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presentation.xml" ContentType="application/vnd.openxmlformats-officedocument.presentationml.presentation.main+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6.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05.xml" ContentType="application/vnd.openxmlformats-officedocument.presentationml.notesSlide+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0" r:id="rId4"/>
    <p:sldMasterId id="2147483702" r:id="rId5"/>
    <p:sldMasterId id="2147483714" r:id="rId6"/>
    <p:sldMasterId id="2147483741" r:id="rId7"/>
    <p:sldMasterId id="2147483750" r:id="rId8"/>
    <p:sldMasterId id="2147483760" r:id="rId9"/>
  </p:sldMasterIdLst>
  <p:notesMasterIdLst>
    <p:notesMasterId r:id="rId146"/>
  </p:notesMasterIdLst>
  <p:sldIdLst>
    <p:sldId id="257" r:id="rId10"/>
    <p:sldId id="270" r:id="rId11"/>
    <p:sldId id="797" r:id="rId12"/>
    <p:sldId id="444" r:id="rId13"/>
    <p:sldId id="369" r:id="rId14"/>
    <p:sldId id="799" r:id="rId15"/>
    <p:sldId id="265" r:id="rId16"/>
    <p:sldId id="263" r:id="rId17"/>
    <p:sldId id="264" r:id="rId18"/>
    <p:sldId id="276" r:id="rId19"/>
    <p:sldId id="300" r:id="rId20"/>
    <p:sldId id="891" r:id="rId21"/>
    <p:sldId id="916" r:id="rId22"/>
    <p:sldId id="919" r:id="rId23"/>
    <p:sldId id="917" r:id="rId24"/>
    <p:sldId id="918" r:id="rId25"/>
    <p:sldId id="890" r:id="rId26"/>
    <p:sldId id="445" r:id="rId27"/>
    <p:sldId id="358" r:id="rId28"/>
    <p:sldId id="498" r:id="rId29"/>
    <p:sldId id="889" r:id="rId30"/>
    <p:sldId id="887" r:id="rId31"/>
    <p:sldId id="449" r:id="rId32"/>
    <p:sldId id="886" r:id="rId33"/>
    <p:sldId id="885" r:id="rId34"/>
    <p:sldId id="409" r:id="rId35"/>
    <p:sldId id="892" r:id="rId36"/>
    <p:sldId id="893" r:id="rId37"/>
    <p:sldId id="412" r:id="rId38"/>
    <p:sldId id="894" r:id="rId39"/>
    <p:sldId id="413" r:id="rId40"/>
    <p:sldId id="414" r:id="rId41"/>
    <p:sldId id="415" r:id="rId42"/>
    <p:sldId id="278" r:id="rId43"/>
    <p:sldId id="446" r:id="rId44"/>
    <p:sldId id="279" r:id="rId45"/>
    <p:sldId id="281" r:id="rId46"/>
    <p:sldId id="364" r:id="rId47"/>
    <p:sldId id="576" r:id="rId48"/>
    <p:sldId id="368" r:id="rId49"/>
    <p:sldId id="284" r:id="rId50"/>
    <p:sldId id="507" r:id="rId51"/>
    <p:sldId id="370" r:id="rId52"/>
    <p:sldId id="896" r:id="rId53"/>
    <p:sldId id="897" r:id="rId54"/>
    <p:sldId id="544" r:id="rId55"/>
    <p:sldId id="898" r:id="rId56"/>
    <p:sldId id="502" r:id="rId57"/>
    <p:sldId id="895" r:id="rId58"/>
    <p:sldId id="394" r:id="rId59"/>
    <p:sldId id="503" r:id="rId60"/>
    <p:sldId id="286" r:id="rId61"/>
    <p:sldId id="290" r:id="rId62"/>
    <p:sldId id="291" r:id="rId63"/>
    <p:sldId id="899" r:id="rId64"/>
    <p:sldId id="285" r:id="rId65"/>
    <p:sldId id="900" r:id="rId66"/>
    <p:sldId id="293" r:id="rId67"/>
    <p:sldId id="542" r:id="rId68"/>
    <p:sldId id="901" r:id="rId69"/>
    <p:sldId id="902" r:id="rId70"/>
    <p:sldId id="297" r:id="rId71"/>
    <p:sldId id="534" r:id="rId72"/>
    <p:sldId id="296" r:id="rId73"/>
    <p:sldId id="560" r:id="rId74"/>
    <p:sldId id="384" r:id="rId75"/>
    <p:sldId id="904" r:id="rId76"/>
    <p:sldId id="309" r:id="rId77"/>
    <p:sldId id="310" r:id="rId78"/>
    <p:sldId id="311" r:id="rId79"/>
    <p:sldId id="421" r:id="rId80"/>
    <p:sldId id="903" r:id="rId81"/>
    <p:sldId id="314" r:id="rId82"/>
    <p:sldId id="292" r:id="rId83"/>
    <p:sldId id="312" r:id="rId84"/>
    <p:sldId id="339" r:id="rId85"/>
    <p:sldId id="345" r:id="rId86"/>
    <p:sldId id="313" r:id="rId87"/>
    <p:sldId id="905" r:id="rId88"/>
    <p:sldId id="423" r:id="rId89"/>
    <p:sldId id="316" r:id="rId90"/>
    <p:sldId id="317" r:id="rId91"/>
    <p:sldId id="318" r:id="rId92"/>
    <p:sldId id="906" r:id="rId93"/>
    <p:sldId id="320" r:id="rId94"/>
    <p:sldId id="321" r:id="rId95"/>
    <p:sldId id="909" r:id="rId96"/>
    <p:sldId id="907" r:id="rId97"/>
    <p:sldId id="512" r:id="rId98"/>
    <p:sldId id="908" r:id="rId99"/>
    <p:sldId id="514" r:id="rId100"/>
    <p:sldId id="513" r:id="rId101"/>
    <p:sldId id="910" r:id="rId102"/>
    <p:sldId id="422" r:id="rId103"/>
    <p:sldId id="325" r:id="rId104"/>
    <p:sldId id="326" r:id="rId105"/>
    <p:sldId id="327" r:id="rId106"/>
    <p:sldId id="328" r:id="rId107"/>
    <p:sldId id="330" r:id="rId108"/>
    <p:sldId id="331" r:id="rId109"/>
    <p:sldId id="332" r:id="rId110"/>
    <p:sldId id="333" r:id="rId111"/>
    <p:sldId id="335" r:id="rId112"/>
    <p:sldId id="336" r:id="rId113"/>
    <p:sldId id="337" r:id="rId114"/>
    <p:sldId id="338" r:id="rId115"/>
    <p:sldId id="340" r:id="rId116"/>
    <p:sldId id="343" r:id="rId117"/>
    <p:sldId id="346" r:id="rId118"/>
    <p:sldId id="406" r:id="rId119"/>
    <p:sldId id="911" r:id="rId120"/>
    <p:sldId id="426" r:id="rId121"/>
    <p:sldId id="474" r:id="rId122"/>
    <p:sldId id="428" r:id="rId123"/>
    <p:sldId id="356" r:id="rId124"/>
    <p:sldId id="427" r:id="rId125"/>
    <p:sldId id="912" r:id="rId126"/>
    <p:sldId id="355" r:id="rId127"/>
    <p:sldId id="353" r:id="rId128"/>
    <p:sldId id="456" r:id="rId129"/>
    <p:sldId id="461" r:id="rId130"/>
    <p:sldId id="459" r:id="rId131"/>
    <p:sldId id="462" r:id="rId132"/>
    <p:sldId id="463" r:id="rId133"/>
    <p:sldId id="464" r:id="rId134"/>
    <p:sldId id="465" r:id="rId135"/>
    <p:sldId id="466" r:id="rId136"/>
    <p:sldId id="457" r:id="rId137"/>
    <p:sldId id="467" r:id="rId138"/>
    <p:sldId id="468" r:id="rId139"/>
    <p:sldId id="469" r:id="rId140"/>
    <p:sldId id="470" r:id="rId141"/>
    <p:sldId id="471" r:id="rId142"/>
    <p:sldId id="472" r:id="rId143"/>
    <p:sldId id="913" r:id="rId144"/>
    <p:sldId id="429" r:id="rId1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4274" autoAdjust="0"/>
  </p:normalViewPr>
  <p:slideViewPr>
    <p:cSldViewPr snapToGrid="0">
      <p:cViewPr varScale="1">
        <p:scale>
          <a:sx n="34" d="100"/>
          <a:sy n="34" d="100"/>
        </p:scale>
        <p:origin x="19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tableStyles" Target="tableStyles.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customXml" Target="../customXml/item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customXml" Target="../customXml/item2.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customXml" Target="../customXml/item3.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F532D-0EA1-4078-9283-5FC10E14BBCD}"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1E754-190C-45A7-B752-903B32BE955D}" type="slidenum">
              <a:rPr lang="en-US" smtClean="0"/>
              <a:t>‹#›</a:t>
            </a:fld>
            <a:endParaRPr lang="en-US"/>
          </a:p>
        </p:txBody>
      </p:sp>
    </p:spTree>
    <p:extLst>
      <p:ext uri="{BB962C8B-B14F-4D97-AF65-F5344CB8AC3E}">
        <p14:creationId xmlns:p14="http://schemas.microsoft.com/office/powerpoint/2010/main" val="1868538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www.mindtools.com/pages/article/newHTE_96.htm" TargetMode="External"/><Relationship Id="rId2" Type="http://schemas.openxmlformats.org/officeDocument/2006/relationships/slide" Target="../slides/slide118.xml"/><Relationship Id="rId1" Type="http://schemas.openxmlformats.org/officeDocument/2006/relationships/notesMaster" Target="../notesMasters/notesMaster1.xml"/><Relationship Id="rId6" Type="http://schemas.openxmlformats.org/officeDocument/2006/relationships/hyperlink" Target="http://www.mindtools.com/pages/article/newTCS_87.htm" TargetMode="External"/><Relationship Id="rId5" Type="http://schemas.openxmlformats.org/officeDocument/2006/relationships/hyperlink" Target="http://www.mindtools.com/pages/article/newCS_92.htm" TargetMode="External"/><Relationship Id="rId4" Type="http://schemas.openxmlformats.org/officeDocument/2006/relationships/hyperlink" Target="http://www.mindtools.com/pages/article/newLDR_98.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to Do:</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Welcome participants to the New Officers Training: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Some Suggested Language</a:t>
            </a:r>
            <a:r>
              <a:rPr lang="en-US" sz="1200" kern="1200" dirty="0">
                <a:solidFill>
                  <a:schemeClr val="tx1"/>
                </a:solidFill>
                <a:effectLst/>
                <a:latin typeface="+mn-lt"/>
                <a:ea typeface="+mn-ea"/>
                <a:cs typeface="+mn-cs"/>
              </a:rPr>
              <a:t>: Hello my name is___ I work in ____.  Welcome to AFGE’s New Officers Training. This training has been designed to enlighten you on your roles and responsibilities as Leaders in this union. While there is no cookbook or exact formula to how you conduct yourselves as Leader, there are practices, and procedures that are common in this union as union officials to follow; as well as some laws, statutes, and constitutional guidelines. We will discuss requirements as to what your role is and how you operate in it.  In addition, we will be offering you tools to help you build a healthier local overall. Building a healthier, stronger and more effective Local is the goal. As a leader you are in service to your Local and AFGE’s members.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416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24.08.2023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Katie Quan is a Senior Fellow at UC Berkeley Center for Labor Research and Education and she notes that union leaders must also focus on educating, mobilizing and empowering members and linking local unions with the broader labor movement and other social movements  </a:t>
            </a:r>
          </a:p>
          <a:p>
            <a:pPr lvl="0"/>
            <a:r>
              <a:rPr lang="en-US"/>
              <a:t>She notes that while businesses do associate with each other for joint activity unions view participation in labor council's Labor federations and labor community Coalition and educating the membership about the big part of their mission category management and Leadership skills set.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44358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Suggested</a:t>
            </a:r>
            <a:r>
              <a:rPr lang="en-US" altLang="en-US" b="1" baseline="0" dirty="0"/>
              <a:t> Language:</a:t>
            </a:r>
          </a:p>
          <a:p>
            <a:endParaRPr lang="en-US" altLang="en-US" b="1" baseline="0" dirty="0"/>
          </a:p>
          <a:p>
            <a:r>
              <a:rPr lang="en-US" altLang="en-US" b="1" baseline="0" dirty="0"/>
              <a:t>There is support available. </a:t>
            </a:r>
          </a:p>
          <a:p>
            <a:endParaRPr lang="en-US" altLang="en-US" b="1" baseline="0" dirty="0"/>
          </a:p>
          <a:p>
            <a:r>
              <a:rPr lang="en-US" altLang="en-US" dirty="0"/>
              <a:t>A suggested approach for AFGE Locals and Councils is the AFGE Customized Accounting System through the use of Quick Books Pro.  If you take the Financial Officer’s training, you will be able to experience using this program.  You can also take the training online by going to AFGE’s website and clicking on Financial Officer’s training under the Education tab.  You must be logged in to access the online training:</a:t>
            </a:r>
          </a:p>
          <a:p>
            <a:r>
              <a:rPr lang="en-US" altLang="en-US" dirty="0"/>
              <a:t>District trainings</a:t>
            </a:r>
          </a:p>
          <a:p>
            <a:r>
              <a:rPr lang="en-US" altLang="en-US" dirty="0"/>
              <a:t>Bonnie </a:t>
            </a:r>
            <a:r>
              <a:rPr lang="en-US" altLang="en-US" dirty="0" err="1"/>
              <a:t>Ladin</a:t>
            </a:r>
            <a:r>
              <a:rPr lang="en-US" altLang="en-US" dirty="0"/>
              <a:t> Union Skills AFL-CIO</a:t>
            </a:r>
          </a:p>
          <a:p>
            <a:r>
              <a:rPr lang="en-US" altLang="en-US" dirty="0"/>
              <a:t>Online at www.afge.org</a:t>
            </a:r>
          </a:p>
          <a:p>
            <a:endParaRPr lang="en-US" altLang="en-US" dirty="0"/>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A7A76C6-B760-4F06-9A96-FD7580F28A1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73365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FF0000"/>
                </a:solidFill>
              </a:rPr>
              <a:t>Suggested Language:</a:t>
            </a:r>
          </a:p>
          <a:p>
            <a:endParaRPr lang="en-US" b="0" u="none" dirty="0">
              <a:solidFill>
                <a:srgbClr val="FF0000"/>
              </a:solidFill>
            </a:endParaRPr>
          </a:p>
          <a:p>
            <a:endParaRPr lang="en-US" b="0" u="none" dirty="0">
              <a:solidFill>
                <a:srgbClr val="FF0000"/>
              </a:solidFill>
            </a:endParaRPr>
          </a:p>
          <a:p>
            <a:r>
              <a:rPr lang="en-US" b="0" u="none" dirty="0">
                <a:solidFill>
                  <a:srgbClr val="FF0000"/>
                </a:solidFill>
              </a:rPr>
              <a:t>Alright–</a:t>
            </a:r>
            <a:r>
              <a:rPr lang="en-US" b="0" u="none" baseline="0" dirty="0">
                <a:solidFill>
                  <a:srgbClr val="FF0000"/>
                </a:solidFill>
              </a:rPr>
              <a:t> time to get into some skills. The first part of this training was heavily knowledge based. We provided you with a lot of information, and that was just the surface. Again, we can not stress enough to take time out to read more through the laws, even the Resource Guide to get a fuller understanding of everything we covered. </a:t>
            </a:r>
          </a:p>
          <a:p>
            <a:endParaRPr lang="en-US" b="0" u="none" baseline="0" dirty="0">
              <a:solidFill>
                <a:srgbClr val="FF0000"/>
              </a:solidFill>
            </a:endParaRPr>
          </a:p>
          <a:p>
            <a:r>
              <a:rPr lang="en-US" b="0" u="none" baseline="0" dirty="0">
                <a:solidFill>
                  <a:srgbClr val="FF0000"/>
                </a:solidFill>
              </a:rPr>
              <a:t>Well the same thing goes for skills. We do not have the time needed to review all the skills needed to be successful in your work. But --as has been the theme for the entire training, we will highlight some skills. </a:t>
            </a:r>
          </a:p>
          <a:p>
            <a:endParaRPr lang="en-US" b="0" u="none" baseline="0" dirty="0">
              <a:solidFill>
                <a:srgbClr val="FF0000"/>
              </a:solidFill>
            </a:endParaRPr>
          </a:p>
          <a:p>
            <a:r>
              <a:rPr lang="en-US" b="0" u="none" baseline="0" dirty="0">
                <a:solidFill>
                  <a:srgbClr val="FF0000"/>
                </a:solidFill>
              </a:rPr>
              <a:t>Lets start by listing out the skills important for Officers to have to be successful in their work. Though we will not cover it all, having this list will help everyone in the room understand from collective experience what is important to develop as a leader within AFGE. </a:t>
            </a:r>
          </a:p>
          <a:p>
            <a:endParaRPr lang="en-US" b="0" u="none" baseline="0" dirty="0">
              <a:solidFill>
                <a:srgbClr val="FF0000"/>
              </a:solidFill>
            </a:endParaRPr>
          </a:p>
          <a:p>
            <a:endParaRPr lang="en-US" b="0" u="none" dirty="0">
              <a:solidFill>
                <a:srgbClr val="FF0000"/>
              </a:solidFill>
            </a:endParaRPr>
          </a:p>
          <a:p>
            <a:endParaRPr lang="en-US" b="1" u="sng"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647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u="sng" kern="1200" dirty="0">
                <a:effectLst/>
                <a:latin typeface="Calibri" panose="020F0502020204030204" pitchFamily="34" charset="0"/>
                <a:ea typeface="Calibri" panose="020F0502020204030204" pitchFamily="34" charset="0"/>
                <a:cs typeface="Calibri" panose="020F0502020204030204" pitchFamily="34" charset="0"/>
              </a:rPr>
              <a:t>Note to Trainer: </a:t>
            </a:r>
            <a:r>
              <a:rPr lang="en-US" sz="1200" kern="1200" dirty="0">
                <a:effectLst/>
                <a:latin typeface="Calibri" panose="020F0502020204030204" pitchFamily="34" charset="0"/>
                <a:ea typeface="Calibri" panose="020F0502020204030204" pitchFamily="34" charset="0"/>
                <a:cs typeface="Calibri" panose="020F0502020204030204" pitchFamily="34" charset="0"/>
              </a:rPr>
              <a:t>Read the directions on this slide. Allow everyone to work on this exercise alone based on their own knowledge and experience. After they have had that time, review the answers with a partner and with the class. </a:t>
            </a:r>
          </a:p>
          <a:p>
            <a:pPr marL="0" marR="0">
              <a:lnSpc>
                <a:spcPct val="107000"/>
              </a:lnSpc>
              <a:spcBef>
                <a:spcPts val="0"/>
              </a:spcBef>
              <a:spcAft>
                <a:spcPts val="0"/>
              </a:spcAft>
            </a:pPr>
            <a:endParaRPr lang="en-US" sz="1200" kern="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b="1" u="sng" kern="1200" dirty="0">
                <a:effectLst/>
                <a:latin typeface="Calibri" panose="020F0502020204030204" pitchFamily="34" charset="0"/>
                <a:ea typeface="Calibri" panose="020F0502020204030204" pitchFamily="34" charset="0"/>
                <a:cs typeface="Calibri" panose="020F0502020204030204" pitchFamily="34" charset="0"/>
              </a:rPr>
              <a:t>Suggested Language</a:t>
            </a:r>
            <a:r>
              <a:rPr lang="en-US" sz="1200" kern="1200" dirty="0">
                <a:effectLst/>
                <a:latin typeface="Calibri" panose="020F0502020204030204" pitchFamily="34" charset="0"/>
                <a:ea typeface="Calibri" panose="020F0502020204030204" pitchFamily="34" charset="0"/>
                <a:cs typeface="Calibri" panose="020F0502020204030204" pitchFamily="34" charset="0"/>
              </a:rPr>
              <a:t>: Now that we have completed most of this course and have covered a lot of roles/responsibilities/duties of local leadership. Think more about what skills and qualities it takes to be effective in this role and why. </a:t>
            </a: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33661-5457-584D-A2FD-066E561DC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0713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r>
              <a:rPr lang="en-US" b="0" u="none" dirty="0"/>
              <a:t> First things first, one of the most important skills you need is your ability to see the full scope/the bigger picture. </a:t>
            </a:r>
            <a:r>
              <a:rPr lang="en-US" dirty="0"/>
              <a:t>As a leader at AFGE, you have the special task of seeing the view from the top. Due to your position</a:t>
            </a:r>
            <a:r>
              <a:rPr lang="en-US" baseline="0" dirty="0"/>
              <a:t> in the organization, there is a level of expectation for all of you to see the bigger picture, communicate that bigger picture, and get members involved into that bigger picture. </a:t>
            </a:r>
          </a:p>
          <a:p>
            <a:endParaRPr lang="en-US" baseline="0" dirty="0"/>
          </a:p>
          <a:p>
            <a:r>
              <a:rPr lang="en-US" baseline="0" dirty="0"/>
              <a:t>There are a lot of models for leadership/ or managing teams/organizations, one in particular is called the 7-S Model. This model as well as others are just useful ways to look into the complex elements of teams and organizations.</a:t>
            </a:r>
          </a:p>
          <a:p>
            <a:endParaRPr lang="en-US" baseline="0" dirty="0"/>
          </a:p>
          <a:p>
            <a:r>
              <a:rPr lang="en-US" baseline="0" dirty="0"/>
              <a:t>With the 7-s model Strategy, Structure and System is the overarching themes, and will be how we will frame the skills section of this training. </a:t>
            </a:r>
          </a:p>
          <a:p>
            <a:endParaRPr lang="en-US" baseline="0" dirty="0"/>
          </a:p>
          <a:p>
            <a:r>
              <a:rPr lang="en-US" b="1" baseline="0" dirty="0"/>
              <a:t>Strategy:  </a:t>
            </a:r>
            <a:r>
              <a:rPr lang="en-US" baseline="0" dirty="0"/>
              <a:t>Refers to the plan or route-map that guides your Local. What is your plan for the future?  How do you intend to achieve the objectives?  When was the last time you looked at your strategic plan?  What were the actions you took after looking at it?  When was the last time you updated your strategic plan?  How do you deal with pressure?  What are the sources of sustainable support? What are the key strategic priorities?  </a:t>
            </a:r>
          </a:p>
          <a:p>
            <a:endParaRPr lang="en-US" baseline="0" dirty="0"/>
          </a:p>
          <a:p>
            <a:r>
              <a:rPr lang="en-US" b="1" baseline="0" dirty="0"/>
              <a:t>Structure:  </a:t>
            </a:r>
            <a:r>
              <a:rPr lang="en-US" baseline="0" dirty="0"/>
              <a:t>Refers to the framework in which the activities of the organization’s members are coordinated.  A key function of structure is to focus members’ attention on what needs to get done by defining the work they do and whom they should be working with.  How is the organizational structure designed right now?  How is the team divided?  How do the various departments coordinate activities?  How do the team members organize and align themselves?  Is decision making and controlling centralized or decentralized?  Is this as it should be, given what you’re doing?  Where are the lines of communication?  If you had to suddenly hire another 6 employees tomorrow, what would it look like?  What changes would you have to make</a:t>
            </a:r>
          </a:p>
          <a:p>
            <a:endParaRPr lang="en-US" baseline="0" dirty="0"/>
          </a:p>
          <a:p>
            <a:r>
              <a:rPr lang="en-US" b="1" baseline="0" dirty="0"/>
              <a:t>Systems:  </a:t>
            </a:r>
            <a:r>
              <a:rPr lang="en-US" baseline="0" dirty="0"/>
              <a:t>Refers to the day-to-day processes and procedures.  Having effective systems helps reduce redundancy and streamlines process.  How do you gather and share information?  Do you have a unified database? If you have to put together a report on something, could you do it quickly?  What happens if one of your staff leaves; will they take with them a key part of your Local’s knowledge?  What are the main systems that run the Local? What internal rules and processes does the team use to keep on track?</a:t>
            </a:r>
          </a:p>
          <a:p>
            <a:endParaRPr lang="en-US" baseline="0" dirty="0"/>
          </a:p>
          <a:p>
            <a:r>
              <a:rPr lang="en-US" baseline="0" dirty="0"/>
              <a:t>One thing to point out is that these three things are highly inter-related and highly inter-dependent upon one each other.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50112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Suggested Language: </a:t>
            </a:r>
            <a:r>
              <a:rPr lang="en-US" b="0" dirty="0"/>
              <a:t>In line with thinking about the bigger picture, as a new leader you want to be very thoughtful about what it means and what it looks like to organize your team to help you be successful in your role. </a:t>
            </a:r>
            <a:endParaRPr lang="en-US" b="0" baseline="0" dirty="0"/>
          </a:p>
          <a:p>
            <a:endParaRPr lang="en-US" b="0" baseline="0" dirty="0"/>
          </a:p>
          <a:p>
            <a:r>
              <a:rPr lang="en-US" b="0" baseline="0" dirty="0"/>
              <a:t>Building out your </a:t>
            </a:r>
            <a:r>
              <a:rPr lang="en-US" b="1" baseline="0" dirty="0"/>
              <a:t>committee structure </a:t>
            </a:r>
            <a:r>
              <a:rPr lang="en-US" b="0" baseline="0" dirty="0"/>
              <a:t>will be imperative, because your committees will implement a lot of the work that will be done. Based on what you know about the programmatic goals of AFGE, What kind of committees do you think you will need at you Local? (Legislative/Political, Communications, Retiree/YOUNG, </a:t>
            </a:r>
            <a:r>
              <a:rPr lang="en-US" b="0" baseline="0" dirty="0" err="1"/>
              <a:t>etc</a:t>
            </a:r>
            <a:r>
              <a:rPr lang="en-US" b="0" baseline="0" dirty="0"/>
              <a:t>). </a:t>
            </a:r>
            <a:endParaRPr lang="en-US" b="0" dirty="0"/>
          </a:p>
          <a:p>
            <a:endParaRPr lang="en-US" b="1" dirty="0"/>
          </a:p>
          <a:p>
            <a:r>
              <a:rPr lang="en-US" b="0" dirty="0"/>
              <a:t>In </a:t>
            </a:r>
            <a:r>
              <a:rPr lang="en-US" dirty="0"/>
              <a:t>terms of creating a healthy</a:t>
            </a:r>
            <a:r>
              <a:rPr lang="en-US" baseline="0" dirty="0"/>
              <a:t> structure, strategy and system, </a:t>
            </a:r>
            <a:r>
              <a:rPr lang="en-US" b="1" dirty="0"/>
              <a:t>Mapping</a:t>
            </a:r>
            <a:r>
              <a:rPr lang="en-US" dirty="0"/>
              <a:t> gives you an opportunity to look at what you need to know about your agency, bargaining unit(s), and work sites in order to be really effective in organizing and representing the employees.  Some things you look at in mapping is: </a:t>
            </a:r>
          </a:p>
          <a:p>
            <a:pPr marL="173079" indent="-173079">
              <a:buFont typeface="Arial" panose="020B0604020202020204" pitchFamily="34" charset="0"/>
              <a:buChar char="•"/>
            </a:pPr>
            <a:r>
              <a:rPr lang="en-US" dirty="0"/>
              <a:t>Mission of agency/agency division/location</a:t>
            </a:r>
          </a:p>
          <a:p>
            <a:pPr marL="173079" indent="-173079">
              <a:buFont typeface="Arial" panose="020B0604020202020204" pitchFamily="34" charset="0"/>
              <a:buChar char="•"/>
            </a:pPr>
            <a:r>
              <a:rPr lang="en-US" dirty="0"/>
              <a:t>Brief history of agency/agency division/location (date created, why)</a:t>
            </a:r>
          </a:p>
          <a:p>
            <a:pPr marL="173079" indent="-173079">
              <a:buFont typeface="Arial" panose="020B0604020202020204" pitchFamily="34" charset="0"/>
              <a:buChar char="•"/>
            </a:pPr>
            <a:r>
              <a:rPr lang="en-US" dirty="0"/>
              <a:t>Location(s) of agency/agency division</a:t>
            </a:r>
          </a:p>
          <a:p>
            <a:pPr marL="173079" indent="-173079">
              <a:buFont typeface="Arial" panose="020B0604020202020204" pitchFamily="34" charset="0"/>
              <a:buChar char="•"/>
            </a:pPr>
            <a:r>
              <a:rPr lang="en-US" dirty="0"/>
              <a:t>Whether other agency/agency division employees are represented by AFGE or other unions</a:t>
            </a:r>
          </a:p>
          <a:p>
            <a:pPr marL="173079" indent="-173079">
              <a:buFont typeface="Arial" panose="020B0604020202020204" pitchFamily="34" charset="0"/>
              <a:buChar char="•"/>
            </a:pPr>
            <a:r>
              <a:rPr lang="en-US" dirty="0"/>
              <a:t>Total number of employees of agency/agency division/location </a:t>
            </a:r>
          </a:p>
          <a:p>
            <a:pPr marL="173079" indent="-173079">
              <a:buFont typeface="Arial" panose="020B0604020202020204" pitchFamily="34" charset="0"/>
              <a:buChar char="•"/>
            </a:pPr>
            <a:r>
              <a:rPr lang="en-US" dirty="0"/>
              <a:t>Operational head of agency/agency division/location</a:t>
            </a:r>
          </a:p>
          <a:p>
            <a:pPr marL="173079" indent="-173079">
              <a:buFont typeface="Arial" panose="020B0604020202020204" pitchFamily="34" charset="0"/>
              <a:buChar char="•"/>
            </a:pPr>
            <a:r>
              <a:rPr lang="en-US" dirty="0"/>
              <a:t>Labor relations head of agency/agency division/location</a:t>
            </a:r>
          </a:p>
          <a:p>
            <a:pPr marL="173079" indent="-173079">
              <a:buFont typeface="Arial" panose="020B0604020202020204" pitchFamily="34" charset="0"/>
              <a:buChar char="•"/>
            </a:pPr>
            <a:r>
              <a:rPr lang="en-US" dirty="0"/>
              <a:t>Location(s) of BUEs</a:t>
            </a:r>
          </a:p>
          <a:p>
            <a:pPr marL="173079" indent="-173079">
              <a:buFont typeface="Arial" panose="020B0604020202020204" pitchFamily="34" charset="0"/>
              <a:buChar char="•"/>
            </a:pPr>
            <a:r>
              <a:rPr lang="en-US" dirty="0"/>
              <a:t>Functions performed by BUEs</a:t>
            </a:r>
          </a:p>
          <a:p>
            <a:pPr marL="173079" indent="-173079">
              <a:buFont typeface="Arial" panose="020B0604020202020204" pitchFamily="34" charset="0"/>
              <a:buChar char="•"/>
            </a:pPr>
            <a:r>
              <a:rPr lang="en-US" dirty="0"/>
              <a:t>Number of BUEs</a:t>
            </a:r>
          </a:p>
          <a:p>
            <a:pPr marL="173079" indent="-173079">
              <a:buFont typeface="Arial" panose="020B0604020202020204" pitchFamily="34" charset="0"/>
              <a:buChar char="•"/>
            </a:pPr>
            <a:r>
              <a:rPr lang="en-US" dirty="0"/>
              <a:t>Number of AFGE members</a:t>
            </a:r>
          </a:p>
          <a:p>
            <a:pPr marL="173079" indent="-173079">
              <a:buFont typeface="Arial" panose="020B0604020202020204" pitchFamily="34" charset="0"/>
              <a:buChar char="•"/>
            </a:pPr>
            <a:r>
              <a:rPr lang="en-US" dirty="0"/>
              <a:t>General demographics (age, gender, race, veteran status, disability status, length of service)</a:t>
            </a:r>
          </a:p>
          <a:p>
            <a:pPr marL="173079" indent="-173079">
              <a:buFont typeface="Arial" panose="020B0604020202020204" pitchFamily="34" charset="0"/>
              <a:buChar char="•"/>
            </a:pPr>
            <a:r>
              <a:rPr lang="en-US" dirty="0"/>
              <a:t>The Local should also be able to communicate with the bargaining unit employees as not just part of the bargaining unit but as part of a particular subset of employees, usually divided by function.  In order to identify employees by functional groups, it is important to know:</a:t>
            </a:r>
          </a:p>
          <a:p>
            <a:pPr marL="173079" indent="-173079">
              <a:buFont typeface="Arial" panose="020B0604020202020204" pitchFamily="34" charset="0"/>
              <a:buChar char="•"/>
            </a:pPr>
            <a:r>
              <a:rPr lang="en-US" dirty="0"/>
              <a:t>Functions in the bargaining unit</a:t>
            </a:r>
          </a:p>
          <a:p>
            <a:pPr marL="173079" indent="-173079">
              <a:buFont typeface="Arial" panose="020B0604020202020204" pitchFamily="34" charset="0"/>
              <a:buChar char="•"/>
            </a:pPr>
            <a:r>
              <a:rPr lang="en-US" dirty="0"/>
              <a:t>Specific duties performed for each function</a:t>
            </a:r>
          </a:p>
          <a:p>
            <a:pPr marL="173079" indent="-173079">
              <a:buFont typeface="Arial" panose="020B0604020202020204" pitchFamily="34" charset="0"/>
              <a:buChar char="•"/>
            </a:pPr>
            <a:r>
              <a:rPr lang="en-US" dirty="0"/>
              <a:t>Locations for each function</a:t>
            </a:r>
          </a:p>
          <a:p>
            <a:pPr marL="173079" indent="-173079">
              <a:buFont typeface="Arial" panose="020B0604020202020204" pitchFamily="34" charset="0"/>
              <a:buChar char="•"/>
            </a:pPr>
            <a:r>
              <a:rPr lang="en-US" dirty="0"/>
              <a:t>Shifts for each function</a:t>
            </a:r>
          </a:p>
          <a:p>
            <a:pPr marL="173079" indent="-173079">
              <a:buFont typeface="Arial" panose="020B0604020202020204" pitchFamily="34" charset="0"/>
              <a:buChar char="•"/>
            </a:pPr>
            <a:r>
              <a:rPr lang="en-US" dirty="0"/>
              <a:t>Supervisors for each function</a:t>
            </a:r>
          </a:p>
          <a:p>
            <a:pPr marL="173079" indent="-173079">
              <a:buFont typeface="Arial" panose="020B0604020202020204" pitchFamily="34" charset="0"/>
              <a:buChar char="•"/>
            </a:pPr>
            <a:r>
              <a:rPr lang="en-US" dirty="0"/>
              <a:t>General employees concerns for each functional group</a:t>
            </a:r>
          </a:p>
          <a:p>
            <a:pPr marL="173079" indent="-173079">
              <a:buFont typeface="Arial" panose="020B0604020202020204" pitchFamily="34" charset="0"/>
              <a:buChar char="•"/>
            </a:pPr>
            <a:r>
              <a:rPr lang="en-US" dirty="0"/>
              <a:t>Occupational series, title, grade</a:t>
            </a:r>
          </a:p>
          <a:p>
            <a:pPr marL="173079" indent="-173079">
              <a:buFont typeface="Arial" panose="020B0604020202020204" pitchFamily="34" charset="0"/>
              <a:buChar char="•"/>
            </a:pPr>
            <a:r>
              <a:rPr lang="en-US" dirty="0"/>
              <a:t>Union leaders within each function</a:t>
            </a:r>
          </a:p>
          <a:p>
            <a:pPr marL="173079" indent="-173079">
              <a:buFont typeface="Arial" panose="020B0604020202020204" pitchFamily="34" charset="0"/>
              <a:buChar char="•"/>
            </a:pPr>
            <a:r>
              <a:rPr lang="en-US" dirty="0"/>
              <a:t>Number of AFGE members</a:t>
            </a:r>
          </a:p>
          <a:p>
            <a:pPr marL="173079" indent="-173079">
              <a:buFont typeface="Arial" panose="020B0604020202020204" pitchFamily="34" charset="0"/>
              <a:buChar char="•"/>
            </a:pPr>
            <a:r>
              <a:rPr lang="en-US" dirty="0"/>
              <a:t>General demographics (age, gender, race, veteran status, disability status, length of service)</a:t>
            </a:r>
          </a:p>
          <a:p>
            <a:r>
              <a:rPr lang="en-US" dirty="0"/>
              <a:t> </a:t>
            </a:r>
          </a:p>
          <a:p>
            <a:r>
              <a:rPr lang="en-US" dirty="0"/>
              <a:t>There</a:t>
            </a:r>
            <a:r>
              <a:rPr lang="en-US" baseline="0" dirty="0"/>
              <a:t> is also your </a:t>
            </a:r>
            <a:r>
              <a:rPr lang="en-US" b="1" baseline="0" dirty="0"/>
              <a:t>Calling Circle, </a:t>
            </a:r>
            <a:r>
              <a:rPr lang="en-US" baseline="0" dirty="0"/>
              <a:t>which is the skill of assessing the potential leaders you have around you. Sustainability is rooted in identifying and developing other leaders. In your workbook you will se an activity associated with building out your calling circle. </a:t>
            </a:r>
          </a:p>
          <a:p>
            <a:endParaRPr lang="en-US" baseline="0" dirty="0"/>
          </a:p>
          <a:p>
            <a:r>
              <a:rPr lang="en-US" baseline="0" dirty="0"/>
              <a:t>As you already know, </a:t>
            </a:r>
            <a:r>
              <a:rPr lang="en-US" b="1" baseline="0" dirty="0"/>
              <a:t>Stewards</a:t>
            </a:r>
            <a:r>
              <a:rPr lang="en-US" baseline="0" dirty="0"/>
              <a:t> are key components of your Local’s structure. They are the main people our members count on, go to, depend on, communicate with etc. Member may have no clue who you are, BUT chances are they know their Steward. Important to build your steward structure.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7369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Suggested Language</a:t>
            </a:r>
            <a:r>
              <a:rPr lang="en-US" b="0" u="none" baseline="0" dirty="0"/>
              <a:t>: </a:t>
            </a:r>
            <a:r>
              <a:rPr lang="en-US" dirty="0"/>
              <a:t>The creation and implementation of your Strategic Plan will hands down be the most important skill and tool you will use to effectively build out a sound strategy, structure and system. </a:t>
            </a:r>
          </a:p>
          <a:p>
            <a:r>
              <a:rPr lang="en-US" dirty="0"/>
              <a:t>There is a well-known quote by Benjamin Franklin, “By failing to prepare, you are preparing to fail”. One aspect of preparing yourself as a leader is doing what we have been doing this week. Engaging in training, learning and taking in as much knowledge as possible. </a:t>
            </a:r>
          </a:p>
          <a:p>
            <a:r>
              <a:rPr lang="en-US" dirty="0"/>
              <a:t>The Strategic Plan involves bring everything together and answer two key things which is the what and the how. The Strategic Plan is your roadmap as a leader and should guide you in how you organize the PEOPLE and the WORK. </a:t>
            </a:r>
          </a:p>
          <a:p>
            <a:r>
              <a:rPr lang="en-US" dirty="0"/>
              <a:t>The process of strategic planning looks different for different people, and there is a level two/advanced training that goes deeper into the strategic planning process. But overall, this is what you should know about strategic planning. You are answering these big questions (read off the slide). </a:t>
            </a:r>
          </a:p>
          <a:p>
            <a:endParaRPr lang="en-US" dirty="0"/>
          </a:p>
          <a:p>
            <a:r>
              <a:rPr lang="en-US" dirty="0"/>
              <a:t>AFGE urges and encourages ALL locals to complete a strategic plan, in some way shape or form because planning is a key step to becoming stronger and more effective, especially in the key areas we identified earlier in the training: Organizing, Legislative Mobilization, Political Influence, Stronger Local Union, and Education &amp; Communication. </a:t>
            </a:r>
          </a:p>
          <a:p>
            <a:endParaRPr lang="en-US" dirty="0"/>
          </a:p>
          <a:p>
            <a:r>
              <a:rPr lang="en-US" dirty="0"/>
              <a:t>FSED does offer a course specifically in Strategic Planning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86291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dirty="0"/>
              <a:t>Suggested Language:</a:t>
            </a:r>
          </a:p>
          <a:p>
            <a:endParaRPr lang="en-US" altLang="en-US" b="1" u="sng" dirty="0"/>
          </a:p>
          <a:p>
            <a:r>
              <a:rPr lang="en-US" altLang="en-US" b="0" u="none" dirty="0"/>
              <a:t>A big part of the Strategic plan and thinking </a:t>
            </a:r>
            <a:r>
              <a:rPr lang="en-US" altLang="en-US" b="0" u="none" dirty="0" err="1"/>
              <a:t>startegically</a:t>
            </a:r>
            <a:r>
              <a:rPr lang="en-US" altLang="en-US" b="0" u="none" baseline="0" dirty="0"/>
              <a:t> is something you all may be familiar with and that is the SWOT analysis. A good </a:t>
            </a:r>
            <a:r>
              <a:rPr lang="en-US" altLang="en-US" b="0" u="none" baseline="0" dirty="0" err="1"/>
              <a:t>swot</a:t>
            </a:r>
            <a:r>
              <a:rPr lang="en-US" altLang="en-US" b="0" u="none" baseline="0" dirty="0"/>
              <a:t> analysis can help you with important decisions in your Local. The purpose of the SWOT analysis is to identify the Strengths, Weakness, Opportunities and Threats</a:t>
            </a:r>
          </a:p>
          <a:p>
            <a:endParaRPr lang="en-US" altLang="en-US" b="1" u="none" baseline="0" dirty="0"/>
          </a:p>
          <a:p>
            <a:r>
              <a:rPr lang="en-US" altLang="en-US" b="1" u="none" baseline="0" dirty="0"/>
              <a:t>Strengths (internal, positive factors)</a:t>
            </a:r>
          </a:p>
          <a:p>
            <a:endParaRPr lang="en-US" altLang="en-US" b="0" u="none" baseline="0" dirty="0"/>
          </a:p>
          <a:p>
            <a:r>
              <a:rPr lang="en-US" altLang="en-US" b="0" u="none" baseline="0" dirty="0"/>
              <a:t>Strengths describe the positive attributes, tangible and intangible, internal to your Local. They are within your control.</a:t>
            </a:r>
          </a:p>
          <a:p>
            <a:r>
              <a:rPr lang="en-US" altLang="en-US" b="0" u="none" baseline="0" dirty="0"/>
              <a:t>What do you do well?</a:t>
            </a:r>
          </a:p>
          <a:p>
            <a:r>
              <a:rPr lang="en-US" altLang="en-US" b="0" u="none" baseline="0" dirty="0"/>
              <a:t>What internal resources do you have? Think about the following:</a:t>
            </a:r>
          </a:p>
          <a:p>
            <a:r>
              <a:rPr lang="en-US" altLang="en-US" b="0" u="none" baseline="0" dirty="0"/>
              <a:t>Positive attributes of people, such as knowledge, background, education, credentials, network, reputation, or skills.</a:t>
            </a:r>
          </a:p>
          <a:p>
            <a:r>
              <a:rPr lang="en-US" altLang="en-US" b="0" u="none" baseline="0" dirty="0"/>
              <a:t>What advantages do you have? Overall positive aspects?</a:t>
            </a:r>
          </a:p>
          <a:p>
            <a:endParaRPr lang="en-US" altLang="en-US" b="0" u="none" baseline="0" dirty="0"/>
          </a:p>
          <a:p>
            <a:r>
              <a:rPr lang="en-US" altLang="en-US" b="1" u="none" baseline="0" dirty="0"/>
              <a:t>Weaknesses (internal, negative factors)</a:t>
            </a:r>
          </a:p>
          <a:p>
            <a:r>
              <a:rPr lang="en-US" altLang="en-US" b="0" u="none" baseline="0" dirty="0"/>
              <a:t>Weaknesses are aspects of your business that detract from the value you offer or place you at a competitive disadvantage. </a:t>
            </a:r>
          </a:p>
          <a:p>
            <a:r>
              <a:rPr lang="en-US" altLang="en-US" b="0" u="none" baseline="0" dirty="0"/>
              <a:t>What factors that are within your control? </a:t>
            </a:r>
          </a:p>
          <a:p>
            <a:r>
              <a:rPr lang="en-US" altLang="en-US" b="0" u="none" baseline="0" dirty="0"/>
              <a:t>What areas need improvement to accomplish your objectives?</a:t>
            </a:r>
          </a:p>
          <a:p>
            <a:r>
              <a:rPr lang="en-US" altLang="en-US" b="0" u="none" baseline="0" dirty="0"/>
              <a:t>What does your Local lack (for example, expertise or access to skills or technology)?</a:t>
            </a:r>
          </a:p>
          <a:p>
            <a:r>
              <a:rPr lang="en-US" altLang="en-US" b="0" u="none" baseline="0" dirty="0"/>
              <a:t>Does your Local have limited resources?</a:t>
            </a:r>
          </a:p>
          <a:p>
            <a:endParaRPr lang="en-US" altLang="en-US" b="0" u="none" baseline="0" dirty="0"/>
          </a:p>
          <a:p>
            <a:r>
              <a:rPr lang="en-US" altLang="en-US" b="1" u="none" baseline="0" dirty="0"/>
              <a:t>Opportunities (external, positive factors)</a:t>
            </a:r>
          </a:p>
          <a:p>
            <a:r>
              <a:rPr lang="en-US" altLang="en-US" b="0" u="none" baseline="0" dirty="0"/>
              <a:t>Opportunities are external attractive factors that represent reasons your Local is likely to prosper.</a:t>
            </a:r>
          </a:p>
          <a:p>
            <a:r>
              <a:rPr lang="en-US" altLang="en-US" b="0" u="none" baseline="0" dirty="0"/>
              <a:t>What opportunities exist that you can benefit from?</a:t>
            </a:r>
          </a:p>
          <a:p>
            <a:r>
              <a:rPr lang="en-US" altLang="en-US" b="0" u="none" baseline="0" dirty="0"/>
              <a:t>Is the perception of your Local/leadership/team positive?</a:t>
            </a:r>
          </a:p>
          <a:p>
            <a:r>
              <a:rPr lang="en-US" altLang="en-US" b="0" u="none" baseline="0" dirty="0"/>
              <a:t>Is the opportunity ongoing, or is there just a window for it? In other words, how critical is your timing?</a:t>
            </a:r>
          </a:p>
          <a:p>
            <a:endParaRPr lang="en-US" altLang="en-US" b="0" u="none" baseline="0" dirty="0"/>
          </a:p>
          <a:p>
            <a:r>
              <a:rPr lang="en-US" altLang="en-US" b="1" u="none" baseline="0" dirty="0"/>
              <a:t>Threats (external, negative factors)</a:t>
            </a:r>
          </a:p>
          <a:p>
            <a:r>
              <a:rPr lang="en-US" altLang="en-US" b="0" u="none" baseline="0" dirty="0"/>
              <a:t>Threats include external factors beyond your control that could put your work/your Local at risk. You have no control over these, but you may benefit by having contingency plans to address them if they should occur.</a:t>
            </a:r>
          </a:p>
          <a:p>
            <a:r>
              <a:rPr lang="en-US" altLang="en-US" b="0" u="none" baseline="0" dirty="0"/>
              <a:t>What factors beyond your control could place your Local/the work at risk?</a:t>
            </a:r>
          </a:p>
          <a:p>
            <a:r>
              <a:rPr lang="en-US" altLang="en-US" b="0" u="none" baseline="0" dirty="0"/>
              <a:t>Are there challenges?</a:t>
            </a:r>
          </a:p>
          <a:p>
            <a:r>
              <a:rPr lang="en-US" altLang="en-US" b="0" u="none" baseline="0" dirty="0"/>
              <a:t>What situations might threaten your efforts?</a:t>
            </a:r>
          </a:p>
          <a:p>
            <a:endParaRPr lang="en-US" altLang="en-US" b="0" u="none" baseline="0" dirty="0"/>
          </a:p>
          <a:p>
            <a:r>
              <a:rPr lang="en-US" altLang="en-US" b="0" u="none" baseline="0" dirty="0"/>
              <a:t>Look in your participant workbook, on page_____ there is a planning sheet to think through what your SWOT consist of. Take a moment to think through your S W O T of your Local and start to jot a few things down. </a:t>
            </a:r>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8190" indent="-291610">
              <a:defRPr>
                <a:solidFill>
                  <a:schemeClr val="tx1"/>
                </a:solidFill>
                <a:latin typeface="Arial" panose="020B0604020202020204" pitchFamily="34" charset="0"/>
              </a:defRPr>
            </a:lvl2pPr>
            <a:lvl3pPr marL="1166446" indent="-233290">
              <a:defRPr>
                <a:solidFill>
                  <a:schemeClr val="tx1"/>
                </a:solidFill>
                <a:latin typeface="Arial" panose="020B0604020202020204" pitchFamily="34" charset="0"/>
              </a:defRPr>
            </a:lvl3pPr>
            <a:lvl4pPr marL="1633024" indent="-233290">
              <a:defRPr>
                <a:solidFill>
                  <a:schemeClr val="tx1"/>
                </a:solidFill>
                <a:latin typeface="Arial" panose="020B0604020202020204" pitchFamily="34" charset="0"/>
              </a:defRPr>
            </a:lvl4pPr>
            <a:lvl5pPr marL="2099602" indent="-233290">
              <a:defRPr>
                <a:solidFill>
                  <a:schemeClr val="tx1"/>
                </a:solidFill>
                <a:latin typeface="Arial" panose="020B0604020202020204" pitchFamily="34" charset="0"/>
              </a:defRPr>
            </a:lvl5pPr>
            <a:lvl6pPr marL="2566180" indent="-233290" eaLnBrk="0" fontAlgn="base" hangingPunct="0">
              <a:spcBef>
                <a:spcPct val="0"/>
              </a:spcBef>
              <a:spcAft>
                <a:spcPct val="0"/>
              </a:spcAft>
              <a:defRPr>
                <a:solidFill>
                  <a:schemeClr val="tx1"/>
                </a:solidFill>
                <a:latin typeface="Arial" panose="020B0604020202020204" pitchFamily="34" charset="0"/>
              </a:defRPr>
            </a:lvl6pPr>
            <a:lvl7pPr marL="3032759" indent="-233290" eaLnBrk="0" fontAlgn="base" hangingPunct="0">
              <a:spcBef>
                <a:spcPct val="0"/>
              </a:spcBef>
              <a:spcAft>
                <a:spcPct val="0"/>
              </a:spcAft>
              <a:defRPr>
                <a:solidFill>
                  <a:schemeClr val="tx1"/>
                </a:solidFill>
                <a:latin typeface="Arial" panose="020B0604020202020204" pitchFamily="34" charset="0"/>
              </a:defRPr>
            </a:lvl7pPr>
            <a:lvl8pPr marL="3499337" indent="-233290" eaLnBrk="0" fontAlgn="base" hangingPunct="0">
              <a:spcBef>
                <a:spcPct val="0"/>
              </a:spcBef>
              <a:spcAft>
                <a:spcPct val="0"/>
              </a:spcAft>
              <a:defRPr>
                <a:solidFill>
                  <a:schemeClr val="tx1"/>
                </a:solidFill>
                <a:latin typeface="Arial" panose="020B0604020202020204" pitchFamily="34" charset="0"/>
              </a:defRPr>
            </a:lvl8pPr>
            <a:lvl9pPr marL="3965915" indent="-2332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4E798A-B04A-4DB4-ACF1-DB48689850F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540649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 </a:t>
            </a:r>
            <a:r>
              <a:rPr lang="en-US" dirty="0"/>
              <a:t>On</a:t>
            </a:r>
            <a:r>
              <a:rPr lang="en-US" baseline="0" dirty="0"/>
              <a:t> Page 32 of the PW is a chart that will help you as you think through strategy in these key areas. </a:t>
            </a:r>
          </a:p>
          <a:p>
            <a:endParaRPr lang="en-US" baseline="0" dirty="0"/>
          </a:p>
          <a:p>
            <a:r>
              <a:rPr lang="en-US" b="1" u="sng" baseline="0" dirty="0"/>
              <a:t>What to do: </a:t>
            </a:r>
            <a:r>
              <a:rPr lang="en-US" b="0" u="none" baseline="0" dirty="0"/>
              <a:t>If there is enough time, allow participants to start to brainstorm and fill in this chart in their workbooks for a few moments. If there is not enough time just let participants know that this chart is in </a:t>
            </a:r>
            <a:r>
              <a:rPr lang="en-US" b="0" u="none" baseline="0" dirty="0" err="1"/>
              <a:t>ther</a:t>
            </a:r>
            <a:r>
              <a:rPr lang="en-US" b="0" u="none" baseline="0" dirty="0"/>
              <a:t> workbooks and </a:t>
            </a:r>
            <a:r>
              <a:rPr lang="en-US" b="0" u="none" baseline="0" dirty="0" err="1"/>
              <a:t>resurce</a:t>
            </a:r>
            <a:r>
              <a:rPr lang="en-US" b="0" u="none" baseline="0" dirty="0"/>
              <a:t> guide and that they can use this </a:t>
            </a:r>
            <a:endParaRPr lang="en-US" b="1" u="sng"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8625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What to Do: </a:t>
            </a:r>
            <a:r>
              <a:rPr lang="en-US" b="0" u="none" dirty="0"/>
              <a:t>Start a discussion with the class about time management. </a:t>
            </a:r>
          </a:p>
          <a:p>
            <a:endParaRPr lang="en-US" b="0" u="none" dirty="0"/>
          </a:p>
          <a:p>
            <a:r>
              <a:rPr lang="en-US" b="1" u="sng" dirty="0"/>
              <a:t>Suggested Language:</a:t>
            </a:r>
            <a:r>
              <a:rPr lang="en-US" b="0" u="none" dirty="0"/>
              <a:t> Time management is one of the hardest, most fleeting skills that many new local leaders struggle with. There are a lot of simultaneous moving parts and many times it becomes harder to figure out what and how to prioritize. </a:t>
            </a:r>
          </a:p>
          <a:p>
            <a:endParaRPr lang="en-US" b="0" u="none" dirty="0"/>
          </a:p>
          <a:p>
            <a:r>
              <a:rPr lang="en-US" b="1" u="sng" dirty="0"/>
              <a:t>Possible Discussion Questions: </a:t>
            </a:r>
            <a:r>
              <a:rPr lang="en-US" b="0" u="none" dirty="0"/>
              <a:t>How do you currently manage your time as a local leader? What is the most challenging part about time management? What tools do you lean on to help with your time management? What has been working well/not working as well? </a:t>
            </a:r>
            <a:endParaRPr lang="en-US"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44A8C-C596-44B0-9C04-C96BA0EE6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4290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defRPr/>
            </a:pPr>
            <a:r>
              <a:rPr lang="en-US" b="1" u="sng" dirty="0"/>
              <a:t>Suggested Language: </a:t>
            </a:r>
            <a:r>
              <a:rPr lang="en-US" b="0" baseline="0" dirty="0"/>
              <a:t>Time management involves learning AND practicing first things first and put an order to everything. One helpful way to do this is called Eisenhower's Urgent/Important Principle. So, let’s take a look: </a:t>
            </a:r>
            <a:endParaRPr lang="en-US" b="0" dirty="0"/>
          </a:p>
          <a:p>
            <a:pPr>
              <a:defRPr/>
            </a:pPr>
            <a:endParaRPr lang="en-US" b="1" dirty="0"/>
          </a:p>
          <a:p>
            <a:pPr>
              <a:defRPr/>
            </a:pPr>
            <a:r>
              <a:rPr lang="en-US" b="1" dirty="0"/>
              <a:t>1. Important and Urgent</a:t>
            </a:r>
          </a:p>
          <a:p>
            <a:pPr>
              <a:defRPr/>
            </a:pPr>
            <a:r>
              <a:rPr lang="en-US" dirty="0"/>
              <a:t>There are two distinct types of urgent and important activities: ones that you could not have foreseen, and others that you've left until the last minute.</a:t>
            </a:r>
          </a:p>
          <a:p>
            <a:pPr>
              <a:defRPr/>
            </a:pPr>
            <a:r>
              <a:rPr lang="en-US" dirty="0"/>
              <a:t>You can eliminate last-minute activities by planning ahead and </a:t>
            </a:r>
            <a:r>
              <a:rPr lang="en-US" b="1" dirty="0">
                <a:hlinkClick r:id="rId3"/>
              </a:rPr>
              <a:t>avoiding procrastination</a:t>
            </a:r>
            <a:r>
              <a:rPr lang="en-US" dirty="0"/>
              <a:t>  .</a:t>
            </a:r>
          </a:p>
          <a:p>
            <a:pPr>
              <a:defRPr/>
            </a:pPr>
            <a:r>
              <a:rPr lang="en-US" dirty="0"/>
              <a:t>However, you can't always predict or avoid some issues and crises. Here, the best approach is to leave some time in your schedule to handle unexpected issues and unplanned important activities. (If a major crisis arises, then you'll need to reschedule other tasks.)</a:t>
            </a:r>
          </a:p>
          <a:p>
            <a:pPr>
              <a:defRPr/>
            </a:pPr>
            <a:r>
              <a:rPr lang="en-US" dirty="0"/>
              <a:t>If you have a lot of urgent and important activities, identify which of these you could have foreseen, and think about how you could schedule similar activities ahead of time, so that they don't become urgent.</a:t>
            </a:r>
          </a:p>
          <a:p>
            <a:pPr>
              <a:defRPr/>
            </a:pPr>
            <a:endParaRPr lang="en-US" dirty="0"/>
          </a:p>
          <a:p>
            <a:pPr>
              <a:defRPr/>
            </a:pPr>
            <a:r>
              <a:rPr lang="en-US" b="1" dirty="0"/>
              <a:t>2. Important but not Urgent</a:t>
            </a:r>
          </a:p>
          <a:p>
            <a:pPr>
              <a:defRPr/>
            </a:pPr>
            <a:r>
              <a:rPr lang="en-US" dirty="0"/>
              <a:t>These are the activities that help you achieve your personal and professional goals, and complete important work. </a:t>
            </a:r>
          </a:p>
          <a:p>
            <a:pPr>
              <a:defRPr/>
            </a:pPr>
            <a:r>
              <a:rPr lang="en-US" dirty="0"/>
              <a:t>Make sure that you have plenty of time to do these things properly, so that they do not become urgent. Also, remember to leave enough time in your schedule to deal with unforeseen problems. This will maximize your chances of keeping on track, and help you avoid the stress of work becoming more urgent than necessary.</a:t>
            </a:r>
          </a:p>
          <a:p>
            <a:pPr>
              <a:defRPr/>
            </a:pPr>
            <a:r>
              <a:rPr lang="en-US" b="1" dirty="0"/>
              <a:t>3. Not Important but Urgent</a:t>
            </a:r>
          </a:p>
          <a:p>
            <a:pPr>
              <a:defRPr/>
            </a:pPr>
            <a:r>
              <a:rPr lang="en-US" dirty="0"/>
              <a:t>Urgent but not important tasks are things that prevent you from achieving your goals. Ask yourself whether you can reschedule or </a:t>
            </a:r>
            <a:r>
              <a:rPr lang="en-US" b="1" dirty="0">
                <a:hlinkClick r:id="rId4"/>
              </a:rPr>
              <a:t>delegate</a:t>
            </a:r>
            <a:r>
              <a:rPr lang="en-US" dirty="0"/>
              <a:t>  them.</a:t>
            </a:r>
          </a:p>
          <a:p>
            <a:pPr>
              <a:defRPr/>
            </a:pPr>
            <a:r>
              <a:rPr lang="en-US" dirty="0"/>
              <a:t>A common source of such activities is other people. Sometimes it's appropriate to say "no" to people politely, or to encourage them to solve the problem themselves. (Our article</a:t>
            </a:r>
            <a:r>
              <a:rPr lang="en-US" b="1" dirty="0">
                <a:hlinkClick r:id="rId5"/>
              </a:rPr>
              <a:t> "'Yes' to the Person, 'No' to the Task"</a:t>
            </a:r>
            <a:r>
              <a:rPr lang="en-US" dirty="0"/>
              <a:t>  will help here.) </a:t>
            </a:r>
          </a:p>
          <a:p>
            <a:pPr>
              <a:defRPr/>
            </a:pPr>
            <a:r>
              <a:rPr lang="en-US" dirty="0"/>
              <a:t>Alternatively, try to have time slots when you are available, so that people know they can speak with you then. A good way to do this is to arrange regular meetings with those who interrupt you often, so that you can deal with all their issues at once. You'll then be able to concentrate on your important activities for longer.</a:t>
            </a:r>
          </a:p>
          <a:p>
            <a:pPr>
              <a:defRPr/>
            </a:pPr>
            <a:r>
              <a:rPr lang="en-US" b="1" dirty="0"/>
              <a:t>4. Not Important and not Urgent</a:t>
            </a:r>
          </a:p>
          <a:p>
            <a:pPr>
              <a:defRPr/>
            </a:pPr>
            <a:r>
              <a:rPr lang="en-US" dirty="0"/>
              <a:t>These activities are just a distraction – avoid them if possible.</a:t>
            </a:r>
          </a:p>
          <a:p>
            <a:pPr>
              <a:defRPr/>
            </a:pPr>
            <a:r>
              <a:rPr lang="en-US" dirty="0"/>
              <a:t>You can simply ignore or cancel many of them. However, some may be activities that other people want you to do, even though they don't contribute to your own desired outcomes. Again, say "no" politely, if you can, and explain why you cannot do it.</a:t>
            </a:r>
          </a:p>
          <a:p>
            <a:pPr>
              <a:defRPr/>
            </a:pPr>
            <a:r>
              <a:rPr lang="en-US" dirty="0"/>
              <a:t>If people see that you are clear about your objectives and </a:t>
            </a:r>
            <a:r>
              <a:rPr lang="en-US" b="1" dirty="0">
                <a:hlinkClick r:id="rId6"/>
              </a:rPr>
              <a:t>boundaries</a:t>
            </a:r>
            <a:r>
              <a:rPr lang="en-US" dirty="0"/>
              <a:t>  , they will often avoid asking you to do "not important" activities in the future.</a:t>
            </a:r>
          </a:p>
          <a:p>
            <a:pPr>
              <a:defRPr/>
            </a:pPr>
            <a:endParaRPr lang="en-US" dirty="0"/>
          </a:p>
          <a:p>
            <a:pPr>
              <a:defRPr/>
            </a:pPr>
            <a:endParaRPr lang="en-US" dirty="0"/>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8190" indent="-291610">
              <a:defRPr>
                <a:solidFill>
                  <a:schemeClr val="tx1"/>
                </a:solidFill>
                <a:latin typeface="Arial" panose="020B0604020202020204" pitchFamily="34" charset="0"/>
              </a:defRPr>
            </a:lvl2pPr>
            <a:lvl3pPr marL="1166446" indent="-233290">
              <a:defRPr>
                <a:solidFill>
                  <a:schemeClr val="tx1"/>
                </a:solidFill>
                <a:latin typeface="Arial" panose="020B0604020202020204" pitchFamily="34" charset="0"/>
              </a:defRPr>
            </a:lvl3pPr>
            <a:lvl4pPr marL="1633024" indent="-233290">
              <a:defRPr>
                <a:solidFill>
                  <a:schemeClr val="tx1"/>
                </a:solidFill>
                <a:latin typeface="Arial" panose="020B0604020202020204" pitchFamily="34" charset="0"/>
              </a:defRPr>
            </a:lvl4pPr>
            <a:lvl5pPr marL="2099602" indent="-233290">
              <a:defRPr>
                <a:solidFill>
                  <a:schemeClr val="tx1"/>
                </a:solidFill>
                <a:latin typeface="Arial" panose="020B0604020202020204" pitchFamily="34" charset="0"/>
              </a:defRPr>
            </a:lvl5pPr>
            <a:lvl6pPr marL="2566180" indent="-233290" eaLnBrk="0" fontAlgn="base" hangingPunct="0">
              <a:spcBef>
                <a:spcPct val="0"/>
              </a:spcBef>
              <a:spcAft>
                <a:spcPct val="0"/>
              </a:spcAft>
              <a:defRPr>
                <a:solidFill>
                  <a:schemeClr val="tx1"/>
                </a:solidFill>
                <a:latin typeface="Arial" panose="020B0604020202020204" pitchFamily="34" charset="0"/>
              </a:defRPr>
            </a:lvl6pPr>
            <a:lvl7pPr marL="3032759" indent="-233290" eaLnBrk="0" fontAlgn="base" hangingPunct="0">
              <a:spcBef>
                <a:spcPct val="0"/>
              </a:spcBef>
              <a:spcAft>
                <a:spcPct val="0"/>
              </a:spcAft>
              <a:defRPr>
                <a:solidFill>
                  <a:schemeClr val="tx1"/>
                </a:solidFill>
                <a:latin typeface="Arial" panose="020B0604020202020204" pitchFamily="34" charset="0"/>
              </a:defRPr>
            </a:lvl7pPr>
            <a:lvl8pPr marL="3499337" indent="-233290" eaLnBrk="0" fontAlgn="base" hangingPunct="0">
              <a:spcBef>
                <a:spcPct val="0"/>
              </a:spcBef>
              <a:spcAft>
                <a:spcPct val="0"/>
              </a:spcAft>
              <a:defRPr>
                <a:solidFill>
                  <a:schemeClr val="tx1"/>
                </a:solidFill>
                <a:latin typeface="Arial" panose="020B0604020202020204" pitchFamily="34" charset="0"/>
              </a:defRPr>
            </a:lvl8pPr>
            <a:lvl9pPr marL="3965915" indent="-2332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D03A03-29D3-4C93-816D-40066D3AD5B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8690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57f53a7c6a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r>
              <a:rPr lang="en-US"/>
              <a:t>https://www.verywellmind.com/leadership-styles-2795312</a:t>
            </a:r>
          </a:p>
          <a:p>
            <a:endParaRPr lang="en-US"/>
          </a:p>
          <a:p>
            <a:r>
              <a:rPr lang="en-US"/>
              <a:t>What to Do: Start to draw out what makes E-boards effective. </a:t>
            </a:r>
          </a:p>
          <a:p>
            <a:r>
              <a:rPr lang="en-US"/>
              <a:t>Leadership styles are classifications of how a person behaves while directing, motivating, guiding, and managing groups of people. There are many leadership styles. Some of the most widely discussed include: authoritarian (autocratic), participative (democratic), delegative (laissez-faire), transformational, transactional, and situational.</a:t>
            </a:r>
          </a:p>
          <a:p>
            <a:r>
              <a:rPr lang="en-US"/>
              <a:t>Great leaders can inspire political movements and social change. They can also motivate others to perform, create, and innovate. As you start to consider some of the people who you think of as great leaders, you can immediately see that there are often vast differences in how each person leads.</a:t>
            </a:r>
          </a:p>
          <a:p>
            <a:r>
              <a:rPr lang="en-US"/>
              <a:t>Fortunately, researchers have developed different theories and frameworks that allow us to better identify and understand these different leadership styles.</a:t>
            </a:r>
          </a:p>
          <a:p>
            <a:endParaRPr lang="en-US"/>
          </a:p>
        </p:txBody>
      </p:sp>
      <p:sp>
        <p:nvSpPr>
          <p:cNvPr id="90" name="Google Shape;90;g157f53a7c6a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99947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55000" lnSpcReduction="20000"/>
          </a:bodyPr>
          <a:lstStyle/>
          <a:p>
            <a:pPr>
              <a:defRPr/>
            </a:pPr>
            <a:r>
              <a:rPr lang="en-US" b="1" u="sng" dirty="0"/>
              <a:t>Suggested Language:</a:t>
            </a:r>
          </a:p>
          <a:p>
            <a:pPr>
              <a:defRPr/>
            </a:pPr>
            <a:r>
              <a:rPr lang="en-US" b="0" u="none" dirty="0"/>
              <a:t>Problem</a:t>
            </a:r>
            <a:r>
              <a:rPr lang="en-US" b="0" u="none" baseline="0" dirty="0"/>
              <a:t> solving is a skill that you will have to practice on a day to day basis as a leader. Members and staff will look to you as the ultimate decision maker. This graphic shows a simple process to decision making (read chart). </a:t>
            </a:r>
          </a:p>
          <a:p>
            <a:pPr>
              <a:defRPr/>
            </a:pPr>
            <a:endParaRPr lang="en-US" b="0" u="none" baseline="0" dirty="0"/>
          </a:p>
          <a:p>
            <a:pPr>
              <a:defRPr/>
            </a:pPr>
            <a:r>
              <a:rPr lang="en-US" b="0" u="none" baseline="0" dirty="0"/>
              <a:t>Problem solving will take gathering as much facts as possible, thinking through possible solutions and then making a decision. </a:t>
            </a:r>
          </a:p>
          <a:p>
            <a:pPr>
              <a:defRPr/>
            </a:pPr>
            <a:endParaRPr lang="en-US" b="0" u="none" baseline="0" dirty="0"/>
          </a:p>
          <a:p>
            <a:pPr>
              <a:defRPr/>
            </a:pPr>
            <a:r>
              <a:rPr lang="en-US" b="0" u="none" baseline="0" dirty="0"/>
              <a:t>Lets do a little problem solving practice together. In your workbooks, turn to page____ each table will be assigned a scenario….. And then will be expected to report back. </a:t>
            </a:r>
            <a:endParaRPr lang="en-US" b="0" u="none" dirty="0"/>
          </a:p>
          <a:p>
            <a:pPr>
              <a:defRPr/>
            </a:pPr>
            <a:endParaRPr lang="en-US" b="1" u="sng" dirty="0"/>
          </a:p>
          <a:p>
            <a:pPr>
              <a:defRPr/>
            </a:pPr>
            <a:endParaRPr lang="en-US" b="1" u="sng" dirty="0"/>
          </a:p>
          <a:p>
            <a:pPr>
              <a:defRPr/>
            </a:pPr>
            <a:r>
              <a:rPr lang="en-US" b="1" u="sng" dirty="0"/>
              <a:t>Activity - Role Play</a:t>
            </a:r>
            <a:r>
              <a:rPr lang="en-US" b="1" dirty="0"/>
              <a:t>:</a:t>
            </a:r>
            <a:r>
              <a:rPr lang="en-US" dirty="0"/>
              <a:t> Ask for a volunteer to role play a conversation as a potential member.  Depending on time constraints, use one or more of the following scenarios:</a:t>
            </a:r>
          </a:p>
          <a:p>
            <a:pPr>
              <a:defRPr/>
            </a:pPr>
            <a:r>
              <a:rPr lang="en-US" b="1" dirty="0"/>
              <a:t>Scenario 1:</a:t>
            </a:r>
            <a:r>
              <a:rPr lang="en-US" dirty="0"/>
              <a:t>  A local president approaches a long-term employee who has never joined the union but is not hostile towards the union.  </a:t>
            </a:r>
          </a:p>
          <a:p>
            <a:pPr>
              <a:defRPr/>
            </a:pPr>
            <a:r>
              <a:rPr lang="en-US" dirty="0"/>
              <a:t> </a:t>
            </a:r>
          </a:p>
          <a:p>
            <a:pPr>
              <a:defRPr/>
            </a:pPr>
            <a:r>
              <a:rPr lang="en-US" b="1" dirty="0"/>
              <a:t>Scenario 2:</a:t>
            </a:r>
            <a:r>
              <a:rPr lang="en-US" dirty="0"/>
              <a:t>  A steward approaches a new employee who didn’t have a good experience with the union at her previous workplace.</a:t>
            </a:r>
          </a:p>
          <a:p>
            <a:pPr>
              <a:defRPr/>
            </a:pPr>
            <a:r>
              <a:rPr lang="en-US" dirty="0"/>
              <a:t> </a:t>
            </a:r>
          </a:p>
          <a:p>
            <a:pPr>
              <a:defRPr/>
            </a:pPr>
            <a:r>
              <a:rPr lang="en-US" b="1" dirty="0"/>
              <a:t>Scenario 3:</a:t>
            </a:r>
            <a:r>
              <a:rPr lang="en-US" dirty="0"/>
              <a:t>  A particular supervisor is treating employees unfairly.  One of these employees, a union member, approaches another, who is not a union member. </a:t>
            </a:r>
          </a:p>
          <a:p>
            <a:pPr>
              <a:defRPr/>
            </a:pPr>
            <a:r>
              <a:rPr lang="en-US" dirty="0"/>
              <a:t> </a:t>
            </a:r>
          </a:p>
          <a:p>
            <a:pPr>
              <a:defRPr/>
            </a:pPr>
            <a:r>
              <a:rPr lang="en-US" dirty="0"/>
              <a:t>As a group, debrief the activity.  </a:t>
            </a:r>
            <a:r>
              <a:rPr lang="en-US" b="1" dirty="0"/>
              <a:t>What other suggestions can you offer?</a:t>
            </a:r>
            <a:endParaRPr lang="en-US" dirty="0"/>
          </a:p>
          <a:p>
            <a:pPr>
              <a:defRPr/>
            </a:pPr>
            <a:r>
              <a:rPr lang="en-US" dirty="0"/>
              <a:t> </a:t>
            </a:r>
          </a:p>
          <a:p>
            <a:pPr>
              <a:defRPr/>
            </a:pPr>
            <a:r>
              <a:rPr lang="en-US" b="1" dirty="0"/>
              <a:t>SAY:  </a:t>
            </a:r>
            <a:r>
              <a:rPr lang="en-US" dirty="0"/>
              <a:t>Let’s take a look at some scenarios where we have the opportunity to increase our membership.</a:t>
            </a:r>
            <a:r>
              <a:rPr lang="en-US" b="1" dirty="0"/>
              <a:t>  Ask participants to turn to </a:t>
            </a:r>
            <a:r>
              <a:rPr lang="en-US" dirty="0"/>
              <a:t>Membership Building Scenarios</a:t>
            </a:r>
            <a:r>
              <a:rPr lang="en-US" b="1" dirty="0"/>
              <a:t>.</a:t>
            </a:r>
            <a:endParaRPr lang="en-US" dirty="0"/>
          </a:p>
          <a:p>
            <a:pPr>
              <a:defRPr/>
            </a:pPr>
            <a:r>
              <a:rPr lang="en-US" b="1" u="sng" dirty="0"/>
              <a:t>Activity -Membership Building Scenarios:</a:t>
            </a:r>
            <a:r>
              <a:rPr lang="en-US" b="1" dirty="0"/>
              <a:t> </a:t>
            </a:r>
            <a:r>
              <a:rPr lang="en-US" dirty="0"/>
              <a:t> Assign each group a scenario.  Each group should discuss the scenarios and offer suggestions as to how they should be handled and the rationale for handling them in such a manner.</a:t>
            </a:r>
            <a:r>
              <a:rPr lang="en-US" b="1" dirty="0"/>
              <a:t>  </a:t>
            </a:r>
            <a:endParaRPr lang="en-US" dirty="0"/>
          </a:p>
          <a:p>
            <a:pPr>
              <a:defRPr/>
            </a:pPr>
            <a:r>
              <a:rPr lang="en-US" b="1" i="1" u="sng" dirty="0"/>
              <a:t>Instructor Notes:</a:t>
            </a:r>
            <a:r>
              <a:rPr lang="en-US" dirty="0"/>
              <a:t>   Have the groups discuss these scenarios for </a:t>
            </a:r>
            <a:r>
              <a:rPr lang="en-US" i="1" dirty="0"/>
              <a:t>15-20 minutes</a:t>
            </a:r>
            <a:r>
              <a:rPr lang="en-US" dirty="0"/>
              <a:t> and then report back.  Each group should report back one at a time.  After each report, open up the discussion to the entire group.  See whether other participants have additional pieces to add.  If you disagree with an approach offered by a group or if you feel that there are things that they left out, ask something like:  </a:t>
            </a:r>
            <a:r>
              <a:rPr lang="en-US" b="1" dirty="0"/>
              <a:t>Are there additional ways of confronting this challenge?  What would you identify as the pluses and minuses of the approach offered by this group?</a:t>
            </a:r>
            <a:r>
              <a:rPr lang="en-US" dirty="0"/>
              <a:t>  </a:t>
            </a:r>
          </a:p>
          <a:p>
            <a:pPr>
              <a:defRPr/>
            </a:pPr>
            <a:r>
              <a:rPr lang="en-US" b="1" dirty="0"/>
              <a:t>SAY:</a:t>
            </a:r>
            <a:r>
              <a:rPr lang="en-US" dirty="0"/>
              <a:t>  As we mentioned earlier, you don’t have to only focus on how to encourage people to see the value of joining the union, but you also have to be attentive to why members are leaving the union.  </a:t>
            </a:r>
          </a:p>
          <a:p>
            <a:pPr>
              <a:defRPr/>
            </a:pPr>
            <a:r>
              <a:rPr lang="en-US" b="1" dirty="0"/>
              <a:t>Ask:  What are the main reasons that members resign from the union? </a:t>
            </a:r>
            <a:r>
              <a:rPr lang="en-US" dirty="0"/>
              <a:t>Chart their responses.  As a follow up question, </a:t>
            </a:r>
            <a:r>
              <a:rPr lang="en-US" b="1" dirty="0"/>
              <a:t>do you believe some of these reasons are “on the surface” reasons?  If so, how do you drill down to uncover the “real” reason.</a:t>
            </a:r>
            <a:endParaRPr lang="en-US" dirty="0"/>
          </a:p>
          <a:p>
            <a:pPr>
              <a:defRPr/>
            </a:pPr>
            <a:endParaRPr lang="en-US" dirty="0"/>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8190" indent="-291610">
              <a:defRPr>
                <a:solidFill>
                  <a:schemeClr val="tx1"/>
                </a:solidFill>
                <a:latin typeface="Arial" panose="020B0604020202020204" pitchFamily="34" charset="0"/>
              </a:defRPr>
            </a:lvl2pPr>
            <a:lvl3pPr marL="1166446" indent="-233290">
              <a:defRPr>
                <a:solidFill>
                  <a:schemeClr val="tx1"/>
                </a:solidFill>
                <a:latin typeface="Arial" panose="020B0604020202020204" pitchFamily="34" charset="0"/>
              </a:defRPr>
            </a:lvl3pPr>
            <a:lvl4pPr marL="1633024" indent="-233290">
              <a:defRPr>
                <a:solidFill>
                  <a:schemeClr val="tx1"/>
                </a:solidFill>
                <a:latin typeface="Arial" panose="020B0604020202020204" pitchFamily="34" charset="0"/>
              </a:defRPr>
            </a:lvl4pPr>
            <a:lvl5pPr marL="2099602" indent="-233290">
              <a:defRPr>
                <a:solidFill>
                  <a:schemeClr val="tx1"/>
                </a:solidFill>
                <a:latin typeface="Arial" panose="020B0604020202020204" pitchFamily="34" charset="0"/>
              </a:defRPr>
            </a:lvl5pPr>
            <a:lvl6pPr marL="2566180" indent="-233290" eaLnBrk="0" fontAlgn="base" hangingPunct="0">
              <a:spcBef>
                <a:spcPct val="0"/>
              </a:spcBef>
              <a:spcAft>
                <a:spcPct val="0"/>
              </a:spcAft>
              <a:defRPr>
                <a:solidFill>
                  <a:schemeClr val="tx1"/>
                </a:solidFill>
                <a:latin typeface="Arial" panose="020B0604020202020204" pitchFamily="34" charset="0"/>
              </a:defRPr>
            </a:lvl6pPr>
            <a:lvl7pPr marL="3032759" indent="-233290" eaLnBrk="0" fontAlgn="base" hangingPunct="0">
              <a:spcBef>
                <a:spcPct val="0"/>
              </a:spcBef>
              <a:spcAft>
                <a:spcPct val="0"/>
              </a:spcAft>
              <a:defRPr>
                <a:solidFill>
                  <a:schemeClr val="tx1"/>
                </a:solidFill>
                <a:latin typeface="Arial" panose="020B0604020202020204" pitchFamily="34" charset="0"/>
              </a:defRPr>
            </a:lvl7pPr>
            <a:lvl8pPr marL="3499337" indent="-233290" eaLnBrk="0" fontAlgn="base" hangingPunct="0">
              <a:spcBef>
                <a:spcPct val="0"/>
              </a:spcBef>
              <a:spcAft>
                <a:spcPct val="0"/>
              </a:spcAft>
              <a:defRPr>
                <a:solidFill>
                  <a:schemeClr val="tx1"/>
                </a:solidFill>
                <a:latin typeface="Arial" panose="020B0604020202020204" pitchFamily="34" charset="0"/>
              </a:defRPr>
            </a:lvl8pPr>
            <a:lvl9pPr marL="3965915" indent="-2332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7F078C-8A70-44E1-9FF7-D222B30EB68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79298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solidFill>
                  <a:srgbClr val="FF0000"/>
                </a:solidFill>
              </a:rPr>
              <a:t>Suggested Language:</a:t>
            </a:r>
          </a:p>
          <a:p>
            <a:endParaRPr lang="en-US" b="0" u="none" dirty="0">
              <a:solidFill>
                <a:srgbClr val="FF0000"/>
              </a:solidFill>
            </a:endParaRPr>
          </a:p>
          <a:p>
            <a:r>
              <a:rPr lang="en-US" b="0" u="none" dirty="0">
                <a:solidFill>
                  <a:srgbClr val="FF0000"/>
                </a:solidFill>
              </a:rPr>
              <a:t>An important</a:t>
            </a:r>
            <a:r>
              <a:rPr lang="en-US" b="0" u="none" baseline="0" dirty="0">
                <a:solidFill>
                  <a:srgbClr val="FF0000"/>
                </a:solidFill>
              </a:rPr>
              <a:t> skill that supports the work that you do within your Local is Communications.</a:t>
            </a:r>
          </a:p>
          <a:p>
            <a:endParaRPr lang="en-US" b="0" u="none" dirty="0">
              <a:solidFill>
                <a:srgbClr val="FF0000"/>
              </a:solidFill>
            </a:endParaRPr>
          </a:p>
          <a:p>
            <a:endParaRPr lang="en-US" b="1" u="sng"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90732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endParaRPr lang="en-US" dirty="0"/>
          </a:p>
          <a:p>
            <a:r>
              <a:rPr lang="en-US" dirty="0"/>
              <a:t>Communications is all about building relationships and building the union.</a:t>
            </a:r>
            <a:r>
              <a:rPr lang="en-US" baseline="0" dirty="0"/>
              <a:t> Having a strong plan around communications at your local will ensure member are updated on important information and will in turn, increase trust amongst the membership. </a:t>
            </a:r>
          </a:p>
          <a:p>
            <a:endParaRPr lang="en-US" baseline="0" dirty="0"/>
          </a:p>
          <a:p>
            <a:r>
              <a:rPr lang="en-US" baseline="0" dirty="0"/>
              <a:t>Communication also connects the union to employees and effect change for employees.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9724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Suggested Language: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Two major things you should consider in Communications:</a:t>
            </a:r>
          </a:p>
          <a:p>
            <a:pPr lvl="0"/>
            <a:r>
              <a:rPr lang="en-US" sz="1200" kern="1200" dirty="0">
                <a:solidFill>
                  <a:schemeClr val="tx1"/>
                </a:solidFill>
                <a:effectLst/>
                <a:latin typeface="+mn-lt"/>
                <a:ea typeface="+mn-ea"/>
                <a:cs typeface="+mn-cs"/>
              </a:rPr>
              <a:t>Your audience and</a:t>
            </a:r>
          </a:p>
          <a:p>
            <a:pPr lvl="0"/>
            <a:r>
              <a:rPr lang="en-US" sz="1200" kern="1200" dirty="0">
                <a:solidFill>
                  <a:schemeClr val="tx1"/>
                </a:solidFill>
                <a:effectLst/>
                <a:latin typeface="+mn-lt"/>
                <a:ea typeface="+mn-ea"/>
                <a:cs typeface="+mn-cs"/>
              </a:rPr>
              <a:t>Your method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42088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r>
              <a:rPr lang="en-US" dirty="0" err="1"/>
              <a:t>Im</a:t>
            </a:r>
            <a:r>
              <a:rPr lang="en-US" dirty="0"/>
              <a:t> certain all of you may</a:t>
            </a:r>
            <a:r>
              <a:rPr lang="en-US" baseline="0" dirty="0"/>
              <a:t> be familiar with newsletters, whether you have worked on one, or read one, or seen one at your worksite. </a:t>
            </a:r>
          </a:p>
          <a:p>
            <a:endParaRPr lang="en-US" baseline="0" dirty="0"/>
          </a:p>
          <a:p>
            <a:r>
              <a:rPr lang="en-US" baseline="0" dirty="0"/>
              <a:t>Here are some key points when it comes to newsletters:</a:t>
            </a:r>
          </a:p>
          <a:p>
            <a:endParaRPr lang="en-US" baseline="0" dirty="0"/>
          </a:p>
          <a:p>
            <a:r>
              <a:rPr lang="en-US" baseline="0" dirty="0"/>
              <a:t>Read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0259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r>
              <a:rPr lang="en-US" dirty="0"/>
              <a:t>Newsletter are meant to be brief, eye catching, and informative. </a:t>
            </a:r>
          </a:p>
          <a:p>
            <a:endParaRPr lang="en-US" dirty="0"/>
          </a:p>
          <a:p>
            <a:r>
              <a:rPr lang="en-US" dirty="0"/>
              <a:t>Writing for</a:t>
            </a:r>
            <a:r>
              <a:rPr lang="en-US" baseline="0" dirty="0"/>
              <a:t> newsletters is good practice for messaging overall. When thinking about an overall message  you want to consider these things:</a:t>
            </a:r>
          </a:p>
          <a:p>
            <a:endParaRPr lang="en-US" baseline="0" dirty="0"/>
          </a:p>
          <a:p>
            <a:r>
              <a:rPr lang="en-US" baseline="0" dirty="0"/>
              <a:t>READ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10836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endParaRPr lang="en-US" dirty="0"/>
          </a:p>
          <a:p>
            <a:r>
              <a:rPr lang="en-US" dirty="0"/>
              <a:t>The biggest thing you should consider when you are crafting</a:t>
            </a:r>
            <a:r>
              <a:rPr lang="en-US" baseline="0" dirty="0"/>
              <a:t> your message is your audience. </a:t>
            </a:r>
          </a:p>
          <a:p>
            <a:endParaRPr lang="en-US" baseline="0" dirty="0"/>
          </a:p>
          <a:p>
            <a:r>
              <a:rPr lang="en-US" baseline="0" dirty="0"/>
              <a:t>READ SLIDE</a:t>
            </a:r>
          </a:p>
          <a:p>
            <a:endParaRPr lang="en-US" baseline="0" dirty="0"/>
          </a:p>
          <a:p>
            <a:r>
              <a:rPr lang="en-US" baseline="0" dirty="0"/>
              <a:t>Ask the class what are some other things that should be considered when thinking about your audience.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5200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r>
              <a:rPr lang="en-US" dirty="0"/>
              <a:t> Language on the slide.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17069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r>
              <a:rPr lang="en-US" dirty="0"/>
              <a:t>There</a:t>
            </a:r>
            <a:r>
              <a:rPr lang="en-US" baseline="0" dirty="0"/>
              <a:t> are restrictions when it comes to Communications. You can not defame anyone nor can you commit slander or libel. </a:t>
            </a:r>
          </a:p>
          <a:p>
            <a:endParaRPr lang="en-US" baseline="0" dirty="0"/>
          </a:p>
          <a:p>
            <a:r>
              <a:rPr lang="en-US" baseline="0" dirty="0"/>
              <a:t>Secondly, as I hand out this pamphlet, as federal employees, what you communicate is regulated to a certain extent. </a:t>
            </a:r>
          </a:p>
          <a:p>
            <a:endParaRPr lang="en-US" baseline="0" dirty="0"/>
          </a:p>
          <a:p>
            <a:r>
              <a:rPr lang="en-US" baseline="0" dirty="0"/>
              <a:t>(Point out key points from the “Political Activity” pamphlet.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9031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endParaRPr lang="en-US" dirty="0"/>
          </a:p>
          <a:p>
            <a:pPr defTabSz="933237">
              <a:defRPr/>
            </a:pPr>
            <a:r>
              <a:rPr lang="en-US" sz="2400" dirty="0"/>
              <a:t>Communicating</a:t>
            </a:r>
            <a:r>
              <a:rPr lang="en-US" sz="2400" baseline="0" dirty="0"/>
              <a:t> with membership is a vital function of the Local. </a:t>
            </a:r>
          </a:p>
          <a:p>
            <a:pPr defTabSz="933237">
              <a:defRPr/>
            </a:pPr>
            <a:endParaRPr lang="en-US" sz="2400" baseline="0" dirty="0"/>
          </a:p>
          <a:p>
            <a:pPr defTabSz="933237">
              <a:defRPr/>
            </a:pPr>
            <a:r>
              <a:rPr lang="en-US" sz="2400" baseline="0" dirty="0"/>
              <a:t>Here are some basic steps to developing a communications plan for your Local:</a:t>
            </a:r>
          </a:p>
          <a:p>
            <a:pPr marL="228600" indent="-228600">
              <a:buFont typeface="+mj-lt"/>
              <a:buAutoNum type="arabicPeriod"/>
            </a:pPr>
            <a:r>
              <a:rPr lang="en-US" dirty="0">
                <a:solidFill>
                  <a:schemeClr val="tx1">
                    <a:lumMod val="75000"/>
                    <a:lumOff val="25000"/>
                  </a:schemeClr>
                </a:solidFill>
              </a:rPr>
              <a:t>Determine your goals</a:t>
            </a:r>
          </a:p>
          <a:p>
            <a:pPr marL="685800" lvl="1" indent="-228600">
              <a:buFont typeface="Wingdings" panose="05000000000000000000" pitchFamily="2" charset="2"/>
              <a:buChar char="Ø"/>
            </a:pPr>
            <a:r>
              <a:rPr lang="en-US" dirty="0">
                <a:solidFill>
                  <a:schemeClr val="tx1">
                    <a:lumMod val="75000"/>
                    <a:lumOff val="25000"/>
                  </a:schemeClr>
                </a:solidFill>
              </a:rPr>
              <a:t>What is most important to communicate</a:t>
            </a:r>
            <a:r>
              <a:rPr lang="en-US" baseline="0" dirty="0">
                <a:solidFill>
                  <a:schemeClr val="tx1">
                    <a:lumMod val="75000"/>
                    <a:lumOff val="25000"/>
                  </a:schemeClr>
                </a:solidFill>
              </a:rPr>
              <a:t> to bargaining unit members right now? In the near future?</a:t>
            </a:r>
            <a:endParaRPr lang="en-US" dirty="0">
              <a:solidFill>
                <a:schemeClr val="tx1">
                  <a:lumMod val="75000"/>
                  <a:lumOff val="25000"/>
                </a:schemeClr>
              </a:solidFill>
            </a:endParaRPr>
          </a:p>
          <a:p>
            <a:pPr marL="228600" indent="-228600">
              <a:buFont typeface="+mj-lt"/>
              <a:buAutoNum type="arabicPeriod"/>
            </a:pPr>
            <a:r>
              <a:rPr lang="en-US" dirty="0">
                <a:solidFill>
                  <a:schemeClr val="tx1">
                    <a:lumMod val="75000"/>
                    <a:lumOff val="25000"/>
                  </a:schemeClr>
                </a:solidFill>
              </a:rPr>
              <a:t>Develop a message</a:t>
            </a:r>
          </a:p>
          <a:p>
            <a:pPr marL="685800" lvl="1" indent="-228600">
              <a:buFont typeface="Wingdings" panose="05000000000000000000" pitchFamily="2" charset="2"/>
              <a:buChar char="Ø"/>
            </a:pPr>
            <a:r>
              <a:rPr lang="en-US" dirty="0">
                <a:solidFill>
                  <a:schemeClr val="tx1">
                    <a:lumMod val="75000"/>
                    <a:lumOff val="25000"/>
                  </a:schemeClr>
                </a:solidFill>
              </a:rPr>
              <a:t>What</a:t>
            </a:r>
            <a:r>
              <a:rPr lang="en-US" baseline="0" dirty="0">
                <a:solidFill>
                  <a:schemeClr val="tx1">
                    <a:lumMod val="75000"/>
                    <a:lumOff val="25000"/>
                  </a:schemeClr>
                </a:solidFill>
              </a:rPr>
              <a:t> is the most important thing for your audience to know? How does this relate to your </a:t>
            </a:r>
            <a:r>
              <a:rPr lang="en-US" baseline="0" dirty="0" err="1">
                <a:solidFill>
                  <a:schemeClr val="tx1">
                    <a:lumMod val="75000"/>
                    <a:lumOff val="25000"/>
                  </a:schemeClr>
                </a:solidFill>
              </a:rPr>
              <a:t>strate</a:t>
            </a:r>
            <a:endParaRPr lang="en-US" dirty="0">
              <a:solidFill>
                <a:schemeClr val="tx1">
                  <a:lumMod val="75000"/>
                  <a:lumOff val="25000"/>
                </a:schemeClr>
              </a:solidFill>
            </a:endParaRPr>
          </a:p>
          <a:p>
            <a:pPr marL="228600" indent="-228600">
              <a:buFont typeface="+mj-lt"/>
              <a:buAutoNum type="arabicPeriod"/>
            </a:pPr>
            <a:r>
              <a:rPr lang="en-US" dirty="0">
                <a:solidFill>
                  <a:schemeClr val="tx1">
                    <a:lumMod val="75000"/>
                    <a:lumOff val="25000"/>
                  </a:schemeClr>
                </a:solidFill>
              </a:rPr>
              <a:t>Evaluate where you are now</a:t>
            </a:r>
          </a:p>
          <a:p>
            <a:pPr marL="628650" lvl="1" indent="-171450">
              <a:buFont typeface="Arial" panose="020B0604020202020204" pitchFamily="34" charset="0"/>
              <a:buChar char="•"/>
            </a:pPr>
            <a:r>
              <a:rPr lang="en-US" dirty="0">
                <a:solidFill>
                  <a:schemeClr val="tx1">
                    <a:lumMod val="75000"/>
                    <a:lumOff val="25000"/>
                  </a:schemeClr>
                </a:solidFill>
              </a:rPr>
              <a:t>Tools?</a:t>
            </a:r>
          </a:p>
          <a:p>
            <a:pPr marL="1085850" lvl="2" indent="-171450">
              <a:buFont typeface="Arial" panose="020B0604020202020204" pitchFamily="34" charset="0"/>
              <a:buChar char="•"/>
            </a:pPr>
            <a:r>
              <a:rPr lang="en-US" dirty="0">
                <a:solidFill>
                  <a:schemeClr val="tx1">
                    <a:lumMod val="75000"/>
                    <a:lumOff val="25000"/>
                  </a:schemeClr>
                </a:solidFill>
              </a:rPr>
              <a:t>Print</a:t>
            </a:r>
          </a:p>
          <a:p>
            <a:pPr marL="1085850" lvl="2" indent="-171450">
              <a:buFont typeface="Arial" panose="020B0604020202020204" pitchFamily="34" charset="0"/>
              <a:buChar char="•"/>
            </a:pPr>
            <a:r>
              <a:rPr lang="en-US" dirty="0">
                <a:solidFill>
                  <a:schemeClr val="tx1">
                    <a:lumMod val="75000"/>
                    <a:lumOff val="25000"/>
                  </a:schemeClr>
                </a:solidFill>
              </a:rPr>
              <a:t>Digital</a:t>
            </a:r>
          </a:p>
          <a:p>
            <a:pPr marL="1085850" lvl="2" indent="-171450">
              <a:buFont typeface="Arial" panose="020B0604020202020204" pitchFamily="34" charset="0"/>
              <a:buChar char="•"/>
            </a:pPr>
            <a:r>
              <a:rPr lang="en-US" dirty="0">
                <a:solidFill>
                  <a:schemeClr val="tx1">
                    <a:lumMod val="75000"/>
                    <a:lumOff val="25000"/>
                  </a:schemeClr>
                </a:solidFill>
              </a:rPr>
              <a:t>Face-to-face</a:t>
            </a:r>
          </a:p>
          <a:p>
            <a:pPr marL="628650" lvl="1" indent="-171450">
              <a:buFont typeface="Arial" panose="020B0604020202020204" pitchFamily="34" charset="0"/>
              <a:buChar char="•"/>
            </a:pPr>
            <a:r>
              <a:rPr lang="en-US" dirty="0">
                <a:solidFill>
                  <a:schemeClr val="tx1">
                    <a:lumMod val="75000"/>
                    <a:lumOff val="25000"/>
                  </a:schemeClr>
                </a:solidFill>
              </a:rPr>
              <a:t>Past topics/issues?</a:t>
            </a:r>
          </a:p>
          <a:p>
            <a:pPr marL="628650" lvl="1" indent="-171450">
              <a:buFont typeface="Arial" panose="020B0604020202020204" pitchFamily="34" charset="0"/>
              <a:buChar char="•"/>
            </a:pPr>
            <a:r>
              <a:rPr lang="en-US" dirty="0">
                <a:solidFill>
                  <a:schemeClr val="tx1">
                    <a:lumMod val="75000"/>
                    <a:lumOff val="25000"/>
                  </a:schemeClr>
                </a:solidFill>
              </a:rPr>
              <a:t>Resources?</a:t>
            </a:r>
          </a:p>
          <a:p>
            <a:pPr marL="628650" lvl="1" indent="-171450">
              <a:buFont typeface="Arial" panose="020B0604020202020204" pitchFamily="34" charset="0"/>
              <a:buChar char="•"/>
            </a:pPr>
            <a:r>
              <a:rPr lang="en-US" dirty="0">
                <a:solidFill>
                  <a:schemeClr val="tx1">
                    <a:lumMod val="75000"/>
                    <a:lumOff val="25000"/>
                  </a:schemeClr>
                </a:solidFill>
              </a:rPr>
              <a:t>Are you reaching your audience?</a:t>
            </a:r>
          </a:p>
          <a:p>
            <a:pPr marL="228600" indent="-228600">
              <a:buFont typeface="+mj-lt"/>
              <a:buAutoNum type="arabicPeriod"/>
            </a:pPr>
            <a:r>
              <a:rPr lang="en-US" dirty="0">
                <a:solidFill>
                  <a:schemeClr val="tx1">
                    <a:lumMod val="75000"/>
                    <a:lumOff val="25000"/>
                  </a:schemeClr>
                </a:solidFill>
              </a:rPr>
              <a:t>Evaluate success</a:t>
            </a:r>
          </a:p>
          <a:p>
            <a:pPr marL="628650" lvl="1" indent="-171450">
              <a:buFont typeface="Arial" panose="020B0604020202020204" pitchFamily="34" charset="0"/>
              <a:buChar char="•"/>
            </a:pPr>
            <a:r>
              <a:rPr lang="en-US" dirty="0">
                <a:solidFill>
                  <a:schemeClr val="tx1">
                    <a:lumMod val="75000"/>
                    <a:lumOff val="25000"/>
                  </a:schemeClr>
                </a:solidFill>
              </a:rPr>
              <a:t>How many people are you reaching?</a:t>
            </a:r>
          </a:p>
          <a:p>
            <a:pPr marL="628650" lvl="1" indent="-171450">
              <a:buFont typeface="Arial" panose="020B0604020202020204" pitchFamily="34" charset="0"/>
              <a:buChar char="•"/>
            </a:pPr>
            <a:r>
              <a:rPr lang="en-US" dirty="0">
                <a:solidFill>
                  <a:schemeClr val="tx1">
                    <a:lumMod val="75000"/>
                    <a:lumOff val="25000"/>
                  </a:schemeClr>
                </a:solidFill>
              </a:rPr>
              <a:t>How many of those people are engaging with your content?</a:t>
            </a:r>
          </a:p>
          <a:p>
            <a:pPr marL="628650" lvl="1" indent="-171450">
              <a:buFont typeface="Arial" panose="020B0604020202020204" pitchFamily="34" charset="0"/>
              <a:buChar char="•"/>
            </a:pPr>
            <a:r>
              <a:rPr lang="en-US" dirty="0">
                <a:solidFill>
                  <a:schemeClr val="tx1">
                    <a:lumMod val="75000"/>
                    <a:lumOff val="25000"/>
                  </a:schemeClr>
                </a:solidFill>
              </a:rPr>
              <a:t>How do you measure success?</a:t>
            </a:r>
          </a:p>
          <a:p>
            <a:endParaRPr lang="en-US" sz="2400" dirty="0">
              <a:solidFill>
                <a:schemeClr val="tx1">
                  <a:lumMod val="75000"/>
                  <a:lumOff val="25000"/>
                </a:schemeClr>
              </a:solidFill>
            </a:endParaRPr>
          </a:p>
          <a:p>
            <a:pPr defTabSz="933237">
              <a:defRPr/>
            </a:pPr>
            <a:endParaRPr lang="en-US" sz="2400" dirty="0"/>
          </a:p>
          <a:p>
            <a:pPr defTabSz="933237">
              <a:defRPr/>
            </a:pPr>
            <a:r>
              <a:rPr lang="en-US" sz="2400" dirty="0"/>
              <a:t>Visit</a:t>
            </a:r>
            <a:r>
              <a:rPr lang="en-US" sz="2400" baseline="0" dirty="0"/>
              <a:t> AFGE’s Communications Department website (www.afge.org/leaders-activists/education/communications-training) for more information and online trainings on topics such as:</a:t>
            </a:r>
          </a:p>
          <a:p>
            <a:pPr marL="342900" indent="-342900" defTabSz="933237">
              <a:buFont typeface="Arial" panose="020B0604020202020204" pitchFamily="34" charset="0"/>
              <a:buChar char="•"/>
              <a:defRPr/>
            </a:pPr>
            <a:r>
              <a:rPr lang="en-US" sz="2400" baseline="0" dirty="0"/>
              <a:t>Storytelling/Messaging</a:t>
            </a:r>
          </a:p>
          <a:p>
            <a:pPr marL="342900" indent="-342900" defTabSz="933237">
              <a:buFont typeface="Arial" panose="020B0604020202020204" pitchFamily="34" charset="0"/>
              <a:buChar char="•"/>
              <a:defRPr/>
            </a:pPr>
            <a:r>
              <a:rPr lang="en-US" sz="2400" baseline="0" dirty="0"/>
              <a:t>Social Media </a:t>
            </a:r>
          </a:p>
          <a:p>
            <a:pPr marL="342900" indent="-342900" defTabSz="933237">
              <a:buFont typeface="Arial" panose="020B0604020202020204" pitchFamily="34" charset="0"/>
              <a:buChar char="•"/>
              <a:defRPr/>
            </a:pPr>
            <a:r>
              <a:rPr lang="en-US" sz="2400" baseline="0" dirty="0"/>
              <a:t>Effective Newsletters</a:t>
            </a:r>
          </a:p>
          <a:p>
            <a:pPr marL="342900" indent="-342900" defTabSz="933237">
              <a:buFont typeface="Arial" panose="020B0604020202020204" pitchFamily="34" charset="0"/>
              <a:buChar char="•"/>
              <a:defRPr/>
            </a:pPr>
            <a:r>
              <a:rPr lang="en-US" sz="2400" baseline="0" dirty="0"/>
              <a:t>Writing Tips</a:t>
            </a:r>
            <a:endParaRPr lang="en-US" sz="2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442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Some Suggested Language: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top priority and responsibility of an AFGE leader is to build strong and effective locals. AFGE the union, is only as strong as its Locals. Every local leader should be focused on </a:t>
            </a:r>
            <a:r>
              <a:rPr lang="en-US" b="0" u="none" dirty="0"/>
              <a:t>Effective locals have ownership of the Union, have the capability, infrastructure and engagement to support and mobilize the membership.  </a:t>
            </a:r>
          </a:p>
          <a:p>
            <a:endParaRPr lang="en-US" b="0" u="none" dirty="0"/>
          </a:p>
          <a:p>
            <a:r>
              <a:rPr lang="en-US" b="0" u="none" dirty="0"/>
              <a:t>They are not dependent upon the employer, they are not dependent upon representatives- they empowered, and they are big enough to win. </a:t>
            </a:r>
          </a:p>
          <a:p>
            <a:endParaRPr lang="en-US" b="0"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4749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solidFill>
                  <a:srgbClr val="FF0000"/>
                </a:solidFill>
              </a:rPr>
              <a:t>Suggested Language:</a:t>
            </a:r>
          </a:p>
          <a:p>
            <a:endParaRPr lang="en-US" b="0" u="none" baseline="0" dirty="0">
              <a:solidFill>
                <a:srgbClr val="FF0000"/>
              </a:solidFill>
            </a:endParaRPr>
          </a:p>
          <a:p>
            <a:r>
              <a:rPr lang="en-US" b="0" u="none" baseline="0" dirty="0">
                <a:solidFill>
                  <a:srgbClr val="FF0000"/>
                </a:solidFill>
              </a:rPr>
              <a:t>There may be varying levels of experience with this on the room, but one thing for sure is that as a union leader, you will definitely gain a great deal of experience with running local meetings. </a:t>
            </a:r>
          </a:p>
          <a:p>
            <a:endParaRPr lang="en-US" b="0" u="none" dirty="0">
              <a:solidFill>
                <a:srgbClr val="FF0000"/>
              </a:solidFill>
            </a:endParaRPr>
          </a:p>
          <a:p>
            <a:endParaRPr lang="en-US" b="1" u="sng"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9133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endParaRPr lang="en-US" dirty="0"/>
          </a:p>
          <a:p>
            <a:r>
              <a:rPr lang="en-US" dirty="0"/>
              <a:t>Language on the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238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endParaRPr lang="en-US" dirty="0"/>
          </a:p>
          <a:p>
            <a:r>
              <a:rPr lang="en-US" dirty="0"/>
              <a:t>Language on the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7168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r>
              <a:rPr lang="en-US" dirty="0"/>
              <a:t>Language on the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64451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Language on the slide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54496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endParaRPr lang="en-US" dirty="0"/>
          </a:p>
          <a:p>
            <a:r>
              <a:rPr lang="en-US" dirty="0"/>
              <a:t>OPTIONAL video to show participants</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0472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u="sng" kern="1200" dirty="0">
                <a:effectLst/>
                <a:latin typeface="Calibri" panose="020F0502020204030204" pitchFamily="34" charset="0"/>
                <a:ea typeface="Calibri" panose="020F0502020204030204" pitchFamily="34" charset="0"/>
                <a:cs typeface="Calibri" panose="020F0502020204030204" pitchFamily="34" charset="0"/>
              </a:rPr>
              <a:t>Note to Trainer: </a:t>
            </a:r>
            <a:r>
              <a:rPr lang="en-US" sz="1200" kern="1200" dirty="0">
                <a:effectLst/>
                <a:latin typeface="Calibri" panose="020F0502020204030204" pitchFamily="34" charset="0"/>
                <a:ea typeface="Calibri" panose="020F0502020204030204" pitchFamily="34" charset="0"/>
                <a:cs typeface="Calibri" panose="020F0502020204030204" pitchFamily="34" charset="0"/>
              </a:rPr>
              <a:t>Read the directions on this slide. Allow everyone to work on this exercise alone based on their own knowledge and experience. After they have had that time, review the answers with the class. </a:t>
            </a:r>
          </a:p>
          <a:p>
            <a:pPr marL="0" marR="0">
              <a:lnSpc>
                <a:spcPct val="107000"/>
              </a:lnSpc>
              <a:spcBef>
                <a:spcPts val="0"/>
              </a:spcBef>
              <a:spcAft>
                <a:spcPts val="0"/>
              </a:spcAft>
            </a:pPr>
            <a:endParaRPr lang="en-US" sz="1200" kern="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33661-5457-584D-A2FD-066E561DC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942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Suggested Language:</a:t>
            </a:r>
          </a:p>
          <a:p>
            <a:endParaRPr lang="en-US" dirty="0"/>
          </a:p>
          <a:p>
            <a:r>
              <a:rPr lang="en-US" dirty="0"/>
              <a:t>Tell participants that they will receive an electronic evaluation and that they should fill it in to help instructors</a:t>
            </a:r>
            <a:r>
              <a:rPr lang="en-US" baseline="0" dirty="0"/>
              <a:t> keep improving the training.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4078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Suggested Language: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Thank you for all of your responses. All of those are good ways to think about how we as union leaders build stronger Locals. </a:t>
            </a:r>
          </a:p>
          <a:p>
            <a:pPr lvl="0"/>
            <a:r>
              <a:rPr lang="en-US" sz="1200" b="1" u="sng" kern="1200" dirty="0">
                <a:solidFill>
                  <a:schemeClr val="tx1"/>
                </a:solidFill>
                <a:effectLst/>
                <a:latin typeface="+mn-lt"/>
                <a:ea typeface="+mn-ea"/>
                <a:cs typeface="+mn-cs"/>
              </a:rPr>
              <a:t>Three Key Functions of AFGE: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thinking through how you as a leader build a stronger Local, keep in mind that AFGE has three key functions that the union focuses on and these are Organizing, representation, and legislative and political action. These key functions are essentially the guiding light to the work that we do, the programs we plan and implement and most importantly the decisions that we make.</a:t>
            </a:r>
          </a:p>
          <a:p>
            <a:pPr lvl="0"/>
            <a:r>
              <a:rPr lang="en-US" sz="1200" b="1" u="sng" kern="1200" dirty="0">
                <a:solidFill>
                  <a:schemeClr val="tx1"/>
                </a:solidFill>
                <a:effectLst/>
                <a:latin typeface="+mn-lt"/>
                <a:ea typeface="+mn-ea"/>
                <a:cs typeface="+mn-cs"/>
              </a:rPr>
              <a:t>Involving and Educating the Membership: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huge percentage of our leadership efforts should be focused on increasing activism of our members. Member mobilization is very important in building a stronger Local. Grassroots membership support and involvement is the foundation to every Local. When we get our members involved and active, in order to retain them we must educate them on the union difference, important union skills like organizing or political action. We educate our members through 1:1 contacts, and 1:1 communication, Lunch and Learns, and of course more formal training settings that they have the opportunity to attend. </a:t>
            </a:r>
          </a:p>
          <a:p>
            <a:pPr lvl="0"/>
            <a:r>
              <a:rPr lang="en-US" sz="1200" b="1" u="sng" kern="1200" dirty="0">
                <a:solidFill>
                  <a:schemeClr val="tx1"/>
                </a:solidFill>
                <a:effectLst/>
                <a:latin typeface="+mn-lt"/>
                <a:ea typeface="+mn-ea"/>
                <a:cs typeface="+mn-cs"/>
              </a:rPr>
              <a:t>Identifying and Encouraging New Leaders: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Building strong Locals mean building a secondary leadership base. As leaders, it’s important to develop potential leaders by encouraging them and giving them more challenging union assignments. This will develop their confidence and commitment.</a:t>
            </a:r>
          </a:p>
          <a:p>
            <a:pPr marL="0" marR="0">
              <a:lnSpc>
                <a:spcPct val="107000"/>
              </a:lnSpc>
              <a:spcBef>
                <a:spcPts val="0"/>
              </a:spcBef>
              <a:spcAft>
                <a:spcPts val="800"/>
              </a:spcAft>
            </a:pPr>
            <a:endParaRPr lang="en-US" b="0" u="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286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a:solidFill>
                  <a:schemeClr val="tx1"/>
                </a:solidFill>
                <a:effectLst/>
                <a:latin typeface="+mn-lt"/>
                <a:ea typeface="+mn-ea"/>
                <a:cs typeface="+mn-cs"/>
              </a:rPr>
              <a:t>Some Suggested Language:</a:t>
            </a:r>
            <a:r>
              <a:rPr lang="en-US" sz="1200" b="1" u="none" kern="1200" dirty="0">
                <a:solidFill>
                  <a:schemeClr val="tx1"/>
                </a:solidFill>
                <a:effectLst/>
                <a:latin typeface="+mn-lt"/>
                <a:ea typeface="+mn-ea"/>
                <a:cs typeface="+mn-cs"/>
              </a:rPr>
              <a:t> </a:t>
            </a:r>
            <a:r>
              <a:rPr lang="en-US" sz="1200" b="0" u="none" kern="1200" dirty="0">
                <a:solidFill>
                  <a:schemeClr val="tx1"/>
                </a:solidFill>
                <a:effectLst/>
                <a:latin typeface="+mn-lt"/>
                <a:ea typeface="+mn-ea"/>
                <a:cs typeface="+mn-cs"/>
              </a:rPr>
              <a:t>The primary goal of a local leader is to build a strong, effective local. These are some key areas to consider when thinking about building a strong and effective local. </a:t>
            </a:r>
          </a:p>
          <a:p>
            <a:endParaRPr lang="en-US" dirty="0"/>
          </a:p>
          <a:p>
            <a:r>
              <a:rPr lang="en-US" u="sng" dirty="0"/>
              <a:t>Organizing and Workplace Representation: </a:t>
            </a:r>
            <a:r>
              <a:rPr lang="en-US" dirty="0"/>
              <a:t>Setting specific goals regarding increasing membership each year with a plan for year-round organizing and making sure the we do what we have been doing well in the areas of representation. There is an organizing department that has guidance on how to up their game in the area of organizing. </a:t>
            </a:r>
          </a:p>
          <a:p>
            <a:endParaRPr lang="en-US" dirty="0"/>
          </a:p>
          <a:p>
            <a:r>
              <a:rPr lang="en-US" u="sng" dirty="0"/>
              <a:t>Leg/Political: </a:t>
            </a:r>
            <a:r>
              <a:rPr lang="en-US" dirty="0"/>
              <a:t>Setting goals to increase PAC (making sure no discussions about political activity is conducted on the worksite of course—and we will talk about that a bit later). Engaging members in the leg process, engaging with congressional members in your state, conducting voter registration drives. The Leg department is a good resource to assisting locals in fully figuring this out. </a:t>
            </a:r>
          </a:p>
          <a:p>
            <a:endParaRPr lang="en-US" dirty="0"/>
          </a:p>
          <a:p>
            <a:r>
              <a:rPr lang="en-US" u="sng" dirty="0"/>
              <a:t>Strengthening the Local: </a:t>
            </a:r>
            <a:r>
              <a:rPr lang="en-US" dirty="0"/>
              <a:t>includes things like training Stewards, and building out committees and programs, making sure you have a WFP Coordinator, Retiree Coordinator, and YOUNG coordinator. This also include how we work with the AFL CIO local entities to increase our own influence and presence in our Local communities. </a:t>
            </a:r>
          </a:p>
          <a:p>
            <a:endParaRPr lang="en-US" dirty="0"/>
          </a:p>
          <a:p>
            <a:r>
              <a:rPr lang="en-US" u="sng" dirty="0"/>
              <a:t>Education and Communications: </a:t>
            </a:r>
            <a:r>
              <a:rPr lang="en-US" u="none" dirty="0"/>
              <a:t>Internal education is a consistent priority for this union, and we see the results of that through thing like the learning management system, and this very training. As far as communications locals should set goals related to promoting AFGE in print, tv or radio. The Communications department is a great resource to helping Locals figure that out.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44A8C-C596-44B0-9C04-C96BA0EE6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335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What to do:</a:t>
            </a:r>
            <a:r>
              <a:rPr lang="en-US" b="1" u="none" dirty="0"/>
              <a:t> </a:t>
            </a:r>
            <a:r>
              <a:rPr lang="en-US" dirty="0"/>
              <a:t>Transition into this next section by telling participants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that there is a famous and well-known quote that says, “You cannot know where you are going until you know where you have been” and we will take some time reflecting on where we have come from in the movement and as a union. Tell the participants that the next two activities will be done in small groups and proceed to divide them into small groups. Each person will need their Resource Guide and Participants Workbook.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44A8C-C596-44B0-9C04-C96BA0EE6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114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What to Do:</a:t>
            </a:r>
            <a:r>
              <a:rPr lang="en-US" sz="1200" b="1" u="none"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Have the participants break into small groups and turn to page 13 of their participant workbook. </a:t>
            </a:r>
          </a:p>
          <a:p>
            <a:pPr lvl="0"/>
            <a:r>
              <a:rPr lang="en-US" sz="1200" kern="1200" dirty="0">
                <a:solidFill>
                  <a:schemeClr val="tx1"/>
                </a:solidFill>
                <a:effectLst/>
                <a:latin typeface="+mn-lt"/>
                <a:ea typeface="+mn-ea"/>
                <a:cs typeface="+mn-cs"/>
              </a:rPr>
              <a:t>Ask participants  to think about key significant times in history where the labor movement change the course of history using the prompts on page 6. </a:t>
            </a:r>
          </a:p>
          <a:p>
            <a:pPr lvl="0"/>
            <a:r>
              <a:rPr lang="en-US" sz="1200" kern="1200" dirty="0">
                <a:solidFill>
                  <a:schemeClr val="tx1"/>
                </a:solidFill>
                <a:effectLst/>
                <a:latin typeface="+mn-lt"/>
                <a:ea typeface="+mn-ea"/>
                <a:cs typeface="+mn-cs"/>
              </a:rPr>
              <a:t>Give each group butcher paper and markers for them to highlight their responses for the large group discussion. </a:t>
            </a:r>
          </a:p>
          <a:p>
            <a:pPr lvl="0"/>
            <a:r>
              <a:rPr lang="en-US" sz="1200" kern="1200" dirty="0">
                <a:solidFill>
                  <a:schemeClr val="tx1"/>
                </a:solidFill>
                <a:effectLst/>
                <a:latin typeface="+mn-lt"/>
                <a:ea typeface="+mn-ea"/>
                <a:cs typeface="+mn-cs"/>
              </a:rPr>
              <a:t>Let them work together as a group for about 20 minutes</a:t>
            </a:r>
          </a:p>
          <a:p>
            <a:r>
              <a:rPr lang="en-US" sz="1200" kern="1200" dirty="0">
                <a:solidFill>
                  <a:schemeClr val="tx1"/>
                </a:solidFill>
                <a:effectLst/>
                <a:latin typeface="+mn-lt"/>
                <a:ea typeface="+mn-ea"/>
                <a:cs typeface="+mn-cs"/>
              </a:rPr>
              <a:t>Allow each group to report out</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and debrief in the large group</a:t>
            </a:r>
            <a:endParaRPr lang="en-US" b="0" dirty="0"/>
          </a:p>
          <a:p>
            <a:pPr marL="0" marR="0">
              <a:lnSpc>
                <a:spcPct val="107000"/>
              </a:lnSpc>
              <a:spcBef>
                <a:spcPts val="0"/>
              </a:spcBef>
              <a:spcAft>
                <a:spcPts val="0"/>
              </a:spcAft>
            </a:pPr>
            <a:endParaRPr lang="en-US" sz="1200" kern="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b="1" u="sng" kern="1200" dirty="0">
                <a:effectLst/>
                <a:latin typeface="Calibri" panose="020F0502020204030204" pitchFamily="34" charset="0"/>
                <a:ea typeface="Calibri" panose="020F0502020204030204" pitchFamily="34" charset="0"/>
                <a:cs typeface="Calibri" panose="020F0502020204030204" pitchFamily="34" charset="0"/>
              </a:rPr>
              <a:t>Note to Trainer</a:t>
            </a:r>
            <a:r>
              <a:rPr lang="en-US" sz="1200" u="sng" kern="1200" dirty="0">
                <a:effectLst/>
                <a:latin typeface="Calibri" panose="020F0502020204030204" pitchFamily="34" charset="0"/>
                <a:ea typeface="Calibri" panose="020F0502020204030204" pitchFamily="34" charset="0"/>
                <a:cs typeface="Calibri" panose="020F0502020204030204" pitchFamily="34" charset="0"/>
              </a:rPr>
              <a:t>: </a:t>
            </a:r>
            <a:r>
              <a:rPr lang="en-US" sz="1200" kern="1200" dirty="0">
                <a:effectLst/>
                <a:latin typeface="Calibri" panose="020F0502020204030204" pitchFamily="34" charset="0"/>
                <a:ea typeface="Calibri" panose="020F0502020204030204" pitchFamily="34" charset="0"/>
                <a:cs typeface="Calibri" panose="020F0502020204030204" pitchFamily="34" charset="0"/>
              </a:rPr>
              <a:t>The purpose of this activity is not to deliver a labor history lesson, but to have participants think about the impact that the labor movement has had on history and progress for workers around the world. There may be many similarities in what the small groups discuss but in the debrief structure the discussion around the importance of the labor movement and keeping the movement strong now and for future generations. Union leaders must be reminded that they are working towards something bigger than them and their local. Their service to union leadership is a critical part of movement building. </a:t>
            </a: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33661-5457-584D-A2FD-066E561DC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01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What to Do: </a:t>
            </a:r>
            <a:r>
              <a:rPr lang="en-US" sz="1200" kern="1200" dirty="0">
                <a:solidFill>
                  <a:schemeClr val="tx1"/>
                </a:solidFill>
                <a:effectLst/>
                <a:latin typeface="+mn-lt"/>
                <a:ea typeface="+mn-ea"/>
                <a:cs typeface="+mn-cs"/>
              </a:rPr>
              <a:t>Have someone read the quote out loud and start a very brief discussion on what it means. Use this quote to close the Impact of Labor discussion and AFGE History. </a:t>
            </a:r>
          </a:p>
          <a:p>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Some Suggested Talking Points: </a:t>
            </a:r>
            <a:r>
              <a:rPr lang="en-US" sz="1200" b="0" u="none" kern="1200" dirty="0">
                <a:solidFill>
                  <a:schemeClr val="tx1"/>
                </a:solidFill>
                <a:effectLst/>
                <a:latin typeface="+mn-lt"/>
                <a:ea typeface="+mn-ea"/>
                <a:cs typeface="+mn-cs"/>
              </a:rPr>
              <a:t>As a local leader know that the work you do is part of something bigger. You all are part of strengthening the labor movement which has always been a vehicle for driving the American dream forward for many people. We can see how throughout history the work of unions have positively impacted people and the work of unions still has the great potential to achieve great things for people.</a:t>
            </a:r>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478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What to do: </a:t>
            </a:r>
            <a:r>
              <a:rPr lang="en-US" dirty="0"/>
              <a:t>Talk about why it is important for all AFGE leaders to know the structure and governance of this union. You can ask the participants why it is important to see their responses. Leaders should know the structure and governance of this union so that they can effectively navigate through this organization in a way that benefits the members. </a:t>
            </a:r>
          </a:p>
          <a:p>
            <a:endParaRPr lang="en-US" dirty="0"/>
          </a:p>
          <a:p>
            <a:r>
              <a:rPr lang="en-US" b="1" u="sng" dirty="0"/>
              <a:t>Some Suggested Language: </a:t>
            </a:r>
            <a:r>
              <a:rPr lang="en-US" dirty="0"/>
              <a:t>Knowing how things work, how things are organized, the rules and policies and most importantly, who to reach out to when needed is key to being a good leader. In this next section we will go over the national constitution and the overall structure of this federation.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44A8C-C596-44B0-9C04-C96BA0EE6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117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Suggested Language: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a leader in AFGE knowing what is in the AFGE Constitution is imperative because it sets forth the rules by which the union conducts its business. Our Constitution is THE framework for how this union operates. It is important to know that the AFGE Constitution is a living document. Any changes or amendments to the constitution are made by democratically elected delegates at the National Convention.   This convention occurs every 3 years and is the highest governing authority of the union.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convention has the power to adopt and promulgate laws and policies of AFGE, interpret and amend the constitution, as we have already stated, elect the national President, Secretary-Treasurer, and National Vice-President for Women’s and Fair Practices, establish per-capita dues to the National, and act as a final court of review for members who feel they have not been treated fairly at lower levels of the union. </a:t>
            </a:r>
          </a:p>
          <a:p>
            <a:r>
              <a:rPr lang="en-US" sz="1200" kern="1200" dirty="0">
                <a:solidFill>
                  <a:schemeClr val="tx1"/>
                </a:solidFill>
                <a:effectLst/>
                <a:latin typeface="+mn-lt"/>
                <a:ea typeface="+mn-ea"/>
                <a:cs typeface="+mn-cs"/>
              </a:rPr>
              <a:t>Because the Constitution is so important, we will spend some time familiarizing ourselves with it in more detail. You all should have a copy of the Constitution. </a:t>
            </a:r>
          </a:p>
          <a:p>
            <a:r>
              <a:rPr lang="en-US" sz="1200" i="1" kern="1200" dirty="0">
                <a:solidFill>
                  <a:schemeClr val="tx1"/>
                </a:solidFill>
                <a:effectLst/>
                <a:latin typeface="+mn-lt"/>
                <a:ea typeface="+mn-ea"/>
                <a:cs typeface="+mn-cs"/>
              </a:rPr>
              <a:t>Other possible relevant points to make: AFGE National Constitution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AFGE National Constitution contains the rules and regulations adopted by the AFGE National Convention, which meets triennially.</a:t>
            </a:r>
          </a:p>
          <a:p>
            <a:pPr lvl="0"/>
            <a:r>
              <a:rPr lang="en-US" sz="1200" kern="1200" dirty="0">
                <a:solidFill>
                  <a:schemeClr val="tx1"/>
                </a:solidFill>
                <a:effectLst/>
                <a:latin typeface="+mn-lt"/>
                <a:ea typeface="+mn-ea"/>
                <a:cs typeface="+mn-cs"/>
              </a:rPr>
              <a:t>The AFGE National Constitution is the supreme governing document of the Federation. If a provision of a Council or Local constitution conflicts with the AFGE National Constitution, the conflicting provision may not be enforced.</a:t>
            </a:r>
          </a:p>
          <a:p>
            <a:pPr lvl="0"/>
            <a:r>
              <a:rPr lang="en-US" sz="1200" kern="1200" dirty="0">
                <a:solidFill>
                  <a:schemeClr val="tx1"/>
                </a:solidFill>
                <a:effectLst/>
                <a:latin typeface="+mn-lt"/>
                <a:ea typeface="+mn-ea"/>
                <a:cs typeface="+mn-cs"/>
              </a:rPr>
              <a:t>The AFGE National Constitution incorporates controlling laws, such as in Article XXIV, Section 8(c), regarding the bonding of all labor organizations required by law. The General Counsel’s Office reviews the Constitution and any proposed amendments prior to each National Convention to determine whether any provision or amendment might conflict.  In the event of any such conflict, the law must prevail.</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1527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Some Suggested Language:</a:t>
            </a:r>
            <a:r>
              <a:rPr lang="en-US" sz="1200" kern="1200" dirty="0">
                <a:solidFill>
                  <a:schemeClr val="tx1"/>
                </a:solidFill>
                <a:effectLst/>
                <a:latin typeface="+mn-lt"/>
                <a:ea typeface="+mn-ea"/>
                <a:cs typeface="+mn-cs"/>
              </a:rPr>
              <a:t> Here are our objectives for this course. The purpose of this course is to give you pertinent foundational information that you need to know as you start or continue your journey as a leader within AFGE. As we will discuss in this course, there are a lot of resources out there, particularly on the wonderful world-wide web, for you to access. What is important is that you keep yourself educated and in tune in your role as a Union Officer and taking this course is definitely a great way to do so. This is your opportunity to ask questions, share your concerns and learn from your peers. </a:t>
            </a:r>
          </a:p>
          <a:p>
            <a:endParaRPr lang="en-US" dirty="0">
              <a:latin typeface="Arial Narrow" panose="020B0606020202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54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b="0" i="0" u="none" baseline="0" dirty="0"/>
              <a:t>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AFGE NATIONAL CONSTITUTION (GROUP WORK)</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a:t>
            </a:r>
            <a:r>
              <a:rPr lang="en-US" sz="1200" u="sng"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Even though this book is not terribly big, we certainly do not have the time to go through all its content. If you have not done so already, as an AFGE Leader you should make it your business to read through this cover to cover as much as possible. Today as a group, we will review some of the key areas of the Constitution which include things like (read from the slide). In your PW, turn to page _______. There you should see the section AFGE National Constitution. At your tables, in your groups, you will complete pages ________ using the AFGE Constitution, your own knowledge and the internet if needed. </a:t>
            </a:r>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14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Give time for participants to complete the assignment in their participant workbook. Be prepared to review the answers after everyone has completed the assignment.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Possible transition into next section: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Along with these accomplishments, there have been challenges that AFGE have had to overcome in order to move forward and to position this union where we are today. Everything about this union’s history has contributed to the policies, procedures, governance, structure etc. that shape this union. These internal policies, procedures and the way we approach governance and the overall structure of AFGE is all shaped and outlined in our National Constitution. </a:t>
            </a:r>
          </a:p>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33661-5457-584D-A2FD-066E561DC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309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Suggested Language: </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Let's take a moment to pay special attention to an important area of the Constitution: Discipline. So, we could probably teach a separate class only on discipline and we don’t have time here, we are just going to cover the highlights of the Article. So, information on Discipline in the Constitution is found on Page 62 in Article XXIII, entitled: Offenses, Trials, Penalties, Appeals. This is a section we like to emphasize to make sure everyone has clarity.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44A8C-C596-44B0-9C04-C96BA0EE6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356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200" dirty="0">
                <a:effectLst/>
                <a:latin typeface="Arial Narrow" panose="020B0606020202030204" pitchFamily="34" charset="0"/>
                <a:ea typeface="+mn-ea"/>
                <a:cs typeface="+mn-cs"/>
              </a:rPr>
              <a:t>In section 1: </a:t>
            </a:r>
            <a:r>
              <a:rPr lang="en-US" sz="1200" kern="1200" dirty="0">
                <a:effectLst/>
                <a:latin typeface="Arial Narrow" panose="020B0606020202030204" pitchFamily="34" charset="0"/>
                <a:ea typeface="+mn-ea"/>
                <a:cs typeface="+mn-cs"/>
              </a:rPr>
              <a:t>The Local in which the member is part of is responsible for handling discipline. If the trial involves a Council Officer, then the Council is expected to handle the discipline.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200" dirty="0">
                <a:effectLst/>
                <a:latin typeface="Arial Narrow" panose="020B0606020202030204" pitchFamily="34" charset="0"/>
                <a:ea typeface="+mn-ea"/>
                <a:cs typeface="+mn-cs"/>
              </a:rPr>
              <a:t>In section 2</a:t>
            </a:r>
            <a:r>
              <a:rPr lang="en-US" sz="1200" kern="1200" dirty="0">
                <a:effectLst/>
                <a:latin typeface="Arial Narrow" panose="020B0606020202030204" pitchFamily="34" charset="0"/>
                <a:ea typeface="+mn-ea"/>
                <a:cs typeface="+mn-cs"/>
              </a:rPr>
              <a:t>: This is a list of things that are considered offenses against the Federation. At the top of the list is encourages members/Local to leave. This is the highest offense and results in expulsion for life.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200" dirty="0">
                <a:effectLst/>
                <a:latin typeface="Arial Narrow" panose="020B0606020202030204" pitchFamily="34" charset="0"/>
                <a:ea typeface="+mn-ea"/>
                <a:cs typeface="+mn-cs"/>
              </a:rPr>
              <a:t>In section 3: </a:t>
            </a:r>
            <a:r>
              <a:rPr lang="en-US" sz="1200" kern="1200" dirty="0">
                <a:effectLst/>
                <a:latin typeface="Arial Narrow" panose="020B0606020202030204" pitchFamily="34" charset="0"/>
                <a:ea typeface="+mn-ea"/>
                <a:cs typeface="+mn-cs"/>
              </a:rPr>
              <a:t>The National President, NVPs, the NEC, or Committee of Investigation (COI) can prefer charges.” A local COI has 120 days to investigate charges.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200" dirty="0">
                <a:effectLst/>
                <a:latin typeface="Arial Narrow" panose="020B0606020202030204" pitchFamily="34" charset="0"/>
                <a:ea typeface="+mn-ea"/>
                <a:cs typeface="+mn-cs"/>
              </a:rPr>
              <a:t>In section 4: </a:t>
            </a:r>
            <a:r>
              <a:rPr lang="en-US" sz="1200" kern="1200" dirty="0">
                <a:effectLst/>
                <a:latin typeface="Arial Narrow" panose="020B0606020202030204" pitchFamily="34" charset="0"/>
                <a:ea typeface="+mn-ea"/>
                <a:cs typeface="+mn-cs"/>
              </a:rPr>
              <a:t>A trial committee is made up of either all eligible members of an E-board or a committee elected by membership.  The trial must occur within 180 days of preferring of charges.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200" dirty="0">
                <a:effectLst/>
                <a:latin typeface="Arial Narrow" panose="020B0606020202030204" pitchFamily="34" charset="0"/>
                <a:ea typeface="+mn-ea"/>
                <a:cs typeface="+mn-cs"/>
              </a:rPr>
              <a:t>In section 5: </a:t>
            </a:r>
            <a:r>
              <a:rPr lang="en-US" sz="1200" kern="1200" dirty="0">
                <a:effectLst/>
                <a:latin typeface="Arial Narrow" panose="020B0606020202030204" pitchFamily="34" charset="0"/>
                <a:ea typeface="+mn-ea"/>
                <a:cs typeface="+mn-cs"/>
              </a:rPr>
              <a:t>The accused has a right to representation and the trial committee must produce a record of the proceeding.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200" dirty="0">
                <a:effectLst/>
                <a:latin typeface="Arial Narrow" panose="020B0606020202030204" pitchFamily="34" charset="0"/>
                <a:ea typeface="+mn-ea"/>
                <a:cs typeface="+mn-cs"/>
              </a:rPr>
              <a:t>In section 6: </a:t>
            </a:r>
            <a:r>
              <a:rPr lang="en-US" sz="1200" kern="1200" dirty="0">
                <a:effectLst/>
                <a:latin typeface="Arial Narrow" panose="020B0606020202030204" pitchFamily="34" charset="0"/>
                <a:ea typeface="+mn-ea"/>
                <a:cs typeface="+mn-cs"/>
              </a:rPr>
              <a:t>If the accused fails to show up, the trial must go on without him/her. You can’t just declare someone guilty on the spot.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200" dirty="0">
                <a:effectLst/>
                <a:latin typeface="Arial Narrow" panose="020B0606020202030204" pitchFamily="34" charset="0"/>
                <a:ea typeface="+mn-ea"/>
                <a:cs typeface="+mn-cs"/>
              </a:rPr>
              <a:t>In section 7</a:t>
            </a:r>
            <a:r>
              <a:rPr lang="en-US" sz="1200" kern="1200" dirty="0">
                <a:effectLst/>
                <a:latin typeface="Arial Narrow" panose="020B0606020202030204" pitchFamily="34" charset="0"/>
                <a:ea typeface="+mn-ea"/>
                <a:cs typeface="+mn-cs"/>
              </a:rPr>
              <a:t>: For local trial committees, the trial committee presents its finding to the membership. WITHOUT DEBATE, the membership votes to either accept or reject those findings.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kern="1200" dirty="0">
                <a:effectLst/>
                <a:latin typeface="Arial Narrow" panose="020B0606020202030204" pitchFamily="34" charset="0"/>
                <a:ea typeface="+mn-ea"/>
                <a:cs typeface="+mn-cs"/>
              </a:rPr>
              <a:t>In section 8</a:t>
            </a:r>
            <a:r>
              <a:rPr lang="en-US" sz="1200" kern="1200" dirty="0">
                <a:effectLst/>
                <a:latin typeface="Arial Narrow" panose="020B0606020202030204" pitchFamily="34" charset="0"/>
                <a:ea typeface="+mn-ea"/>
                <a:cs typeface="+mn-cs"/>
              </a:rPr>
              <a:t>: The decision goes into effect immediately, pending appeal.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effectLst/>
                <a:latin typeface="Arial Narrow" panose="020B0606020202030204" pitchFamily="34" charset="0"/>
                <a:ea typeface="+mn-ea"/>
                <a:cs typeface="+mn-cs"/>
              </a:rPr>
              <a:t>In section 9: </a:t>
            </a:r>
            <a:r>
              <a:rPr lang="en-US" sz="1200" kern="1200" dirty="0">
                <a:effectLst/>
                <a:latin typeface="Arial Narrow" panose="020B0606020202030204" pitchFamily="34" charset="0"/>
                <a:ea typeface="+mn-ea"/>
                <a:cs typeface="+mn-cs"/>
              </a:rPr>
              <a:t>Appeals are made to the NEC and must be received within 15 days of the receipt of the trial committee’s decision. Only the accused may appeal</a:t>
            </a:r>
            <a:endParaRPr lang="en-US" b="0" i="0" u="none" baseline="0" dirty="0"/>
          </a:p>
          <a:p>
            <a:endParaRPr lang="en-US" b="0" i="0" u="none" baseline="0" dirty="0"/>
          </a:p>
          <a:p>
            <a:endParaRPr lang="en-US" b="0" i="0" u="none" baseline="0" dirty="0"/>
          </a:p>
          <a:p>
            <a:endParaRPr lang="en-US" b="0" i="0" u="none" baseline="0" dirty="0"/>
          </a:p>
          <a:p>
            <a:endParaRPr lang="en-US" b="0" i="0" u="none" baseline="0" dirty="0"/>
          </a:p>
          <a:p>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090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00" b="1" u="sng" kern="1200" dirty="0">
                <a:effectLst/>
                <a:latin typeface="Arial Narrow" panose="020B0606020202030204" pitchFamily="34" charset="0"/>
                <a:ea typeface="+mn-ea"/>
                <a:cs typeface="+mn-cs"/>
              </a:rPr>
              <a:t>Suggested Language:</a:t>
            </a:r>
            <a:r>
              <a:rPr lang="en-US" sz="900" b="0" u="none" kern="1200" dirty="0">
                <a:effectLst/>
                <a:latin typeface="Arial Narrow" panose="020B0606020202030204" pitchFamily="34" charset="0"/>
                <a:ea typeface="+mn-ea"/>
                <a:cs typeface="+mn-cs"/>
              </a:rPr>
              <a:t> Conduct for Officer Elections. First it is important to know the key players involved.</a:t>
            </a:r>
            <a:endParaRPr lang="en-US" sz="900" b="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kern="1200" dirty="0">
                <a:effectLst/>
                <a:latin typeface="Arial Narrow" panose="020B0606020202030204" pitchFamily="34" charset="0"/>
                <a:ea typeface="+mn-ea"/>
                <a:cs typeface="+mn-cs"/>
              </a:rPr>
              <a:t>First Point: Election Committee</a:t>
            </a:r>
            <a:endParaRPr lang="en-US" sz="900" b="1" u="sng"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Nominations and elections of officers are governed by Appendix A of the AFGE National Constitution, which incorporates and satisfies the applicable legal requirements.  For the purposes and goal of this class, I am going to give you an abbreviated version of the election process.  The AFGE Election Manual, which is available on the AFGE website, provides a more in depth look at elections.</a:t>
            </a:r>
            <a:endParaRPr lang="en-US" dirty="0">
              <a:effectLst/>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One of the first steps your local should take is to select an </a:t>
            </a:r>
            <a:r>
              <a:rPr lang="en-US" b="1" kern="1200" dirty="0">
                <a:effectLst/>
                <a:latin typeface="Arial Narrow" panose="020B0606020202030204" pitchFamily="34" charset="0"/>
                <a:ea typeface="+mn-ea"/>
                <a:cs typeface="+mn-cs"/>
              </a:rPr>
              <a:t>election committee. </a:t>
            </a:r>
            <a:r>
              <a:rPr lang="en-US" kern="1200" dirty="0">
                <a:effectLst/>
                <a:latin typeface="Arial Narrow" panose="020B0606020202030204" pitchFamily="34" charset="0"/>
                <a:ea typeface="+mn-ea"/>
                <a:cs typeface="+mn-cs"/>
              </a:rPr>
              <a:t>The manner of the selection should be specified in your local bylaws.  The election committee should consist of at least three people, and if it’s larger, the number of members on the committee should be odd.  No member of the committee may be a candidate for, or incumbent of, a position in the election.  </a:t>
            </a:r>
            <a:endParaRPr lang="en-US" dirty="0">
              <a:effectLst/>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The committee has the complete authority to conduct all aspects of the nominations and election, including setting the dates and times and places of the nominations and election. The election committee should select a chair from amongst its members. Among the first things the election committee should do is rent a post-office box for handling its correspondence and ballots (mail or absentee) and familiarize themselves with the AFGE Election Manual.</a:t>
            </a:r>
            <a:endParaRPr lang="en-US" dirty="0">
              <a:effectLst/>
              <a:cs typeface="Times New Roman" panose="02020603050405020304" pitchFamily="18" charset="0"/>
            </a:endParaRPr>
          </a:p>
          <a:p>
            <a:pPr marL="0" marR="0">
              <a:lnSpc>
                <a:spcPct val="107000"/>
              </a:lnSpc>
              <a:spcBef>
                <a:spcPts val="0"/>
              </a:spcBef>
              <a:spcAft>
                <a:spcPts val="0"/>
              </a:spcAft>
            </a:pPr>
            <a:r>
              <a:rPr lang="en-US" sz="900" b="1" u="sng" kern="1200" dirty="0">
                <a:effectLst/>
                <a:latin typeface="Arial Narrow" panose="020B0606020202030204" pitchFamily="34" charset="0"/>
                <a:ea typeface="+mn-ea"/>
                <a:cs typeface="+mn-cs"/>
              </a:rPr>
              <a:t>Second Point: Local Officer’s Role: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The local’s officers, particularly the President and Treasurer, have a constitutional responsibility to cooperate with the committee, and cannot interfere with or usurp the decisions of the committee. The local’s officers should help the election committee to update the local’s membership list and the members’ addresses.  This is possibly the single most important action to ensure a smooth election.</a:t>
            </a:r>
            <a:endParaRPr lang="en-US" dirty="0">
              <a:effectLst/>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The election committee should draft campaign and election rules. The most important rules to remember regarding campaigning are the following:</a:t>
            </a:r>
            <a:endParaRPr lang="en-US" dirty="0">
              <a:effectLst/>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Every candidate has a right to campaign, so long as he or she does so without the use of employer (including employers other than the agency) or union (including any union, AFGE or other) funds or resources;</a:t>
            </a:r>
            <a:endParaRPr lang="en-US" dirty="0">
              <a:effectLst/>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The election committee must comply with all reasonable and timely requests of the candidates to distribute campaign literature to members, at the candidate's expense, and to provide the same opportunity to all candidates; and</a:t>
            </a:r>
            <a:endParaRPr lang="en-US" dirty="0">
              <a:effectLst/>
              <a:cs typeface="Times New Roman" panose="02020603050405020304" pitchFamily="18" charset="0"/>
            </a:endParaRPr>
          </a:p>
          <a:p>
            <a:pPr marL="0" marR="0">
              <a:lnSpc>
                <a:spcPct val="107000"/>
              </a:lnSpc>
              <a:spcBef>
                <a:spcPts val="0"/>
              </a:spcBef>
              <a:spcAft>
                <a:spcPts val="0"/>
              </a:spcAft>
            </a:pPr>
            <a:r>
              <a:rPr lang="en-US" sz="900" b="1" u="sng" kern="1200" dirty="0">
                <a:effectLst/>
                <a:latin typeface="Arial Narrow" panose="020B0606020202030204" pitchFamily="34" charset="0"/>
                <a:ea typeface="+mn-ea"/>
                <a:cs typeface="+mn-cs"/>
              </a:rPr>
              <a:t>Third Point: Observer: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Each candidate is entitled to have an observer, who is a member of the local, present at all stages of the election, such as when the ballots are picked up from the P.O box or counted.</a:t>
            </a:r>
            <a:endParaRPr lang="en-US" dirty="0">
              <a:effectLst/>
              <a:cs typeface="Times New Roman" panose="02020603050405020304" pitchFamily="18" charset="0"/>
            </a:endParaRPr>
          </a:p>
          <a:p>
            <a:pPr marL="0" marR="0">
              <a:lnSpc>
                <a:spcPct val="107000"/>
              </a:lnSpc>
              <a:spcBef>
                <a:spcPts val="0"/>
              </a:spcBef>
              <a:spcAft>
                <a:spcPts val="0"/>
              </a:spcAft>
            </a:pPr>
            <a:r>
              <a:rPr lang="en-US" sz="900" b="1" u="none" strike="noStrike"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u="none" dirty="0"/>
          </a:p>
          <a:p>
            <a:pPr marL="173079" indent="-173079">
              <a:buFont typeface="Arial" panose="020B0604020202020204" pitchFamily="34" charset="0"/>
              <a:buChar char="•"/>
            </a:pPr>
            <a:endParaRPr lang="en-US" b="0" u="none" dirty="0"/>
          </a:p>
          <a:p>
            <a:pPr marL="173079" indent="-173079">
              <a:buFont typeface="Arial" panose="020B0604020202020204" pitchFamily="34" charset="0"/>
              <a:buChar char="•"/>
            </a:pPr>
            <a:endParaRPr lang="en-US" b="0" u="none" dirty="0"/>
          </a:p>
          <a:p>
            <a:pPr marL="173079" indent="-173079">
              <a:buFont typeface="Arial" panose="020B0604020202020204" pitchFamily="34" charset="0"/>
              <a:buChar char="•"/>
            </a:pPr>
            <a:endParaRPr lang="en-US" b="0" u="none" dirty="0"/>
          </a:p>
          <a:p>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376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u="sng" kern="1200" dirty="0">
                <a:effectLst/>
                <a:latin typeface="Arial Narrow" panose="020B0606020202030204" pitchFamily="34" charset="0"/>
                <a:ea typeface="+mn-ea"/>
                <a:cs typeface="+mn-cs"/>
              </a:rPr>
              <a:t>Suggested Language: </a:t>
            </a:r>
            <a:r>
              <a:rPr lang="en-US" sz="1200" kern="1200" dirty="0">
                <a:effectLst/>
                <a:latin typeface="Arial Narrow" panose="020B0606020202030204" pitchFamily="34" charset="0"/>
                <a:ea typeface="+mn-ea"/>
                <a:cs typeface="+mn-cs"/>
              </a:rPr>
              <a:t>Another key point to point out is the </a:t>
            </a:r>
            <a:r>
              <a:rPr lang="en-US" sz="1200" b="1" kern="1200" dirty="0">
                <a:effectLst/>
                <a:latin typeface="Arial Narrow" panose="020B0606020202030204" pitchFamily="34" charset="0"/>
                <a:ea typeface="+mn-ea"/>
                <a:cs typeface="+mn-cs"/>
              </a:rPr>
              <a:t>process of nominations</a:t>
            </a:r>
            <a:r>
              <a:rPr lang="en-US" sz="1200" kern="1200" dirty="0">
                <a:effectLst/>
                <a:latin typeface="Arial Narrow" panose="020B0606020202030204" pitchFamily="34" charset="0"/>
                <a:ea typeface="+mn-ea"/>
                <a:cs typeface="+mn-cs"/>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The local must give at least ten days written notice prior to the nomination meeting or deadline for submission of nominations by mail. The notice must inform the members of the following information:</a:t>
            </a:r>
            <a:endParaRPr lang="en-US" dirty="0">
              <a:effectLst/>
              <a:cs typeface="Times New Roman" panose="02020603050405020304" pitchFamily="18" charset="0"/>
            </a:endParaRPr>
          </a:p>
          <a:p>
            <a:pPr marL="742950" lvl="1" indent="-285750">
              <a:buFont typeface="Arial" panose="020B0604020202020204" pitchFamily="34" charset="0"/>
              <a:buChar char="•"/>
              <a:tabLst>
                <a:tab pos="914400" algn="l"/>
              </a:tabLst>
            </a:pPr>
            <a:r>
              <a:rPr lang="en-US" kern="1200" dirty="0">
                <a:effectLst/>
                <a:latin typeface="Arial Narrow" panose="020B0606020202030204" pitchFamily="34" charset="0"/>
                <a:ea typeface="+mn-ea"/>
                <a:cs typeface="+mn-cs"/>
              </a:rPr>
              <a:t>1) which officers are to be elected;</a:t>
            </a:r>
            <a:endParaRPr lang="en-US" dirty="0">
              <a:effectLst/>
              <a:cs typeface="Times New Roman" panose="02020603050405020304" pitchFamily="18" charset="0"/>
            </a:endParaRPr>
          </a:p>
          <a:p>
            <a:pPr marL="742950" lvl="1" indent="-285750">
              <a:buFont typeface="Arial" panose="020B0604020202020204" pitchFamily="34" charset="0"/>
              <a:buChar char="•"/>
              <a:tabLst>
                <a:tab pos="914400" algn="l"/>
              </a:tabLst>
            </a:pPr>
            <a:r>
              <a:rPr lang="en-US" kern="1200" dirty="0">
                <a:effectLst/>
                <a:latin typeface="Arial Narrow" panose="020B0606020202030204" pitchFamily="34" charset="0"/>
                <a:ea typeface="+mn-ea"/>
                <a:cs typeface="+mn-cs"/>
              </a:rPr>
              <a:t>2) the term of office of the officers;</a:t>
            </a:r>
            <a:endParaRPr lang="en-US" dirty="0">
              <a:effectLst/>
              <a:cs typeface="Times New Roman" panose="02020603050405020304" pitchFamily="18" charset="0"/>
            </a:endParaRPr>
          </a:p>
          <a:p>
            <a:pPr marL="742950" lvl="1" indent="-285750">
              <a:buFont typeface="Arial" panose="020B0604020202020204" pitchFamily="34" charset="0"/>
              <a:buChar char="•"/>
              <a:tabLst>
                <a:tab pos="914400" algn="l"/>
              </a:tabLst>
            </a:pPr>
            <a:r>
              <a:rPr lang="en-US" kern="1200" dirty="0">
                <a:effectLst/>
                <a:latin typeface="Arial Narrow" panose="020B0606020202030204" pitchFamily="34" charset="0"/>
                <a:ea typeface="+mn-ea"/>
                <a:cs typeface="+mn-cs"/>
              </a:rPr>
              <a:t>3) the date, time, and place of  any nomination meeting, or the deadline for mailed nominations and the method of making and accepting  nominations; and</a:t>
            </a:r>
            <a:r>
              <a:rPr lang="en-US" kern="1200" dirty="0">
                <a:effectLst/>
                <a:latin typeface="+mn-lt"/>
                <a:ea typeface="+mn-ea"/>
                <a:cs typeface="Times New Roman" panose="02020603050405020304" pitchFamily="18" charset="0"/>
              </a:rPr>
              <a:t> </a:t>
            </a:r>
            <a:r>
              <a:rPr lang="en-US" b="1" kern="1200" dirty="0">
                <a:effectLst/>
                <a:latin typeface="Arial Narrow" panose="020B0606020202030204" pitchFamily="34" charset="0"/>
                <a:ea typeface="+mn-ea"/>
                <a:cs typeface="+mn-cs"/>
              </a:rPr>
              <a:t>the eligibility requirements for holding office:</a:t>
            </a:r>
            <a:r>
              <a:rPr lang="en-US" kern="1200" dirty="0">
                <a:effectLst/>
                <a:latin typeface="Arial Narrow" panose="020B0606020202030204" pitchFamily="34" charset="0"/>
                <a:ea typeface="+mn-ea"/>
                <a:cs typeface="+mn-cs"/>
              </a:rPr>
              <a:t> </a:t>
            </a:r>
            <a:endParaRPr lang="en-US" dirty="0">
              <a:effectLst/>
              <a:cs typeface="Times New Roman" panose="02020603050405020304" pitchFamily="18" charset="0"/>
            </a:endParaRPr>
          </a:p>
          <a:p>
            <a:pPr marL="457200" lvl="1" indent="0">
              <a:buFont typeface="Arial" panose="020B0604020202020204" pitchFamily="34" charset="0"/>
              <a:buNone/>
              <a:tabLst>
                <a:tab pos="914400" algn="l"/>
              </a:tabLst>
            </a:pPr>
            <a:r>
              <a:rPr lang="en-US" kern="1200" dirty="0">
                <a:effectLst/>
                <a:latin typeface="Arial Narrow" panose="020B0606020202030204" pitchFamily="34" charset="0"/>
                <a:ea typeface="+mn-ea"/>
                <a:cs typeface="+mn-cs"/>
              </a:rPr>
              <a:t>a) being in good standing (current in dues); </a:t>
            </a:r>
            <a:endParaRPr lang="en-US" dirty="0">
              <a:effectLst/>
              <a:cs typeface="Times New Roman" panose="02020603050405020304" pitchFamily="18" charset="0"/>
            </a:endParaRPr>
          </a:p>
          <a:p>
            <a:pPr marL="457200" lvl="1" indent="0">
              <a:buFont typeface="Arial" panose="020B0604020202020204" pitchFamily="34" charset="0"/>
              <a:buNone/>
              <a:tabLst>
                <a:tab pos="914400" algn="l"/>
              </a:tabLst>
            </a:pPr>
            <a:r>
              <a:rPr lang="en-US" kern="1200" dirty="0">
                <a:effectLst/>
                <a:latin typeface="Arial Narrow" panose="020B0606020202030204" pitchFamily="34" charset="0"/>
                <a:ea typeface="+mn-ea"/>
                <a:cs typeface="+mn-cs"/>
              </a:rPr>
              <a:t>b) being a member of an AFGE local for at least one year (this does not apply to newly-formed locals);</a:t>
            </a:r>
            <a:endParaRPr lang="en-US" dirty="0">
              <a:effectLst/>
              <a:cs typeface="Times New Roman" panose="02020603050405020304" pitchFamily="18" charset="0"/>
            </a:endParaRPr>
          </a:p>
          <a:p>
            <a:pPr marL="457200" lvl="1" indent="0">
              <a:buFont typeface="Arial" panose="020B0604020202020204" pitchFamily="34" charset="0"/>
              <a:buNone/>
              <a:tabLst>
                <a:tab pos="914400" algn="l"/>
              </a:tabLst>
            </a:pPr>
            <a:r>
              <a:rPr lang="en-US" kern="1200" dirty="0">
                <a:effectLst/>
                <a:latin typeface="Arial Narrow" panose="020B0606020202030204" pitchFamily="34" charset="0"/>
                <a:ea typeface="+mn-ea"/>
                <a:cs typeface="+mn-cs"/>
              </a:rPr>
              <a:t>c) not being a member of any labor organization not affiliated with the AFL-CIO.</a:t>
            </a:r>
          </a:p>
          <a:p>
            <a:pPr marL="457200" lvl="1" indent="0">
              <a:buFont typeface="Arial" panose="020B0604020202020204" pitchFamily="34" charset="0"/>
              <a:buNone/>
              <a:tabLst>
                <a:tab pos="914400" algn="l"/>
              </a:tabLst>
            </a:pPr>
            <a:endParaRPr lang="en-US" dirty="0">
              <a:effectLst/>
              <a:cs typeface="Times New Roman" panose="02020603050405020304" pitchFamily="18" charset="0"/>
            </a:endParaRPr>
          </a:p>
          <a:p>
            <a:pPr marL="342900" lvl="0" indent="-342900">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Remember: The nomination notice must be issued (posted, emailed or mailed) at least 10 days in advance, so as to provide members with a reasonable opportunity to nominate candidates.  If your local covers more than one worksite, you may need to mail your notice, particularly to retirees.</a:t>
            </a:r>
            <a:endParaRPr lang="en-US" dirty="0">
              <a:effectLst/>
              <a:cs typeface="Times New Roman" panose="02020603050405020304" pitchFamily="18" charset="0"/>
            </a:endParaRPr>
          </a:p>
          <a:p>
            <a:pPr marL="0" indent="0">
              <a:buFont typeface="Arial" panose="020B0604020202020204" pitchFamily="34" charset="0"/>
              <a:buNone/>
            </a:pPr>
            <a:endParaRPr lang="en-US" b="0" u="none" baseline="0" dirty="0"/>
          </a:p>
          <a:p>
            <a:pPr marL="173079" indent="-173079">
              <a:buFont typeface="Arial" panose="020B0604020202020204" pitchFamily="34" charset="0"/>
              <a:buChar char="•"/>
            </a:pPr>
            <a:endParaRPr lang="en-US" b="0" u="none" dirty="0"/>
          </a:p>
          <a:p>
            <a:pPr marL="173079" indent="-173079">
              <a:buFont typeface="Arial" panose="020B0604020202020204" pitchFamily="34" charset="0"/>
              <a:buChar char="•"/>
            </a:pPr>
            <a:endParaRPr lang="en-US" b="0" u="none" dirty="0"/>
          </a:p>
          <a:p>
            <a:pPr marL="173079" indent="-173079">
              <a:buFont typeface="Arial" panose="020B0604020202020204" pitchFamily="34" charset="0"/>
              <a:buChar char="•"/>
            </a:pPr>
            <a:endParaRPr lang="en-US" b="0" u="none" dirty="0"/>
          </a:p>
          <a:p>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817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00" b="1" u="sng" kern="1200" dirty="0">
                <a:effectLst/>
                <a:latin typeface="Arial Narrow" panose="020B0606020202030204" pitchFamily="34" charset="0"/>
                <a:ea typeface="+mn-ea"/>
                <a:cs typeface="+mn-cs"/>
              </a:rPr>
              <a:t>Suggested Language: So what about the actual election?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effectLst/>
                <a:latin typeface="Arial Narrow" panose="020B0606020202030204" pitchFamily="34" charset="0"/>
                <a:ea typeface="+mn-ea"/>
                <a:cs typeface="+mn-cs"/>
              </a:rPr>
              <a:t>All elections, mail or manual ballot, must be conducted by secret ballot. The local must mail notice of the election to each member at his or her last known address at least fifteen days before the election.  If your local is conducting a manual ballot, the local may choose to conduct nominations and the election in one meeting.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effectLst/>
                <a:latin typeface="Arial Narrow" panose="020B0606020202030204" pitchFamily="34" charset="0"/>
                <a:ea typeface="+mn-ea"/>
                <a:cs typeface="+mn-cs"/>
              </a:rPr>
              <a:t>In this case, the local may mail out a combined nomination and election meeting, but the notice must satisfy the requirements of both nomination and election notices. The election notice must specify the offices to be filled, time, date, place, manner of election, and any provision for absentee ballots. The notice should also provide provisions for a run-off ballot.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kern="1200" dirty="0">
                <a:effectLst/>
                <a:latin typeface="Arial Narrow" panose="020B0606020202030204" pitchFamily="34" charset="0"/>
                <a:ea typeface="+mn-ea"/>
                <a:cs typeface="+mn-cs"/>
              </a:rPr>
              <a:t>If the local is conducting its election by mail, the notice may include the actual ballot that will be used for voting. The voting instructions should call for the return of the ballot at a date a minimum of fifteen days later. Included with the ballot should be an envelope addressed back to the election committee and an otherwise blank envelope labeled “Secret Ballot.”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900" b="1" u="sng" kern="1200" dirty="0">
                <a:effectLst/>
                <a:latin typeface="Arial Narrow" panose="020B0606020202030204" pitchFamily="34" charset="0"/>
                <a:ea typeface="+mn-ea"/>
                <a:cs typeface="+mn-cs"/>
              </a:rPr>
              <a:t>BALLOTS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In either type of election, when either the polls have closed or the deadline for returning ballots has passed, the election committee must count the ballots. The election committee should count each vote where the voter’s intent is clear and the ballot remains secret.  Write-in votes are prohibited under the AFGE National Constitution. </a:t>
            </a:r>
            <a:endParaRPr lang="en-US" dirty="0">
              <a:effectLst/>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Officers must be elected by majority vote. If no one gets the majority of votes cast for an office on the first ballot, the election committee will need to hold a run-off election. When the election is complete, the election committee should gather the records and seal them.</a:t>
            </a:r>
            <a:endParaRPr lang="en-US" dirty="0">
              <a:effectLst/>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Protests and appeals are governed by Appendix A, Part III of the AFGE National Constitution. Elected officers assume offices after installation notwithstanding pending protests and they retain those offices until the term expires or until new officers are elected as a result of an ordered rerun election or of a decision on a complaint/appeal by the election committee, National Vice President, or the National President.</a:t>
            </a:r>
            <a:endParaRPr lang="en-US" dirty="0">
              <a:effectLst/>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The time limits for filing protests are set forth in Appendix A, Part III, and must be strictly followed by the protestor and the election committee.</a:t>
            </a:r>
            <a:endParaRPr lang="en-US" dirty="0">
              <a:effectLst/>
              <a:cs typeface="Times New Roman" panose="02020603050405020304" pitchFamily="18" charset="0"/>
            </a:endParaRPr>
          </a:p>
          <a:p>
            <a:pPr marL="0" marR="0">
              <a:lnSpc>
                <a:spcPct val="107000"/>
              </a:lnSpc>
              <a:spcBef>
                <a:spcPts val="0"/>
              </a:spcBef>
              <a:spcAft>
                <a:spcPts val="0"/>
              </a:spcAft>
            </a:pPr>
            <a:r>
              <a:rPr lang="en-US" sz="900" b="1" u="sng" kern="1200" dirty="0">
                <a:effectLst/>
                <a:latin typeface="Arial Narrow" panose="020B0606020202030204" pitchFamily="34" charset="0"/>
                <a:ea typeface="+mn-ea"/>
                <a:cs typeface="+mn-cs"/>
              </a:rPr>
              <a:t>RESULTS:</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By majority</a:t>
            </a:r>
            <a:endParaRPr lang="en-US" dirty="0">
              <a:effectLst/>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Results should be sealed</a:t>
            </a:r>
            <a:endParaRPr lang="en-US" dirty="0">
              <a:effectLst/>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Protests and appeals are governed by Appendix A, Part III</a:t>
            </a:r>
            <a:endParaRPr lang="en-US" dirty="0">
              <a:effectLst/>
              <a:cs typeface="Times New Roman" panose="02020603050405020304" pitchFamily="18" charset="0"/>
            </a:endParaRPr>
          </a:p>
          <a:p>
            <a:pPr marL="0" marR="0">
              <a:lnSpc>
                <a:spcPct val="107000"/>
              </a:lnSpc>
              <a:spcBef>
                <a:spcPts val="0"/>
              </a:spcBef>
              <a:spcAft>
                <a:spcPts val="0"/>
              </a:spcAft>
            </a:pPr>
            <a:r>
              <a:rPr lang="en-US" sz="900" b="1" u="none" strike="noStrike"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b="0" u="none" dirty="0"/>
          </a:p>
          <a:p>
            <a:pPr marL="173079" indent="-173079">
              <a:buFont typeface="Arial" panose="020B0604020202020204" pitchFamily="34" charset="0"/>
              <a:buChar char="•"/>
            </a:pPr>
            <a:endParaRPr lang="en-US" b="0" u="none" dirty="0"/>
          </a:p>
          <a:p>
            <a:endParaRPr lang="en-US" b="1"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26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68438" y="933450"/>
            <a:ext cx="8297863" cy="4667250"/>
          </a:xfrm>
        </p:spPr>
      </p:sp>
      <p:sp>
        <p:nvSpPr>
          <p:cNvPr id="3" name="Notes Placeholder 2"/>
          <p:cNvSpPr>
            <a:spLocks noGrp="1"/>
          </p:cNvSpPr>
          <p:nvPr>
            <p:ph type="body" idx="1"/>
          </p:nvPr>
        </p:nvSpPr>
        <p:spPr/>
        <p:txBody>
          <a:bodyPr/>
          <a:lstStyle/>
          <a:p>
            <a:r>
              <a:rPr lang="en-US" i="1" dirty="0">
                <a:highlight>
                  <a:srgbClr val="FFFF00"/>
                </a:highlight>
              </a:rPr>
              <a:t>FYI***(THIS SLIDE HAS SEVERAL POP UPS/ANIMATIONS)*** PLEASE REVIEW THESE ANIMATIONS PRIOR TO YOUR TRAINING SO YOU ARE FAMILIAR WITH THEM. </a:t>
            </a:r>
          </a:p>
          <a:p>
            <a:endParaRPr lang="en-US" dirty="0"/>
          </a:p>
          <a:p>
            <a:r>
              <a:rPr lang="en-US" b="1" dirty="0"/>
              <a:t>SAY</a:t>
            </a:r>
            <a:r>
              <a:rPr lang="en-US" dirty="0"/>
              <a:t>: If we were to look at the structure of AFGE broadly here is what we have. AFGE is divided into National, Regional, Local and Council entities. </a:t>
            </a:r>
          </a:p>
          <a:p>
            <a:endParaRPr lang="en-US" dirty="0"/>
          </a:p>
          <a:p>
            <a:r>
              <a:rPr lang="en-US" b="1" dirty="0"/>
              <a:t>CLICK and SAY: </a:t>
            </a:r>
            <a:r>
              <a:rPr lang="en-US" b="0" dirty="0"/>
              <a:t>This is the Local level. AFGE has more than 1100 chartered local unions in the US and its territories and Europe. Each local has an Executive Board.  The duties of the Executive Board members can be found in the AFGE Constitution and /or Local’s Constitution and Bylaws, but here are a few common roles that one can find at a Local</a:t>
            </a:r>
          </a:p>
          <a:p>
            <a:endParaRPr lang="en-US" b="0" dirty="0"/>
          </a:p>
          <a:p>
            <a:r>
              <a:rPr lang="en-US" b="1" i="1" dirty="0"/>
              <a:t>(ANIMATION HERE) CLICK for pop up of Local Roles and Read Slide Pop Up</a:t>
            </a:r>
          </a:p>
          <a:p>
            <a:endParaRPr lang="en-US" b="1" i="1" dirty="0"/>
          </a:p>
          <a:p>
            <a:r>
              <a:rPr lang="en-US" b="1" i="1" dirty="0"/>
              <a:t>CLICK and SAY: </a:t>
            </a:r>
            <a:r>
              <a:rPr lang="en-US" b="0" i="1" dirty="0"/>
              <a:t>S</a:t>
            </a:r>
            <a:r>
              <a:rPr lang="en-US" dirty="0"/>
              <a:t>o next up is the regional level. AFGE organizes in regions covered by Districts. AFGE has 12 total districts, each one led by one of the national vice presidents. If you know your District and VP please type it in the chat box. Your District is the first resource you all have as Stewards for assistance. Within your district are National Reps and WFP coordinators. </a:t>
            </a:r>
          </a:p>
          <a:p>
            <a:endParaRPr lang="en-US" dirty="0"/>
          </a:p>
          <a:p>
            <a:r>
              <a:rPr lang="en-US" b="1" dirty="0"/>
              <a:t>CLICK and SAY: </a:t>
            </a:r>
            <a:r>
              <a:rPr lang="en-US" dirty="0"/>
              <a:t>Next is the National level, and the national office is housed in Washington DC. This is where the National President is, as well as these other departments. The NST Office has training available for fiduciary responsibilities, usually bestowed upon members of Local leadership. Also within the National Office is the General Counsel Office where assistance can be requested on any matter affecting employment as a Federal employee. Attorneys from the GCO office are located at various locations throughout the country as well. </a:t>
            </a:r>
          </a:p>
          <a:p>
            <a:endParaRPr lang="en-US" b="1" dirty="0"/>
          </a:p>
          <a:p>
            <a:r>
              <a:rPr lang="en-US" b="1" dirty="0"/>
              <a:t>CLICK and SAY: </a:t>
            </a:r>
            <a:r>
              <a:rPr lang="en-US" dirty="0"/>
              <a:t>If you look over to your right you see Councils. AFGE has over 121 charted councils and 30 of these are bargaining councils. Bargaining Councils typically negotiate agency wide contracts. The Council level consist of council president and the council e-board. There are resources available from Councils as well, depending on how big the council is, such a training. </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92776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900" b="1" u="sng" kern="1200" dirty="0">
                <a:effectLst/>
                <a:latin typeface="Arial Narrow" panose="020B0606020202030204" pitchFamily="34" charset="0"/>
                <a:ea typeface="+mn-ea"/>
                <a:cs typeface="+mn-cs"/>
              </a:rPr>
              <a:t>Suggested Language: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National Convention.  The AFGE Constitution sets forth the rules by which the union conducts its business.  Any changes or amendments to the constitution are made by democratically elected delegates at the National Convention.   This convention occurs every 3 years and is the highest governing authority of the union. </a:t>
            </a:r>
            <a:endParaRPr lang="en-US" dirty="0">
              <a:effectLst/>
              <a:cs typeface="Times New Roman" panose="02020603050405020304" pitchFamily="18" charset="0"/>
            </a:endParaRPr>
          </a:p>
          <a:p>
            <a:r>
              <a:rPr lang="en-US" dirty="0">
                <a:effectLst/>
                <a:latin typeface="Arial Narrow" panose="020B0606020202030204" pitchFamily="34" charset="0"/>
                <a:ea typeface="Times New Roman" panose="02020603050405020304" pitchFamily="18" charset="0"/>
                <a:cs typeface="Times New Roman" panose="02020603050405020304" pitchFamily="18" charset="0"/>
              </a:rPr>
              <a:t> </a:t>
            </a:r>
            <a:endParaRPr lang="en-US" dirty="0">
              <a:effectLst/>
            </a:endParaRPr>
          </a:p>
          <a:p>
            <a:pPr marL="342900" lvl="0" indent="-342900">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The convention has the power to adopt and promulgate laws and policies of AFGE, interpret and amend the constitution, as we have already stated, elect the national President, Secretary-Treasurer, and National Vice-President for Women’s and Fair Practices, establish per-capita dues to the National, and act as a final court of review for members who feel they have not been treated fairly at lower levels of the union.   </a:t>
            </a:r>
            <a:endParaRPr lang="en-US" dirty="0">
              <a:effectLst/>
              <a:cs typeface="Times New Roman" panose="02020603050405020304" pitchFamily="18" charset="0"/>
            </a:endParaRPr>
          </a:p>
          <a:p>
            <a:pPr marL="342900" lvl="0" indent="-342900">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On the 6nd floor you will find the National Executive Council (NEC).  The NEC is the policy making and governing body of the union.  The NEC monitors legislative matters directly affecting federal and DC government employees and initiates legislative actions as directed by the National Convention. </a:t>
            </a:r>
            <a:endParaRPr lang="en-US" dirty="0">
              <a:effectLst/>
              <a:cs typeface="Times New Roman" panose="02020603050405020304" pitchFamily="18" charset="0"/>
            </a:endParaRPr>
          </a:p>
          <a:p>
            <a:pPr marL="342900" lvl="0" indent="-342900">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 Ask participants how many members make up the NEC?  </a:t>
            </a:r>
            <a:endParaRPr lang="en-US" dirty="0">
              <a:effectLst/>
              <a:cs typeface="Times New Roman" panose="02020603050405020304" pitchFamily="18" charset="0"/>
            </a:endParaRPr>
          </a:p>
          <a:p>
            <a:pPr marL="342900" lvl="0" indent="-342900">
              <a:buFont typeface="Arial" panose="020B0604020202020204" pitchFamily="34" charset="0"/>
              <a:buChar char="•"/>
              <a:tabLst>
                <a:tab pos="457200" algn="l"/>
              </a:tabLst>
            </a:pPr>
            <a:r>
              <a:rPr lang="en-US" kern="1200" dirty="0">
                <a:effectLst/>
                <a:latin typeface="Arial Narrow" panose="020B0606020202030204" pitchFamily="34" charset="0"/>
                <a:ea typeface="+mn-ea"/>
                <a:cs typeface="+mn-cs"/>
              </a:rPr>
              <a:t>The NEC is comprised of 15 members, the National President, the National Secretary Treasurer, the National Vice President of Women’s and Fair Practices, and the twelve National Vice Presidents.</a:t>
            </a:r>
            <a:endParaRPr lang="en-US" dirty="0">
              <a:effectLst/>
              <a:cs typeface="Times New Roman" panose="02020603050405020304" pitchFamily="18" charset="0"/>
            </a:endParaRPr>
          </a:p>
          <a:p>
            <a:endParaRPr lang="en-US" altLang="en-US" dirty="0"/>
          </a:p>
        </p:txBody>
      </p:sp>
      <p:sp>
        <p:nvSpPr>
          <p:cNvPr id="4" name="Slide Number Placeholder 3"/>
          <p:cNvSpPr>
            <a:spLocks noGrp="1"/>
          </p:cNvSpPr>
          <p:nvPr>
            <p:ph type="sldNum" sz="quarter" idx="5"/>
          </p:nvPr>
        </p:nvSpPr>
        <p:spPr/>
        <p:txBody>
          <a:bodyPr/>
          <a:lstStyle/>
          <a:p>
            <a:pPr marL="0" marR="0" lvl="0" indent="0" algn="r" defTabSz="924472" rtl="0" eaLnBrk="1" fontAlgn="auto" latinLnBrk="0" hangingPunct="1">
              <a:lnSpc>
                <a:spcPct val="100000"/>
              </a:lnSpc>
              <a:spcBef>
                <a:spcPts val="0"/>
              </a:spcBef>
              <a:spcAft>
                <a:spcPts val="0"/>
              </a:spcAft>
              <a:buClrTx/>
              <a:buSzTx/>
              <a:buFontTx/>
              <a:buNone/>
              <a:tabLst/>
              <a:defRPr/>
            </a:pPr>
            <a:fld id="{B8932450-8D52-457A-AC81-B069B05C77EE}"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24472"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919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dirty="0">
                <a:solidFill>
                  <a:prstClr val="black"/>
                </a:solidFill>
              </a:rPr>
              <a:t>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BREAKDOWN OF AFGE DISTRICTS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Here are the 12 districts that comprise AFGE. This is how it is broken out geographically.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Again, there are 12 National Vice Presidents who oversee these districts.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NVPs are charged with supervising and directing National Representatives (NRs) assigned to their District; assisting Locals in negotiating and implementing contracts; and handling grievances and appeals at the district level up to and including the regional level (in the 14</a:t>
            </a:r>
            <a:r>
              <a:rPr lang="en-US" sz="1200" baseline="30000" dirty="0">
                <a:effectLst/>
                <a:latin typeface="Arial Narrow" panose="020B0606020202030204" pitchFamily="34" charset="0"/>
                <a:ea typeface="Calibri" panose="020F0502020204030204" pitchFamily="34" charset="0"/>
                <a:cs typeface="Times New Roman" panose="02020603050405020304" pitchFamily="18" charset="0"/>
              </a:rPr>
              <a:t>th</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District, the NVP deals directly with DC government department heads).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District staffing levels are based on membership numbers within the District.  For every 2000 union members, the District hires 1 National Representative.  Delegates representing the Locals within each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Narrow" panose="020B0606020202030204" pitchFamily="34" charset="0"/>
                <a:ea typeface="Calibri" panose="020F0502020204030204" pitchFamily="34" charset="0"/>
                <a:cs typeface="Times New Roman" panose="02020603050405020304" pitchFamily="18" charset="0"/>
              </a:rPr>
              <a:t>District elect a NVP every three years at a District caucus.  In addition to electing a NVP at each District triennial caucus, a District elects a Fair Practices Affirmative Action Coordinator and a National Women’s Advisory Committee member</a:t>
            </a:r>
            <a:endParaRPr lang="en-US" dirty="0">
              <a:solidFill>
                <a:prstClr val="black"/>
              </a:solidFill>
            </a:endParaRPr>
          </a:p>
          <a:p>
            <a:pPr defTabSz="933156" eaLnBrk="0" fontAlgn="base" hangingPunct="0">
              <a:spcBef>
                <a:spcPct val="30000"/>
              </a:spcBef>
              <a:spcAft>
                <a:spcPct val="0"/>
              </a:spcAft>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572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Note to Trainer: </a:t>
            </a:r>
            <a:r>
              <a:rPr lang="en-US" sz="1200" kern="1200" dirty="0">
                <a:effectLst/>
                <a:latin typeface="Calibri" panose="020F0502020204030204" pitchFamily="34" charset="0"/>
                <a:ea typeface="Calibri" panose="020F0502020204030204" pitchFamily="34" charset="0"/>
                <a:cs typeface="Calibri" panose="020F0502020204030204" pitchFamily="34" charset="0"/>
              </a:rPr>
              <a:t>All the materials that will be needed in this course is listed on this slide. Before moving on, make sure everyone has what is listed on this slide. Many participants ask about a copy of the PowerPoint at the end of the course, there is a PDF Participant Copy available to distribute once the course is completed.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You can add to this slide if your class has additional materials, you can add to this list as well so that participants can be aware of all the necessary materials.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33661-5457-584D-A2FD-066E561DC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575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gn="ctr">
              <a:lnSpc>
                <a:spcPct val="107000"/>
              </a:lnSpc>
              <a:spcBef>
                <a:spcPts val="0"/>
              </a:spcBef>
              <a:spcAft>
                <a:spcPts val="800"/>
              </a:spcAft>
            </a:pPr>
            <a:r>
              <a:rPr lang="en-US" altLang="en-US" dirty="0"/>
              <a:t> </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BREAKDOWN OF AFGE COUNCILS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Constitution talks about Councils on Page 59: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AFGE has more than 121 chartered councils who have been approved by the union’s NEC.  Only locals in good standing may be affiliated with AFGE councils.  Of this number, approximately 30 are Bargaining Councils.  Bargaining Councils typically represent member locals at the agency level of the labor and management relationship; elect their own officers at their own conventions attended by Locals in the councils; negotiate agency-wide contracts covering council locals; and lobby for their Locals’ issues.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endParaRPr lang="en-US" altLang="en-US" dirty="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570" indent="-289992">
              <a:defRPr>
                <a:solidFill>
                  <a:schemeClr val="tx1"/>
                </a:solidFill>
                <a:latin typeface="Arial" panose="020B0604020202020204" pitchFamily="34" charset="0"/>
              </a:defRPr>
            </a:lvl2pPr>
            <a:lvl3pPr marL="1164827" indent="-231669">
              <a:defRPr>
                <a:solidFill>
                  <a:schemeClr val="tx1"/>
                </a:solidFill>
                <a:latin typeface="Arial" panose="020B0604020202020204" pitchFamily="34" charset="0"/>
              </a:defRPr>
            </a:lvl3pPr>
            <a:lvl4pPr marL="1631404" indent="-231669">
              <a:defRPr>
                <a:solidFill>
                  <a:schemeClr val="tx1"/>
                </a:solidFill>
                <a:latin typeface="Arial" panose="020B0604020202020204" pitchFamily="34" charset="0"/>
              </a:defRPr>
            </a:lvl4pPr>
            <a:lvl5pPr marL="2097982" indent="-231669">
              <a:defRPr>
                <a:solidFill>
                  <a:schemeClr val="tx1"/>
                </a:solidFill>
                <a:latin typeface="Arial" panose="020B0604020202020204" pitchFamily="34" charset="0"/>
              </a:defRPr>
            </a:lvl5pPr>
            <a:lvl6pPr marL="2564560" indent="-231669" eaLnBrk="0" fontAlgn="base" hangingPunct="0">
              <a:spcBef>
                <a:spcPct val="0"/>
              </a:spcBef>
              <a:spcAft>
                <a:spcPct val="0"/>
              </a:spcAft>
              <a:defRPr>
                <a:solidFill>
                  <a:schemeClr val="tx1"/>
                </a:solidFill>
                <a:latin typeface="Arial" panose="020B0604020202020204" pitchFamily="34" charset="0"/>
              </a:defRPr>
            </a:lvl6pPr>
            <a:lvl7pPr marL="3031139" indent="-231669" eaLnBrk="0" fontAlgn="base" hangingPunct="0">
              <a:spcBef>
                <a:spcPct val="0"/>
              </a:spcBef>
              <a:spcAft>
                <a:spcPct val="0"/>
              </a:spcAft>
              <a:defRPr>
                <a:solidFill>
                  <a:schemeClr val="tx1"/>
                </a:solidFill>
                <a:latin typeface="Arial" panose="020B0604020202020204" pitchFamily="34" charset="0"/>
              </a:defRPr>
            </a:lvl7pPr>
            <a:lvl8pPr marL="3497719" indent="-231669" eaLnBrk="0" fontAlgn="base" hangingPunct="0">
              <a:spcBef>
                <a:spcPct val="0"/>
              </a:spcBef>
              <a:spcAft>
                <a:spcPct val="0"/>
              </a:spcAft>
              <a:defRPr>
                <a:solidFill>
                  <a:schemeClr val="tx1"/>
                </a:solidFill>
                <a:latin typeface="Arial" panose="020B0604020202020204" pitchFamily="34" charset="0"/>
              </a:defRPr>
            </a:lvl8pPr>
            <a:lvl9pPr marL="3964296" indent="-23166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26C4EAF-3C52-47CC-9C16-0F2CF69FD49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77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Shape 741"/>
          <p:cNvSpPr>
            <a:spLocks noGrp="1" noRot="1" noChangeAspect="1"/>
          </p:cNvSpPr>
          <p:nvPr>
            <p:ph type="sldImg"/>
          </p:nvPr>
        </p:nvSpPr>
        <p:spPr>
          <a:xfrm>
            <a:off x="407988" y="698500"/>
            <a:ext cx="6207125" cy="3490913"/>
          </a:xfrm>
          <a:prstGeom prst="rect">
            <a:avLst/>
          </a:prstGeom>
        </p:spPr>
        <p:txBody>
          <a:bodyPr/>
          <a:lstStyle/>
          <a:p>
            <a:endParaRPr/>
          </a:p>
        </p:txBody>
      </p:sp>
      <p:sp>
        <p:nvSpPr>
          <p:cNvPr id="742" name="Shape 742"/>
          <p:cNvSpPr>
            <a:spLocks noGrp="1"/>
          </p:cNvSpPr>
          <p:nvPr>
            <p:ph type="body" sz="quarter" idx="1"/>
          </p:nvPr>
        </p:nvSpPr>
        <p:spPr>
          <a:prstGeom prst="rect">
            <a:avLst/>
          </a:prstGeom>
        </p:spPr>
        <p:txBody>
          <a:bodyPr/>
          <a:lstStyle/>
          <a:p>
            <a:r>
              <a:rPr dirty="0"/>
              <a:t>ASK: What does AFL-CIO stand for? How does it relate to AFGE and the work that you do as a steward?</a:t>
            </a:r>
            <a:endParaRPr lang="en-US" dirty="0"/>
          </a:p>
          <a:p>
            <a:endParaRPr b="1" dirty="0"/>
          </a:p>
          <a:p>
            <a:r>
              <a:rPr lang="en-US" b="1" dirty="0"/>
              <a:t>CLICK and </a:t>
            </a:r>
            <a:r>
              <a:rPr b="1" dirty="0"/>
              <a:t>SAY</a:t>
            </a:r>
            <a:r>
              <a:rPr dirty="0"/>
              <a:t>: AFGE is a member of the American Federation of Labor and the Congress of Industrial Organizations (AFL- CIO, the largest federation of unions in the United States, made up of 56 national and international unions, together representing more than 12.5 million workers.</a:t>
            </a:r>
            <a:endParaRPr lang="en-US" dirty="0"/>
          </a:p>
          <a:p>
            <a:endParaRPr dirty="0"/>
          </a:p>
          <a:p>
            <a:r>
              <a:rPr lang="en-US" b="1" dirty="0"/>
              <a:t>CLICK and </a:t>
            </a:r>
            <a:r>
              <a:rPr b="1" dirty="0"/>
              <a:t>SAY: </a:t>
            </a:r>
            <a:r>
              <a:rPr dirty="0"/>
              <a:t>National unions and their locals can affiliate with their state federation or Central Labor Council (CLC). It is usually at the CLC level that locals and their members mobilize around organizing campaigns, etc.</a:t>
            </a:r>
            <a:r>
              <a:rPr lang="en-US" dirty="0"/>
              <a:t> </a:t>
            </a:r>
            <a:r>
              <a:rPr dirty="0"/>
              <a:t>CLCs and Area Labor Federations (ALFs) tend to focus on county or city lobbying, elections, zoning, economic issues, and local needs.</a:t>
            </a:r>
            <a:r>
              <a:rPr lang="en-US" dirty="0"/>
              <a:t> </a:t>
            </a:r>
            <a:r>
              <a:rPr dirty="0"/>
              <a:t>State AFL-CIO or State Federations tend to focus on state legislative lobbying, economic policy, elections, and other statewide issues. Both state and local bodies work to mobilize members around campaigns, electoral politics, lobbying, strikes, picketing, boycotts, and similar needs.</a:t>
            </a:r>
            <a:endParaRPr lang="en-US" dirty="0"/>
          </a:p>
          <a:p>
            <a:endParaRPr dirty="0"/>
          </a:p>
          <a:p>
            <a:r>
              <a:rPr lang="en-US" b="1" dirty="0"/>
              <a:t>CLICK and </a:t>
            </a:r>
            <a:r>
              <a:rPr b="1" dirty="0"/>
              <a:t>SAY</a:t>
            </a:r>
            <a:r>
              <a:rPr dirty="0"/>
              <a:t>: Constituency Groups are non-profit, nonpartisan organizations chartered and funded by the AFL-CIO to enhance the representational effectives of various under- represented groups. Usually they serve as a means to enhance the organizing of new members and as voter registrations and mobilization bodies. Examples of these groups include the A. Phillip Randolph Institute, Alliance for Retired Americans.</a:t>
            </a:r>
            <a:endParaRPr lang="en-US" dirty="0"/>
          </a:p>
          <a:p>
            <a:endParaRPr dirty="0"/>
          </a:p>
          <a:p>
            <a:r>
              <a:rPr lang="en-US" b="1" dirty="0"/>
              <a:t>CLICK and </a:t>
            </a:r>
            <a:r>
              <a:rPr b="1" dirty="0"/>
              <a:t>SAY</a:t>
            </a:r>
            <a:r>
              <a:rPr dirty="0"/>
              <a:t>: Allied Groups are independent organizations that wish to work closely with the AFL-CIO and promote its</a:t>
            </a:r>
          </a:p>
          <a:p>
            <a:r>
              <a:rPr dirty="0"/>
              <a:t>missions and goals. Such groups include JWJ – Jobs with Justice, IWJ – Interfaith Worker Justice.</a:t>
            </a:r>
            <a:endParaRPr lang="en-US" dirty="0"/>
          </a:p>
          <a:p>
            <a:endParaRPr lang="en-US" b="1" dirty="0"/>
          </a:p>
          <a:p>
            <a:r>
              <a:rPr lang="en-US" b="1" dirty="0"/>
              <a:t>CLICK and SAY: </a:t>
            </a:r>
            <a:r>
              <a:rPr lang="en-US" dirty="0"/>
              <a:t>Affiliate union would include unions who partner with the AFL who are not officially under the AFLCIO umbrella. </a:t>
            </a:r>
            <a:endParaRPr dirty="0"/>
          </a:p>
        </p:txBody>
      </p:sp>
    </p:spTree>
    <p:extLst>
      <p:ext uri="{BB962C8B-B14F-4D97-AF65-F5344CB8AC3E}">
        <p14:creationId xmlns:p14="http://schemas.microsoft.com/office/powerpoint/2010/main" val="3956969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prstClr val="black"/>
                </a:solidFill>
              </a:rPr>
              <a:t>SAY: </a:t>
            </a:r>
            <a:r>
              <a:rPr lang="en-US" i="1" dirty="0">
                <a:solidFill>
                  <a:prstClr val="black"/>
                </a:solidFill>
              </a:rPr>
              <a:t>We can not talk about structure and governance without mentioning dues. It’s the dues of this union that makes this union. Here are some quick facts about dues.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solidFill>
                  <a:prstClr val="black"/>
                </a:solidFill>
              </a:rPr>
              <a:t>DO:  </a:t>
            </a:r>
            <a:r>
              <a:rPr lang="en-US" i="1" dirty="0">
                <a:solidFill>
                  <a:prstClr val="black"/>
                </a:solidFill>
              </a:rPr>
              <a:t>Read Slide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59B3E5-83A0-4E03-BBFC-403113AC66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464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LEGAL FRAMEWORK FOR AFGE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As a union that represents Federal and Local Government workers, there are a certain set of Federal laws that directly relate to how we operate and the work that we do. In this next section, we will talk through these laws to start to get a better understanding of those laws.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u="none"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54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Here are the three important laws that we as union leaders should be very familiar with. These three laws are within the NEED TO KNOW category.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b="1" u="sng" baseline="0"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39AB041-E6A0-421C-9D3F-63738B5299D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802920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a:t>
            </a:r>
            <a:r>
              <a:rPr lang="en-US" sz="1200" b="0" u="none"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Civil Service Reform Act of 1970 led to the creation of Title 5 U.S. Code Chapter 71.  Agencies and Unions commonly refer to it as “the Statute” as it defines the legal framework for federal labor relations. Here is what you need to know about the Statute (read slide). If you have been a Steward, or been through our Steward class, then you know this stuff in detail. I encourage you all to attend a Representation class as, it goes into more detail about the Statute as well as give you a better understanding od a Stewards role. </a:t>
            </a:r>
            <a:endParaRPr lang="en-US" altLang="en-US" dirty="0"/>
          </a:p>
          <a:p>
            <a:endParaRPr lang="en-US" altLang="en-US" dirty="0"/>
          </a:p>
          <a:p>
            <a:endParaRPr lang="en-US" altLang="en-US"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1430" indent="-291610">
              <a:defRPr>
                <a:solidFill>
                  <a:schemeClr val="tx1"/>
                </a:solidFill>
                <a:latin typeface="Arial" panose="020B0604020202020204" pitchFamily="34" charset="0"/>
              </a:defRPr>
            </a:lvl2pPr>
            <a:lvl3pPr marL="1172926" indent="-233290">
              <a:defRPr>
                <a:solidFill>
                  <a:schemeClr val="tx1"/>
                </a:solidFill>
                <a:latin typeface="Arial" panose="020B0604020202020204" pitchFamily="34" charset="0"/>
              </a:defRPr>
            </a:lvl3pPr>
            <a:lvl4pPr marL="1644364" indent="-233290">
              <a:defRPr>
                <a:solidFill>
                  <a:schemeClr val="tx1"/>
                </a:solidFill>
                <a:latin typeface="Arial" panose="020B0604020202020204" pitchFamily="34" charset="0"/>
              </a:defRPr>
            </a:lvl4pPr>
            <a:lvl5pPr marL="2114184" indent="-233290">
              <a:defRPr>
                <a:solidFill>
                  <a:schemeClr val="tx1"/>
                </a:solidFill>
                <a:latin typeface="Arial" panose="020B0604020202020204" pitchFamily="34" charset="0"/>
              </a:defRPr>
            </a:lvl5pPr>
            <a:lvl6pPr marL="2580763" indent="-233290" eaLnBrk="0" fontAlgn="base" hangingPunct="0">
              <a:spcBef>
                <a:spcPct val="0"/>
              </a:spcBef>
              <a:spcAft>
                <a:spcPct val="0"/>
              </a:spcAft>
              <a:defRPr>
                <a:solidFill>
                  <a:schemeClr val="tx1"/>
                </a:solidFill>
                <a:latin typeface="Arial" panose="020B0604020202020204" pitchFamily="34" charset="0"/>
              </a:defRPr>
            </a:lvl6pPr>
            <a:lvl7pPr marL="3047340" indent="-233290" eaLnBrk="0" fontAlgn="base" hangingPunct="0">
              <a:spcBef>
                <a:spcPct val="0"/>
              </a:spcBef>
              <a:spcAft>
                <a:spcPct val="0"/>
              </a:spcAft>
              <a:defRPr>
                <a:solidFill>
                  <a:schemeClr val="tx1"/>
                </a:solidFill>
                <a:latin typeface="Arial" panose="020B0604020202020204" pitchFamily="34" charset="0"/>
              </a:defRPr>
            </a:lvl7pPr>
            <a:lvl8pPr marL="3513918" indent="-233290" eaLnBrk="0" fontAlgn="base" hangingPunct="0">
              <a:spcBef>
                <a:spcPct val="0"/>
              </a:spcBef>
              <a:spcAft>
                <a:spcPct val="0"/>
              </a:spcAft>
              <a:defRPr>
                <a:solidFill>
                  <a:schemeClr val="tx1"/>
                </a:solidFill>
                <a:latin typeface="Arial" panose="020B0604020202020204" pitchFamily="34" charset="0"/>
              </a:defRPr>
            </a:lvl8pPr>
            <a:lvl9pPr marL="3980496" indent="-2332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34429B-D7A3-4577-8600-00409370271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8983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What to Do:</a:t>
            </a:r>
            <a:r>
              <a:rPr lang="en-US" sz="1200" b="0" u="none"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Read the slide </a:t>
            </a:r>
            <a:endParaRPr lang="en-US" altLang="en-US" dirty="0"/>
          </a:p>
          <a:p>
            <a:endParaRPr lang="en-US" altLang="en-US" dirty="0"/>
          </a:p>
          <a:p>
            <a:endParaRPr lang="en-US" altLang="en-US"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1430" indent="-291610">
              <a:defRPr>
                <a:solidFill>
                  <a:schemeClr val="tx1"/>
                </a:solidFill>
                <a:latin typeface="Arial" panose="020B0604020202020204" pitchFamily="34" charset="0"/>
              </a:defRPr>
            </a:lvl2pPr>
            <a:lvl3pPr marL="1172926" indent="-233290">
              <a:defRPr>
                <a:solidFill>
                  <a:schemeClr val="tx1"/>
                </a:solidFill>
                <a:latin typeface="Arial" panose="020B0604020202020204" pitchFamily="34" charset="0"/>
              </a:defRPr>
            </a:lvl3pPr>
            <a:lvl4pPr marL="1644364" indent="-233290">
              <a:defRPr>
                <a:solidFill>
                  <a:schemeClr val="tx1"/>
                </a:solidFill>
                <a:latin typeface="Arial" panose="020B0604020202020204" pitchFamily="34" charset="0"/>
              </a:defRPr>
            </a:lvl4pPr>
            <a:lvl5pPr marL="2114184" indent="-233290">
              <a:defRPr>
                <a:solidFill>
                  <a:schemeClr val="tx1"/>
                </a:solidFill>
                <a:latin typeface="Arial" panose="020B0604020202020204" pitchFamily="34" charset="0"/>
              </a:defRPr>
            </a:lvl5pPr>
            <a:lvl6pPr marL="2580763" indent="-233290" eaLnBrk="0" fontAlgn="base" hangingPunct="0">
              <a:spcBef>
                <a:spcPct val="0"/>
              </a:spcBef>
              <a:spcAft>
                <a:spcPct val="0"/>
              </a:spcAft>
              <a:defRPr>
                <a:solidFill>
                  <a:schemeClr val="tx1"/>
                </a:solidFill>
                <a:latin typeface="Arial" panose="020B0604020202020204" pitchFamily="34" charset="0"/>
              </a:defRPr>
            </a:lvl6pPr>
            <a:lvl7pPr marL="3047340" indent="-233290" eaLnBrk="0" fontAlgn="base" hangingPunct="0">
              <a:spcBef>
                <a:spcPct val="0"/>
              </a:spcBef>
              <a:spcAft>
                <a:spcPct val="0"/>
              </a:spcAft>
              <a:defRPr>
                <a:solidFill>
                  <a:schemeClr val="tx1"/>
                </a:solidFill>
                <a:latin typeface="Arial" panose="020B0604020202020204" pitchFamily="34" charset="0"/>
              </a:defRPr>
            </a:lvl7pPr>
            <a:lvl8pPr marL="3513918" indent="-233290" eaLnBrk="0" fontAlgn="base" hangingPunct="0">
              <a:spcBef>
                <a:spcPct val="0"/>
              </a:spcBef>
              <a:spcAft>
                <a:spcPct val="0"/>
              </a:spcAft>
              <a:defRPr>
                <a:solidFill>
                  <a:schemeClr val="tx1"/>
                </a:solidFill>
                <a:latin typeface="Arial" panose="020B0604020202020204" pitchFamily="34" charset="0"/>
              </a:defRPr>
            </a:lvl8pPr>
            <a:lvl9pPr marL="3980496" indent="-2332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34429B-D7A3-4577-8600-00409370271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13062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Give time for participants to complete the assignment in their participant workbook. Be prepared to review the answers after everyone has completed the assignment. The purpose of this exercise is to have participants read through sections of the law for themselves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33661-5457-584D-A2FD-066E561DC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3714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to Do: </a:t>
            </a:r>
            <a:r>
              <a:rPr lang="en-US" dirty="0"/>
              <a:t>Have participants report out on these sections, Ask for volunteers.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44A8C-C596-44B0-9C04-C96BA0EE6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1939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1" dirty="0">
                <a:highlight>
                  <a:srgbClr val="FFFF00"/>
                </a:highlight>
              </a:rPr>
              <a:t>FYI***(THIS SLIDE HAS SEVERAL POP UPS/ANIMATIONS)*** PLEASE REVIEW THESE ANIMATIONS PRIOR TO YOUR TRAINING SO YOU ARE FAMILIAR WITH THEM. </a:t>
            </a:r>
          </a:p>
          <a:p>
            <a:pPr>
              <a:lnSpc>
                <a:spcPct val="107000"/>
              </a:lnSpc>
              <a:spcAft>
                <a:spcPts val="824"/>
              </a:spcAft>
            </a:pPr>
            <a:endParaRPr lang="en-US" b="0" u="none" dirty="0">
              <a:latin typeface="Arial Narrow" panose="020B0606020202030204" pitchFamily="34" charset="0"/>
              <a:ea typeface="Calibri" panose="020F0502020204030204" pitchFamily="34" charset="0"/>
              <a:cs typeface="Times New Roman" panose="02020603050405020304" pitchFamily="18" charset="0"/>
            </a:endParaRPr>
          </a:p>
          <a:p>
            <a:pPr marL="173113" indent="-173113">
              <a:lnSpc>
                <a:spcPct val="107000"/>
              </a:lnSpc>
              <a:spcAft>
                <a:spcPts val="824"/>
              </a:spcAft>
              <a:buFont typeface="Arial" panose="020B0604020202020204" pitchFamily="34" charset="0"/>
              <a:buChar char="•"/>
            </a:pPr>
            <a:r>
              <a:rPr lang="en-US" b="0" u="none" dirty="0">
                <a:latin typeface="Arial Narrow" panose="020B0606020202030204" pitchFamily="34" charset="0"/>
                <a:ea typeface="Calibri" panose="020F0502020204030204" pitchFamily="34" charset="0"/>
                <a:cs typeface="Times New Roman" panose="02020603050405020304" pitchFamily="18" charset="0"/>
              </a:rPr>
              <a:t>Federal law…. </a:t>
            </a:r>
            <a:r>
              <a:rPr lang="en-US" b="0" i="1" u="none" dirty="0">
                <a:latin typeface="Arial Narrow" panose="020B0606020202030204" pitchFamily="34" charset="0"/>
                <a:ea typeface="Calibri" panose="020F0502020204030204" pitchFamily="34" charset="0"/>
                <a:cs typeface="Times New Roman" panose="02020603050405020304" pitchFamily="18" charset="0"/>
              </a:rPr>
              <a:t>(read from slide)</a:t>
            </a:r>
          </a:p>
          <a:p>
            <a:pPr marL="173113" indent="-173113">
              <a:lnSpc>
                <a:spcPct val="107000"/>
              </a:lnSpc>
              <a:spcAft>
                <a:spcPts val="824"/>
              </a:spcAft>
              <a:buFont typeface="Arial" panose="020B0604020202020204" pitchFamily="34" charset="0"/>
              <a:buChar char="•"/>
            </a:pPr>
            <a:r>
              <a:rPr lang="en-US" b="0" u="none" dirty="0">
                <a:latin typeface="Arial Narrow" panose="020B0606020202030204" pitchFamily="34" charset="0"/>
                <a:ea typeface="Calibri" panose="020F0502020204030204" pitchFamily="34" charset="0"/>
                <a:cs typeface="Times New Roman" panose="02020603050405020304" pitchFamily="18" charset="0"/>
              </a:rPr>
              <a:t>Established in 1959. </a:t>
            </a:r>
            <a:r>
              <a:rPr lang="en-US" b="1" i="1" u="none" dirty="0">
                <a:latin typeface="Arial Narrow" panose="020B0606020202030204" pitchFamily="34" charset="0"/>
                <a:ea typeface="Calibri" panose="020F0502020204030204" pitchFamily="34" charset="0"/>
                <a:cs typeface="Times New Roman" panose="02020603050405020304" pitchFamily="18" charset="0"/>
              </a:rPr>
              <a:t>ASK: </a:t>
            </a:r>
            <a:r>
              <a:rPr lang="en-US" b="0" u="none" dirty="0">
                <a:latin typeface="Arial Narrow" panose="020B0606020202030204" pitchFamily="34" charset="0"/>
                <a:ea typeface="Calibri" panose="020F0502020204030204" pitchFamily="34" charset="0"/>
                <a:cs typeface="Times New Roman" panose="02020603050405020304" pitchFamily="18" charset="0"/>
              </a:rPr>
              <a:t>What was happening in 1959 that might have influenced the creation of labor laws? (Possible answers: </a:t>
            </a:r>
          </a:p>
          <a:p>
            <a:pPr marL="173113" indent="-173113">
              <a:lnSpc>
                <a:spcPct val="107000"/>
              </a:lnSpc>
              <a:spcAft>
                <a:spcPts val="824"/>
              </a:spcAft>
              <a:buFont typeface="Arial" panose="020B0604020202020204" pitchFamily="34" charset="0"/>
              <a:buChar char="•"/>
            </a:pPr>
            <a:r>
              <a:rPr lang="en-US" b="0" u="none" dirty="0">
                <a:latin typeface="Arial Narrow" panose="020B0606020202030204" pitchFamily="34" charset="0"/>
                <a:ea typeface="Calibri" panose="020F0502020204030204" pitchFamily="34" charset="0"/>
                <a:cs typeface="Times New Roman" panose="02020603050405020304" pitchFamily="18" charset="0"/>
              </a:rPr>
              <a:t>Established to regulate…(read from slide)</a:t>
            </a:r>
          </a:p>
          <a:p>
            <a:pPr marL="173113" indent="-173113">
              <a:lnSpc>
                <a:spcPct val="107000"/>
              </a:lnSpc>
              <a:spcAft>
                <a:spcPts val="824"/>
              </a:spcAft>
              <a:buFont typeface="Arial" panose="020B0604020202020204" pitchFamily="34" charset="0"/>
              <a:buChar char="•"/>
            </a:pPr>
            <a:r>
              <a:rPr lang="en-US" b="0" u="none" dirty="0">
                <a:latin typeface="Arial Narrow" panose="020B0606020202030204" pitchFamily="34" charset="0"/>
                <a:ea typeface="Calibri" panose="020F0502020204030204" pitchFamily="34" charset="0"/>
                <a:cs typeface="Times New Roman" panose="02020603050405020304" pitchFamily="18" charset="0"/>
              </a:rPr>
              <a:t>Established the rules…(read from slide)</a:t>
            </a:r>
          </a:p>
          <a:p>
            <a:pPr marL="173113" indent="-173113">
              <a:lnSpc>
                <a:spcPct val="107000"/>
              </a:lnSpc>
              <a:spcAft>
                <a:spcPts val="824"/>
              </a:spcAft>
              <a:buFont typeface="Arial" panose="020B0604020202020204" pitchFamily="34" charset="0"/>
              <a:buChar char="•"/>
            </a:pPr>
            <a:r>
              <a:rPr lang="en-US" b="1" i="1" u="none" dirty="0">
                <a:latin typeface="Arial Narrow" panose="020B0606020202030204" pitchFamily="34" charset="0"/>
                <a:ea typeface="Calibri" panose="020F0502020204030204" pitchFamily="34" charset="0"/>
                <a:cs typeface="Times New Roman" panose="02020603050405020304" pitchFamily="18" charset="0"/>
              </a:rPr>
              <a:t>(Animation HERE) CLICK for POP UP and briefly skim over</a:t>
            </a:r>
          </a:p>
          <a:p>
            <a:pPr marL="173113" indent="-173113">
              <a:lnSpc>
                <a:spcPct val="107000"/>
              </a:lnSpc>
              <a:spcAft>
                <a:spcPts val="824"/>
              </a:spcAft>
              <a:buFont typeface="Arial" panose="020B0604020202020204" pitchFamily="34" charset="0"/>
              <a:buChar char="•"/>
            </a:pPr>
            <a:r>
              <a:rPr lang="en-US" b="1" i="1" u="none" dirty="0">
                <a:latin typeface="Arial Narrow" panose="020B0606020202030204" pitchFamily="34" charset="0"/>
                <a:ea typeface="Calibri" panose="020F0502020204030204" pitchFamily="34" charset="0"/>
                <a:cs typeface="Times New Roman" panose="02020603050405020304" pitchFamily="18" charset="0"/>
              </a:rPr>
              <a:t>CLICK and say: </a:t>
            </a:r>
            <a:r>
              <a:rPr lang="en-US" b="0" i="0" u="none" dirty="0">
                <a:latin typeface="Arial Narrow" panose="020B0606020202030204" pitchFamily="34" charset="0"/>
                <a:ea typeface="Calibri" panose="020F0502020204030204" pitchFamily="34" charset="0"/>
                <a:cs typeface="Times New Roman" panose="02020603050405020304" pitchFamily="18" charset="0"/>
              </a:rPr>
              <a:t>OLMS….(read from slide)</a:t>
            </a:r>
          </a:p>
          <a:p>
            <a:pPr>
              <a:lnSpc>
                <a:spcPct val="107000"/>
              </a:lnSpc>
              <a:spcAft>
                <a:spcPts val="824"/>
              </a:spcAft>
            </a:pPr>
            <a:endParaRPr lang="en-US" b="1" u="sng" dirty="0">
              <a:latin typeface="Arial Narrow" panose="020B0606020202030204" pitchFamily="34" charset="0"/>
              <a:ea typeface="Calibri" panose="020F0502020204030204" pitchFamily="34" charset="0"/>
              <a:cs typeface="Times New Roman" panose="02020603050405020304" pitchFamily="18" charset="0"/>
            </a:endParaRPr>
          </a:p>
          <a:p>
            <a:endParaRPr lang="en-US" altLang="en-US" b="1" u="sng" baseline="0"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653" indent="-300504">
              <a:spcBef>
                <a:spcPct val="30000"/>
              </a:spcBef>
              <a:defRPr sz="1200">
                <a:solidFill>
                  <a:schemeClr val="tx1"/>
                </a:solidFill>
                <a:latin typeface="Calibri" panose="020F0502020204030204" pitchFamily="34" charset="0"/>
              </a:defRPr>
            </a:lvl2pPr>
            <a:lvl3pPr marL="1208700" indent="-240406">
              <a:spcBef>
                <a:spcPct val="30000"/>
              </a:spcBef>
              <a:defRPr sz="1200">
                <a:solidFill>
                  <a:schemeClr val="tx1"/>
                </a:solidFill>
                <a:latin typeface="Calibri" panose="020F0502020204030204" pitchFamily="34" charset="0"/>
              </a:defRPr>
            </a:lvl3pPr>
            <a:lvl4pPr marL="1694517" indent="-240406">
              <a:spcBef>
                <a:spcPct val="30000"/>
              </a:spcBef>
              <a:defRPr sz="1200">
                <a:solidFill>
                  <a:schemeClr val="tx1"/>
                </a:solidFill>
                <a:latin typeface="Calibri" panose="020F0502020204030204" pitchFamily="34" charset="0"/>
              </a:defRPr>
            </a:lvl4pPr>
            <a:lvl5pPr marL="2178666" indent="-240406">
              <a:spcBef>
                <a:spcPct val="30000"/>
              </a:spcBef>
              <a:defRPr sz="1200">
                <a:solidFill>
                  <a:schemeClr val="tx1"/>
                </a:solidFill>
                <a:latin typeface="Calibri" panose="020F0502020204030204" pitchFamily="34" charset="0"/>
              </a:defRPr>
            </a:lvl5pPr>
            <a:lvl6pPr marL="2659476" indent="-240406" eaLnBrk="0" fontAlgn="base" hangingPunct="0">
              <a:spcBef>
                <a:spcPct val="30000"/>
              </a:spcBef>
              <a:spcAft>
                <a:spcPct val="0"/>
              </a:spcAft>
              <a:defRPr sz="1200">
                <a:solidFill>
                  <a:schemeClr val="tx1"/>
                </a:solidFill>
                <a:latin typeface="Calibri" panose="020F0502020204030204" pitchFamily="34" charset="0"/>
              </a:defRPr>
            </a:lvl6pPr>
            <a:lvl7pPr marL="3140283" indent="-240406" eaLnBrk="0" fontAlgn="base" hangingPunct="0">
              <a:spcBef>
                <a:spcPct val="30000"/>
              </a:spcBef>
              <a:spcAft>
                <a:spcPct val="0"/>
              </a:spcAft>
              <a:defRPr sz="1200">
                <a:solidFill>
                  <a:schemeClr val="tx1"/>
                </a:solidFill>
                <a:latin typeface="Calibri" panose="020F0502020204030204" pitchFamily="34" charset="0"/>
              </a:defRPr>
            </a:lvl7pPr>
            <a:lvl8pPr marL="3621092" indent="-240406" eaLnBrk="0" fontAlgn="base" hangingPunct="0">
              <a:spcBef>
                <a:spcPct val="30000"/>
              </a:spcBef>
              <a:spcAft>
                <a:spcPct val="0"/>
              </a:spcAft>
              <a:defRPr sz="1200">
                <a:solidFill>
                  <a:schemeClr val="tx1"/>
                </a:solidFill>
                <a:latin typeface="Calibri" panose="020F0502020204030204" pitchFamily="34" charset="0"/>
              </a:defRPr>
            </a:lvl8pPr>
            <a:lvl9pPr marL="4101900" indent="-240406"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42289" rtl="0" eaLnBrk="1" fontAlgn="auto" latinLnBrk="0" hangingPunct="1">
              <a:lnSpc>
                <a:spcPct val="100000"/>
              </a:lnSpc>
              <a:spcBef>
                <a:spcPct val="0"/>
              </a:spcBef>
              <a:spcAft>
                <a:spcPts val="0"/>
              </a:spcAft>
              <a:buClrTx/>
              <a:buSzTx/>
              <a:buFontTx/>
              <a:buNone/>
              <a:tabLst/>
              <a:defRPr/>
            </a:pPr>
            <a:fld id="{A39AB041-E6A0-421C-9D3F-63738B5299D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2289" rtl="0" eaLnBrk="1" fontAlgn="auto" latinLnBrk="0" hangingPunct="1">
                <a:lnSpc>
                  <a:spcPct val="100000"/>
                </a:lnSpc>
                <a:spcBef>
                  <a:spcPct val="0"/>
                </a:spcBef>
                <a:spcAft>
                  <a:spcPts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2987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to Do: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Using butcher paper and markers to write down responses: </a:t>
            </a:r>
          </a:p>
          <a:p>
            <a:r>
              <a:rPr lang="en-US" sz="1200" kern="1200" dirty="0">
                <a:solidFill>
                  <a:schemeClr val="tx1"/>
                </a:solidFill>
                <a:effectLst/>
                <a:latin typeface="+mn-lt"/>
                <a:ea typeface="+mn-ea"/>
                <a:cs typeface="+mn-cs"/>
              </a:rPr>
              <a:t>Tell participants that in order to make this course successful and make the best learning community we could possibly make, lets establish a set of norms that we can abide by throughout the duration of this course. As we interact with each other, and as we work together, what would be most helpful for you to learn? What ground rules should we establish? </a:t>
            </a:r>
          </a:p>
          <a:p>
            <a:endParaRPr lang="en-US" dirty="0"/>
          </a:p>
        </p:txBody>
      </p:sp>
      <p:sp>
        <p:nvSpPr>
          <p:cNvPr id="4" name="Slide Number Placeholder 3"/>
          <p:cNvSpPr>
            <a:spLocks noGrp="1"/>
          </p:cNvSpPr>
          <p:nvPr>
            <p:ph type="sldNum" sz="quarter" idx="10"/>
          </p:nvPr>
        </p:nvSpPr>
        <p:spPr/>
        <p:txBody>
          <a:bodyPr/>
          <a:lstStyle/>
          <a:p>
            <a:pPr marL="0" marR="0" lvl="0" indent="0" algn="r" defTabSz="923087"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23087"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441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Next, we will talk about the Labor Management Reporting Disclosure Act of 1959.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b="1" u="sng" baseline="0"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39AB041-E6A0-421C-9D3F-63738B5299D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20403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Give time for participants to complete the assignment in their participant workbook. Be prepared to review the answers after everyone has completed the assignment. The purpose of this exercise is to have participants read through sections of the law for themselves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33661-5457-584D-A2FD-066E561DC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798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20000"/>
          </a:bodyPr>
          <a:lstStyle/>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Report Out Main Points: </a:t>
            </a:r>
            <a:endParaRPr lang="en-US" sz="12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(a)(1) Every member of a labor organization shall have the same rights, subject to reasonable rules, to: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Nominate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Vote in elections/referenda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Attend meetings and vote on business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(a)(2) Every member has a right to freedom of speech, but subject to reasonable rules, such as those that might pertain to the responsibility of members towards the organization, or interference with its legal or contractual duties. But be aware. Courts have found that union members have very broad rights to free speech.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(a)(4) members have the right to sue when their rights are violated, but they usually have to go through any internal process first.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(a)(5) 458.2 contains safeguards against improper disciplinary action.  A member who is to be disciplined by the union must be 1) served with written specific charges, 2) given reasonable time to prepare his defense, and 3) afforded a full and fair hearing.  What your bylaws say cannot override these requirements.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 Finally under 458.2, you must make your contract available to members upon request.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Just in case you were wondering, you cannot discipline members or otherwise coerce them to keep them from exercising these rights. (§458.37 458.38)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US" dirty="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1430" indent="-291610">
              <a:defRPr>
                <a:solidFill>
                  <a:schemeClr val="tx1"/>
                </a:solidFill>
                <a:latin typeface="Arial" panose="020B0604020202020204" pitchFamily="34" charset="0"/>
              </a:defRPr>
            </a:lvl2pPr>
            <a:lvl3pPr marL="1172926" indent="-233290">
              <a:defRPr>
                <a:solidFill>
                  <a:schemeClr val="tx1"/>
                </a:solidFill>
                <a:latin typeface="Arial" panose="020B0604020202020204" pitchFamily="34" charset="0"/>
              </a:defRPr>
            </a:lvl3pPr>
            <a:lvl4pPr marL="1644364" indent="-233290">
              <a:defRPr>
                <a:solidFill>
                  <a:schemeClr val="tx1"/>
                </a:solidFill>
                <a:latin typeface="Arial" panose="020B0604020202020204" pitchFamily="34" charset="0"/>
              </a:defRPr>
            </a:lvl4pPr>
            <a:lvl5pPr marL="2114184" indent="-233290">
              <a:defRPr>
                <a:solidFill>
                  <a:schemeClr val="tx1"/>
                </a:solidFill>
                <a:latin typeface="Arial" panose="020B0604020202020204" pitchFamily="34" charset="0"/>
              </a:defRPr>
            </a:lvl5pPr>
            <a:lvl6pPr marL="2580763" indent="-233290" eaLnBrk="0" fontAlgn="base" hangingPunct="0">
              <a:spcBef>
                <a:spcPct val="0"/>
              </a:spcBef>
              <a:spcAft>
                <a:spcPct val="0"/>
              </a:spcAft>
              <a:defRPr>
                <a:solidFill>
                  <a:schemeClr val="tx1"/>
                </a:solidFill>
                <a:latin typeface="Arial" panose="020B0604020202020204" pitchFamily="34" charset="0"/>
              </a:defRPr>
            </a:lvl6pPr>
            <a:lvl7pPr marL="3047340" indent="-233290" eaLnBrk="0" fontAlgn="base" hangingPunct="0">
              <a:spcBef>
                <a:spcPct val="0"/>
              </a:spcBef>
              <a:spcAft>
                <a:spcPct val="0"/>
              </a:spcAft>
              <a:defRPr>
                <a:solidFill>
                  <a:schemeClr val="tx1"/>
                </a:solidFill>
                <a:latin typeface="Arial" panose="020B0604020202020204" pitchFamily="34" charset="0"/>
              </a:defRPr>
            </a:lvl7pPr>
            <a:lvl8pPr marL="3513918" indent="-233290" eaLnBrk="0" fontAlgn="base" hangingPunct="0">
              <a:spcBef>
                <a:spcPct val="0"/>
              </a:spcBef>
              <a:spcAft>
                <a:spcPct val="0"/>
              </a:spcAft>
              <a:defRPr>
                <a:solidFill>
                  <a:schemeClr val="tx1"/>
                </a:solidFill>
                <a:latin typeface="Arial" panose="020B0604020202020204" pitchFamily="34" charset="0"/>
              </a:defRPr>
            </a:lvl8pPr>
            <a:lvl9pPr marL="3980496" indent="-2332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625B90-6D9B-4A41-8519-CA8494FDFF0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70007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This is how the LMRDA of 1959 is organized. </a:t>
            </a:r>
          </a:p>
          <a:p>
            <a:pPr marL="0" marR="0">
              <a:lnSpc>
                <a:spcPct val="107000"/>
              </a:lnSpc>
              <a:spcBef>
                <a:spcPts val="0"/>
              </a:spcBef>
              <a:spcAft>
                <a:spcPts val="800"/>
              </a:spcAft>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(Review each Title)</a:t>
            </a:r>
            <a:endParaRPr lang="en-US" sz="12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b="1" u="sng" baseline="0"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39AB041-E6A0-421C-9D3F-63738B5299D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319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Overall the Standards of Conduct addresses these things (Read slide).</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n-US" dirty="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1430" indent="-291610">
              <a:defRPr>
                <a:solidFill>
                  <a:schemeClr val="tx1"/>
                </a:solidFill>
                <a:latin typeface="Arial" panose="020B0604020202020204" pitchFamily="34" charset="0"/>
              </a:defRPr>
            </a:lvl2pPr>
            <a:lvl3pPr marL="1172926" indent="-233290">
              <a:defRPr>
                <a:solidFill>
                  <a:schemeClr val="tx1"/>
                </a:solidFill>
                <a:latin typeface="Arial" panose="020B0604020202020204" pitchFamily="34" charset="0"/>
              </a:defRPr>
            </a:lvl3pPr>
            <a:lvl4pPr marL="1644364" indent="-233290">
              <a:defRPr>
                <a:solidFill>
                  <a:schemeClr val="tx1"/>
                </a:solidFill>
                <a:latin typeface="Arial" panose="020B0604020202020204" pitchFamily="34" charset="0"/>
              </a:defRPr>
            </a:lvl4pPr>
            <a:lvl5pPr marL="2114184" indent="-233290">
              <a:defRPr>
                <a:solidFill>
                  <a:schemeClr val="tx1"/>
                </a:solidFill>
                <a:latin typeface="Arial" panose="020B0604020202020204" pitchFamily="34" charset="0"/>
              </a:defRPr>
            </a:lvl5pPr>
            <a:lvl6pPr marL="2580763" indent="-233290" eaLnBrk="0" fontAlgn="base" hangingPunct="0">
              <a:spcBef>
                <a:spcPct val="0"/>
              </a:spcBef>
              <a:spcAft>
                <a:spcPct val="0"/>
              </a:spcAft>
              <a:defRPr>
                <a:solidFill>
                  <a:schemeClr val="tx1"/>
                </a:solidFill>
                <a:latin typeface="Arial" panose="020B0604020202020204" pitchFamily="34" charset="0"/>
              </a:defRPr>
            </a:lvl6pPr>
            <a:lvl7pPr marL="3047340" indent="-233290" eaLnBrk="0" fontAlgn="base" hangingPunct="0">
              <a:spcBef>
                <a:spcPct val="0"/>
              </a:spcBef>
              <a:spcAft>
                <a:spcPct val="0"/>
              </a:spcAft>
              <a:defRPr>
                <a:solidFill>
                  <a:schemeClr val="tx1"/>
                </a:solidFill>
                <a:latin typeface="Arial" panose="020B0604020202020204" pitchFamily="34" charset="0"/>
              </a:defRPr>
            </a:lvl7pPr>
            <a:lvl8pPr marL="3513918" indent="-233290" eaLnBrk="0" fontAlgn="base" hangingPunct="0">
              <a:spcBef>
                <a:spcPct val="0"/>
              </a:spcBef>
              <a:spcAft>
                <a:spcPct val="0"/>
              </a:spcAft>
              <a:defRPr>
                <a:solidFill>
                  <a:schemeClr val="tx1"/>
                </a:solidFill>
                <a:latin typeface="Arial" panose="020B0604020202020204" pitchFamily="34" charset="0"/>
              </a:defRPr>
            </a:lvl8pPr>
            <a:lvl9pPr marL="3980496" indent="-2332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625B90-6D9B-4A41-8519-CA8494FDFF0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4411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Under law and </a:t>
            </a:r>
            <a:r>
              <a:rPr lang="en-US" sz="1200" dirty="0" err="1">
                <a:effectLst/>
                <a:latin typeface="Arial Narrow" panose="020B0606020202030204" pitchFamily="34" charset="0"/>
                <a:ea typeface="Calibri" panose="020F0502020204030204" pitchFamily="34" charset="0"/>
                <a:cs typeface="Times New Roman" panose="02020603050405020304" pitchFamily="18" charset="0"/>
              </a:rPr>
              <a:t>DoL</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regulations (§458.26), AFGE may place affiliates in trusteeship for such purposes as (a) correcting corruption or financial malpractice, (b) assuring the performance of negotiated agreements or other duties of a representative of employees, (c) restoring democratic procedures, or (d) otherwise carrying out the legitimate objects of such labor organization.  The two most common reasons for trusteeship are that the officers fight so much amongst themselves that the local can’t function and the failure to pay per capita tax.</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br>
              <a:rPr lang="en-US" altLang="en-US" dirty="0"/>
            </a:br>
            <a:r>
              <a:rPr lang="en-US" altLang="en-US" dirty="0"/>
              <a:t>.</a:t>
            </a:r>
          </a:p>
          <a:p>
            <a:r>
              <a:rPr lang="en-US" altLang="en-US" dirty="0"/>
              <a:t> </a:t>
            </a:r>
          </a:p>
          <a:p>
            <a:endParaRPr lang="en-US" altLang="en-US" dirty="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1430" indent="-291610">
              <a:defRPr>
                <a:solidFill>
                  <a:schemeClr val="tx1"/>
                </a:solidFill>
                <a:latin typeface="Arial" panose="020B0604020202020204" pitchFamily="34" charset="0"/>
              </a:defRPr>
            </a:lvl2pPr>
            <a:lvl3pPr marL="1172926" indent="-233290">
              <a:defRPr>
                <a:solidFill>
                  <a:schemeClr val="tx1"/>
                </a:solidFill>
                <a:latin typeface="Arial" panose="020B0604020202020204" pitchFamily="34" charset="0"/>
              </a:defRPr>
            </a:lvl3pPr>
            <a:lvl4pPr marL="1644364" indent="-233290">
              <a:defRPr>
                <a:solidFill>
                  <a:schemeClr val="tx1"/>
                </a:solidFill>
                <a:latin typeface="Arial" panose="020B0604020202020204" pitchFamily="34" charset="0"/>
              </a:defRPr>
            </a:lvl4pPr>
            <a:lvl5pPr marL="2114184" indent="-233290">
              <a:defRPr>
                <a:solidFill>
                  <a:schemeClr val="tx1"/>
                </a:solidFill>
                <a:latin typeface="Arial" panose="020B0604020202020204" pitchFamily="34" charset="0"/>
              </a:defRPr>
            </a:lvl5pPr>
            <a:lvl6pPr marL="2580763" indent="-233290" eaLnBrk="0" fontAlgn="base" hangingPunct="0">
              <a:spcBef>
                <a:spcPct val="0"/>
              </a:spcBef>
              <a:spcAft>
                <a:spcPct val="0"/>
              </a:spcAft>
              <a:defRPr>
                <a:solidFill>
                  <a:schemeClr val="tx1"/>
                </a:solidFill>
                <a:latin typeface="Arial" panose="020B0604020202020204" pitchFamily="34" charset="0"/>
              </a:defRPr>
            </a:lvl6pPr>
            <a:lvl7pPr marL="3047340" indent="-233290" eaLnBrk="0" fontAlgn="base" hangingPunct="0">
              <a:spcBef>
                <a:spcPct val="0"/>
              </a:spcBef>
              <a:spcAft>
                <a:spcPct val="0"/>
              </a:spcAft>
              <a:defRPr>
                <a:solidFill>
                  <a:schemeClr val="tx1"/>
                </a:solidFill>
                <a:latin typeface="Arial" panose="020B0604020202020204" pitchFamily="34" charset="0"/>
              </a:defRPr>
            </a:lvl7pPr>
            <a:lvl8pPr marL="3513918" indent="-233290" eaLnBrk="0" fontAlgn="base" hangingPunct="0">
              <a:spcBef>
                <a:spcPct val="0"/>
              </a:spcBef>
              <a:spcAft>
                <a:spcPct val="0"/>
              </a:spcAft>
              <a:defRPr>
                <a:solidFill>
                  <a:schemeClr val="tx1"/>
                </a:solidFill>
                <a:latin typeface="Arial" panose="020B0604020202020204" pitchFamily="34" charset="0"/>
              </a:defRPr>
            </a:lvl8pPr>
            <a:lvl9pPr marL="3980496" indent="-2332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FCE3D85-B58F-4C22-8503-F791FB5A588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724569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a:effectLst/>
                <a:latin typeface="Arial Narrow" panose="020B0606020202030204" pitchFamily="34" charset="0"/>
                <a:ea typeface="Calibri" panose="020F0502020204030204" pitchFamily="34" charset="0"/>
                <a:cs typeface="Times New Roman" panose="02020603050405020304" pitchFamily="18" charset="0"/>
              </a:rPr>
              <a:t>Suggested Language: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it imposes trusteeship on a local, AFGE removes the current officers, but must allow the local to elect delegates to national elections.  Also, AFGE cannot impose trusteeship to seize assets from locals, except for what the local may owe in per capita or other assessments (§ 458.27).  </a:t>
            </a:r>
            <a:r>
              <a:rPr lang="en-US" sz="1200" dirty="0" err="1">
                <a:effectLst/>
                <a:latin typeface="Arial Narrow" panose="020B0606020202030204" pitchFamily="34" charset="0"/>
                <a:ea typeface="Calibri" panose="020F0502020204030204" pitchFamily="34" charset="0"/>
                <a:cs typeface="Times New Roman" panose="02020603050405020304" pitchFamily="18" charset="0"/>
              </a:rPr>
              <a:t>DoL</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will consider a trusteeship valid for 18 months if AFGE follows its Constitution and there was a fair hearing(§ 458.28</a:t>
            </a:r>
          </a:p>
          <a:p>
            <a:pPr marL="0" marR="0">
              <a:lnSpc>
                <a:spcPct val="107000"/>
              </a:lnSpc>
              <a:spcBef>
                <a:spcPts val="0"/>
              </a:spcBef>
              <a:spcAft>
                <a:spcPts val="80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Suggested Language: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DOL regulations also impose a number of fiduciary obligations (§§458.31, 458.32, 458.33, 458.34, 458.35) upon local union officers, which we will be covering in greater detail in that section. The overarching principle to take home is that the local’s money belongs to the members and should be spent for their benefit as a union.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you get a chance, read 29 U.S.C. § 501(a). This statute means, among other things, that you should have no conflicts of interest with the local, such as business dealings, nor should your family. While legally the local can lend money to members or officers, it shouldn’t.  If it does, any loans should not exceed $2,000 and must be treated like a loan, meaning that it should be pursuant to an agreement that sets up regular payments and interest.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Department of Labor regulations (§458.3 and § 403) require that your local file LM reports, which we will discuss more during the section on Fiduciary Responsibilities. One small point to remember is that you are required to file your constitution and bylaws with it. As a result, your bylaws are a matter of public record.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Narrow" panose="020B0606020202030204" pitchFamily="34" charset="0"/>
                <a:ea typeface="Calibri" panose="020F0502020204030204" pitchFamily="34" charset="0"/>
                <a:cs typeface="Times New Roman" panose="02020603050405020304" pitchFamily="18" charset="0"/>
              </a:rPr>
              <a:t>On a related note, people convicted of certain crimes may not hold union office for thirteen years after conviction or the end of his or her imprisonment, whichever is more recent.  The statute (29 U.S.C. § 504) lists a number of offenses, including bribery, extortion, murder, rape, and violation of narcotics law, but some of the offenses are not as clear.  It can get confusing with regard to whether an offense is covered or when the thirteen years begins to run, so if you have any questions about this, you should contact the General Counsel’s Office</a:t>
            </a:r>
            <a:endParaRPr lang="en-US" altLang="en-US" dirty="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1430" indent="-291610">
              <a:defRPr>
                <a:solidFill>
                  <a:schemeClr val="tx1"/>
                </a:solidFill>
                <a:latin typeface="Arial" panose="020B0604020202020204" pitchFamily="34" charset="0"/>
              </a:defRPr>
            </a:lvl2pPr>
            <a:lvl3pPr marL="1172926" indent="-233290">
              <a:defRPr>
                <a:solidFill>
                  <a:schemeClr val="tx1"/>
                </a:solidFill>
                <a:latin typeface="Arial" panose="020B0604020202020204" pitchFamily="34" charset="0"/>
              </a:defRPr>
            </a:lvl3pPr>
            <a:lvl4pPr marL="1644364" indent="-233290">
              <a:defRPr>
                <a:solidFill>
                  <a:schemeClr val="tx1"/>
                </a:solidFill>
                <a:latin typeface="Arial" panose="020B0604020202020204" pitchFamily="34" charset="0"/>
              </a:defRPr>
            </a:lvl4pPr>
            <a:lvl5pPr marL="2114184" indent="-233290">
              <a:defRPr>
                <a:solidFill>
                  <a:schemeClr val="tx1"/>
                </a:solidFill>
                <a:latin typeface="Arial" panose="020B0604020202020204" pitchFamily="34" charset="0"/>
              </a:defRPr>
            </a:lvl5pPr>
            <a:lvl6pPr marL="2580763" indent="-233290" eaLnBrk="0" fontAlgn="base" hangingPunct="0">
              <a:spcBef>
                <a:spcPct val="0"/>
              </a:spcBef>
              <a:spcAft>
                <a:spcPct val="0"/>
              </a:spcAft>
              <a:defRPr>
                <a:solidFill>
                  <a:schemeClr val="tx1"/>
                </a:solidFill>
                <a:latin typeface="Arial" panose="020B0604020202020204" pitchFamily="34" charset="0"/>
              </a:defRPr>
            </a:lvl6pPr>
            <a:lvl7pPr marL="3047340" indent="-233290" eaLnBrk="0" fontAlgn="base" hangingPunct="0">
              <a:spcBef>
                <a:spcPct val="0"/>
              </a:spcBef>
              <a:spcAft>
                <a:spcPct val="0"/>
              </a:spcAft>
              <a:defRPr>
                <a:solidFill>
                  <a:schemeClr val="tx1"/>
                </a:solidFill>
                <a:latin typeface="Arial" panose="020B0604020202020204" pitchFamily="34" charset="0"/>
              </a:defRPr>
            </a:lvl7pPr>
            <a:lvl8pPr marL="3513918" indent="-233290" eaLnBrk="0" fontAlgn="base" hangingPunct="0">
              <a:spcBef>
                <a:spcPct val="0"/>
              </a:spcBef>
              <a:spcAft>
                <a:spcPct val="0"/>
              </a:spcAft>
              <a:defRPr>
                <a:solidFill>
                  <a:schemeClr val="tx1"/>
                </a:solidFill>
                <a:latin typeface="Arial" panose="020B0604020202020204" pitchFamily="34" charset="0"/>
              </a:defRPr>
            </a:lvl8pPr>
            <a:lvl9pPr marL="3980496" indent="-2332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E9B15E-C0C7-424E-AFAC-A14E5737D92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5756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agencies responsible for enforcing the LMRDA, CSRA, and DC Labor Relations Law are as follows: the U.S. Department of Labor, Office of Labor Management Standards (DOL, OLMS), Federal Labor Relations Authority (FLRA), and, for DC Government Employees only, the Public Employee Relations Board (PERB).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want to discuss, in more details, The Statue and The Standards of Conduct 29 C.F.R. §§ 457-459.  The Bill of Rights of members or labor organizations, C.F.R §458.2,. These are two very important regulations for union officials.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1430" indent="-291610">
              <a:defRPr>
                <a:solidFill>
                  <a:schemeClr val="tx1"/>
                </a:solidFill>
                <a:latin typeface="Arial" panose="020B0604020202020204" pitchFamily="34" charset="0"/>
              </a:defRPr>
            </a:lvl2pPr>
            <a:lvl3pPr marL="1172926" indent="-233290">
              <a:defRPr>
                <a:solidFill>
                  <a:schemeClr val="tx1"/>
                </a:solidFill>
                <a:latin typeface="Arial" panose="020B0604020202020204" pitchFamily="34" charset="0"/>
              </a:defRPr>
            </a:lvl3pPr>
            <a:lvl4pPr marL="1644364" indent="-233290">
              <a:defRPr>
                <a:solidFill>
                  <a:schemeClr val="tx1"/>
                </a:solidFill>
                <a:latin typeface="Arial" panose="020B0604020202020204" pitchFamily="34" charset="0"/>
              </a:defRPr>
            </a:lvl4pPr>
            <a:lvl5pPr marL="2114184" indent="-233290">
              <a:defRPr>
                <a:solidFill>
                  <a:schemeClr val="tx1"/>
                </a:solidFill>
                <a:latin typeface="Arial" panose="020B0604020202020204" pitchFamily="34" charset="0"/>
              </a:defRPr>
            </a:lvl5pPr>
            <a:lvl6pPr marL="2580763" indent="-233290" eaLnBrk="0" fontAlgn="base" hangingPunct="0">
              <a:spcBef>
                <a:spcPct val="0"/>
              </a:spcBef>
              <a:spcAft>
                <a:spcPct val="0"/>
              </a:spcAft>
              <a:defRPr>
                <a:solidFill>
                  <a:schemeClr val="tx1"/>
                </a:solidFill>
                <a:latin typeface="Arial" panose="020B0604020202020204" pitchFamily="34" charset="0"/>
              </a:defRPr>
            </a:lvl6pPr>
            <a:lvl7pPr marL="3047340" indent="-233290" eaLnBrk="0" fontAlgn="base" hangingPunct="0">
              <a:spcBef>
                <a:spcPct val="0"/>
              </a:spcBef>
              <a:spcAft>
                <a:spcPct val="0"/>
              </a:spcAft>
              <a:defRPr>
                <a:solidFill>
                  <a:schemeClr val="tx1"/>
                </a:solidFill>
                <a:latin typeface="Arial" panose="020B0604020202020204" pitchFamily="34" charset="0"/>
              </a:defRPr>
            </a:lvl7pPr>
            <a:lvl8pPr marL="3513918" indent="-233290" eaLnBrk="0" fontAlgn="base" hangingPunct="0">
              <a:spcBef>
                <a:spcPct val="0"/>
              </a:spcBef>
              <a:spcAft>
                <a:spcPct val="0"/>
              </a:spcAft>
              <a:defRPr>
                <a:solidFill>
                  <a:schemeClr val="tx1"/>
                </a:solidFill>
                <a:latin typeface="Arial" panose="020B0604020202020204" pitchFamily="34" charset="0"/>
              </a:defRPr>
            </a:lvl8pPr>
            <a:lvl9pPr marL="3980496" indent="-23329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034429B-D7A3-4577-8600-00409370271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65469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Give time for participants to complete the assignment in their participant workbook. Be prepared to review the answers after everyone has completed the assignment.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Alright, so let’s put our knowledge and experience to the test. In your groups, you are to read through each scenario then decide what is the best action to take, the best decision to make, or the best way to move forward.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33661-5457-584D-A2FD-066E561DC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6620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Have participants read the scenario off the slide, and answer the question as a large group.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LMRDA §101(a)(2); 29 CFR §458.2(a), §458.37; libel cases; call security.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270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to Do: </a:t>
            </a:r>
            <a:r>
              <a:rPr lang="en-US" sz="1200" b="0" kern="1200" dirty="0">
                <a:solidFill>
                  <a:schemeClr val="tx1"/>
                </a:solidFill>
                <a:effectLst/>
                <a:latin typeface="+mn-lt"/>
                <a:ea typeface="+mn-ea"/>
                <a:cs typeface="+mn-cs"/>
              </a:rPr>
              <a:t>Have the participants take the time to introduce themselves one by one. If there are name cards available, make sure everyone has written their names on the card and place it in from of them.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788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lnSpc>
                <a:spcPct val="107000"/>
              </a:lnSpc>
              <a:spcAft>
                <a:spcPts val="808"/>
              </a:spcAft>
            </a:pPr>
            <a:r>
              <a:rPr lang="en-US" b="1" u="sng" dirty="0">
                <a:latin typeface="Arial Narrow" panose="020B0606020202030204" pitchFamily="34" charset="0"/>
                <a:ea typeface="Calibri" panose="020F0502020204030204" pitchFamily="34" charset="0"/>
                <a:cs typeface="Times New Roman" panose="02020603050405020304" pitchFamily="18" charset="0"/>
              </a:rPr>
              <a:t>SAY: </a:t>
            </a:r>
            <a:r>
              <a:rPr lang="en-US" dirty="0">
                <a:latin typeface="Arial Narrow" panose="020B0606020202030204" pitchFamily="34" charset="0"/>
                <a:ea typeface="Calibri" panose="020F0502020204030204" pitchFamily="34" charset="0"/>
                <a:cs typeface="Times New Roman" panose="02020603050405020304" pitchFamily="18" charset="0"/>
              </a:rPr>
              <a:t>Let’s remember the rights that all members have under the LMRDA in Title I: the Bill of Rights of Members. The second one listed is Freedom of Speech which in summary (read point two from the slide). The extended version talks specifically about the member having the right to verbalize any conflicting perspectives, ideas </a:t>
            </a:r>
            <a:r>
              <a:rPr lang="en-US" dirty="0" err="1">
                <a:latin typeface="Arial Narrow" panose="020B0606020202030204" pitchFamily="34" charset="0"/>
                <a:ea typeface="Calibri" panose="020F0502020204030204" pitchFamily="34" charset="0"/>
                <a:cs typeface="Times New Roman" panose="02020603050405020304" pitchFamily="18" charset="0"/>
              </a:rPr>
              <a:t>etc</a:t>
            </a:r>
            <a:r>
              <a:rPr lang="en-US" dirty="0">
                <a:latin typeface="Arial Narrow" panose="020B0606020202030204" pitchFamily="34" charset="0"/>
                <a:ea typeface="Calibri" panose="020F0502020204030204" pitchFamily="34" charset="0"/>
                <a:cs typeface="Times New Roman" panose="02020603050405020304" pitchFamily="18" charset="0"/>
              </a:rPr>
              <a:t> at any meeting. So, all in all, Chuck does have a right to be expressive of his views at these meetings. The caveat here is the last part that says as long as it does not interfere with legal or contractual duties. Depending what’s on the agenda, his antics may very well fall under that category, but it may be something that is hard to prove under review. </a:t>
            </a:r>
          </a:p>
          <a:p>
            <a:pPr marL="0" marR="0" lvl="0" indent="0" algn="l" defTabSz="914400" rtl="0" eaLnBrk="1" fontAlgn="auto" latinLnBrk="0" hangingPunct="1">
              <a:lnSpc>
                <a:spcPct val="107000"/>
              </a:lnSpc>
              <a:spcBef>
                <a:spcPts val="0"/>
              </a:spcBef>
              <a:spcAft>
                <a:spcPts val="808"/>
              </a:spcAft>
              <a:buClrTx/>
              <a:buSzTx/>
              <a:buFontTx/>
              <a:buNone/>
              <a:tabLst/>
              <a:defRPr/>
            </a:pPr>
            <a:endParaRPr lang="en-US" b="1" dirty="0">
              <a:latin typeface="Arial Narrow" panose="020B0606020202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8"/>
              </a:spcAft>
              <a:buClrTx/>
              <a:buSzTx/>
              <a:buFontTx/>
              <a:buNone/>
              <a:tabLst/>
              <a:defRPr/>
            </a:pPr>
            <a:r>
              <a:rPr lang="en-US" b="1" dirty="0">
                <a:latin typeface="Arial Narrow" panose="020B0606020202030204" pitchFamily="34" charset="0"/>
                <a:cs typeface="Times New Roman" panose="02020603050405020304" pitchFamily="18" charset="0"/>
              </a:rPr>
              <a:t>SAY: </a:t>
            </a:r>
            <a:r>
              <a:rPr lang="en-US" dirty="0">
                <a:latin typeface="Arial Narrow" panose="020B0606020202030204" pitchFamily="34" charset="0"/>
                <a:cs typeface="Times New Roman" panose="02020603050405020304" pitchFamily="18" charset="0"/>
              </a:rPr>
              <a:t>So, if your </a:t>
            </a:r>
            <a:r>
              <a:rPr lang="en-US" dirty="0" err="1">
                <a:latin typeface="Arial Narrow" panose="020B0606020202030204" pitchFamily="34" charset="0"/>
                <a:cs typeface="Times New Roman" panose="02020603050405020304" pitchFamily="18" charset="0"/>
              </a:rPr>
              <a:t>Eboard</a:t>
            </a:r>
            <a:r>
              <a:rPr lang="en-US" dirty="0">
                <a:latin typeface="Arial Narrow" panose="020B0606020202030204" pitchFamily="34" charset="0"/>
                <a:cs typeface="Times New Roman" panose="02020603050405020304" pitchFamily="18" charset="0"/>
              </a:rPr>
              <a:t> does decide to move forward with discipline, there is something called filing an Article 23. </a:t>
            </a:r>
            <a:r>
              <a:rPr lang="en-US" b="1" i="1" dirty="0">
                <a:latin typeface="Arial Narrow" panose="020B0606020202030204" pitchFamily="34" charset="0"/>
                <a:cs typeface="Times New Roman" panose="02020603050405020304" pitchFamily="18" charset="0"/>
              </a:rPr>
              <a:t>(CLICK for more information on the next slide). </a:t>
            </a:r>
            <a:endParaRPr lang="en-US" b="1" i="1" u="none" dirty="0"/>
          </a:p>
          <a:p>
            <a:pPr>
              <a:lnSpc>
                <a:spcPct val="107000"/>
              </a:lnSpc>
              <a:spcAft>
                <a:spcPts val="808"/>
              </a:spcAft>
            </a:pPr>
            <a:endParaRPr lang="en-US" dirty="0">
              <a:latin typeface="Arial Narrow" panose="020B0606020202030204" pitchFamily="34" charset="0"/>
              <a:cs typeface="Times New Roman" panose="02020603050405020304" pitchFamily="18" charset="0"/>
            </a:endParaRPr>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68816" indent="-294439">
              <a:defRPr>
                <a:solidFill>
                  <a:schemeClr val="tx1"/>
                </a:solidFill>
                <a:latin typeface="Arial" panose="020B0604020202020204" pitchFamily="34" charset="0"/>
              </a:defRPr>
            </a:lvl2pPr>
            <a:lvl3pPr marL="1184303" indent="-235553">
              <a:defRPr>
                <a:solidFill>
                  <a:schemeClr val="tx1"/>
                </a:solidFill>
                <a:latin typeface="Arial" panose="020B0604020202020204" pitchFamily="34" charset="0"/>
              </a:defRPr>
            </a:lvl3pPr>
            <a:lvl4pPr marL="1660314" indent="-235553">
              <a:defRPr>
                <a:solidFill>
                  <a:schemeClr val="tx1"/>
                </a:solidFill>
                <a:latin typeface="Arial" panose="020B0604020202020204" pitchFamily="34" charset="0"/>
              </a:defRPr>
            </a:lvl4pPr>
            <a:lvl5pPr marL="2134692" indent="-235553">
              <a:defRPr>
                <a:solidFill>
                  <a:schemeClr val="tx1"/>
                </a:solidFill>
                <a:latin typeface="Arial" panose="020B0604020202020204" pitchFamily="34" charset="0"/>
              </a:defRPr>
            </a:lvl5pPr>
            <a:lvl6pPr marL="2605796" indent="-235553" eaLnBrk="0" fontAlgn="base" hangingPunct="0">
              <a:spcBef>
                <a:spcPct val="0"/>
              </a:spcBef>
              <a:spcAft>
                <a:spcPct val="0"/>
              </a:spcAft>
              <a:defRPr>
                <a:solidFill>
                  <a:schemeClr val="tx1"/>
                </a:solidFill>
                <a:latin typeface="Arial" panose="020B0604020202020204" pitchFamily="34" charset="0"/>
              </a:defRPr>
            </a:lvl6pPr>
            <a:lvl7pPr marL="3076899" indent="-235553" eaLnBrk="0" fontAlgn="base" hangingPunct="0">
              <a:spcBef>
                <a:spcPct val="0"/>
              </a:spcBef>
              <a:spcAft>
                <a:spcPct val="0"/>
              </a:spcAft>
              <a:defRPr>
                <a:solidFill>
                  <a:schemeClr val="tx1"/>
                </a:solidFill>
                <a:latin typeface="Arial" panose="020B0604020202020204" pitchFamily="34" charset="0"/>
              </a:defRPr>
            </a:lvl7pPr>
            <a:lvl8pPr marL="3548003" indent="-235553" eaLnBrk="0" fontAlgn="base" hangingPunct="0">
              <a:spcBef>
                <a:spcPct val="0"/>
              </a:spcBef>
              <a:spcAft>
                <a:spcPct val="0"/>
              </a:spcAft>
              <a:defRPr>
                <a:solidFill>
                  <a:schemeClr val="tx1"/>
                </a:solidFill>
                <a:latin typeface="Arial" panose="020B0604020202020204" pitchFamily="34" charset="0"/>
              </a:defRPr>
            </a:lvl8pPr>
            <a:lvl9pPr marL="4019107" indent="-23555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23270" rtl="0" eaLnBrk="1" fontAlgn="auto" latinLnBrk="0" hangingPunct="1">
              <a:lnSpc>
                <a:spcPct val="100000"/>
              </a:lnSpc>
              <a:spcBef>
                <a:spcPts val="0"/>
              </a:spcBef>
              <a:spcAft>
                <a:spcPts val="0"/>
              </a:spcAft>
              <a:buClrTx/>
              <a:buSzTx/>
              <a:buFontTx/>
              <a:buNone/>
              <a:tabLst/>
              <a:defRPr/>
            </a:pPr>
            <a:fld id="{82625B90-6D9B-4A41-8519-CA8494FDFF0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2327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1025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8"/>
              </a:spcAft>
            </a:pPr>
            <a:r>
              <a:rPr lang="en-US" b="1" u="sng" dirty="0">
                <a:latin typeface="Arial Narrow" panose="020B0606020202030204" pitchFamily="34" charset="0"/>
              </a:rPr>
              <a:t>SAY: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8"/>
              </a:spcAft>
            </a:pPr>
            <a:r>
              <a:rPr lang="en-US" dirty="0">
                <a:latin typeface="Arial Narrow" panose="020B0606020202030204" pitchFamily="34" charset="0"/>
              </a:rPr>
              <a:t>Article 23 refers to a section in the Constitution that discusses Discipline, entitled: Offenses, Trials, Penalties, Appeals. In section 1: The Local in which the member is part of is responsible for handling discipline. If the trial involves a Council Officer, then the Council is expected to handle the discipline.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b="0" i="0" u="none" baseline="0" dirty="0"/>
          </a:p>
          <a:p>
            <a:endParaRPr lang="en-US" b="0" i="0" u="none" baseline="0" dirty="0"/>
          </a:p>
          <a:p>
            <a:endParaRPr lang="en-US" b="0" i="0" u="none" baseline="0" dirty="0"/>
          </a:p>
          <a:p>
            <a:endParaRPr lang="en-US" b="0" i="0" u="none" baseline="0" dirty="0"/>
          </a:p>
          <a:p>
            <a:endParaRPr lang="en-US" b="1" u="sng" dirty="0"/>
          </a:p>
        </p:txBody>
      </p:sp>
      <p:sp>
        <p:nvSpPr>
          <p:cNvPr id="4" name="Slide Number Placeholder 3"/>
          <p:cNvSpPr>
            <a:spLocks noGrp="1"/>
          </p:cNvSpPr>
          <p:nvPr>
            <p:ph type="sldNum" sz="quarter" idx="10"/>
          </p:nvPr>
        </p:nvSpPr>
        <p:spPr/>
        <p:txBody>
          <a:bodyPr/>
          <a:lstStyle/>
          <a:p>
            <a:pPr marL="0" marR="0" lvl="0" indent="0" algn="r" defTabSz="92327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327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090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8"/>
              </a:spcAft>
            </a:pPr>
            <a:r>
              <a:rPr lang="en-US" b="1" dirty="0">
                <a:latin typeface="Arial Narrow" panose="020B0606020202030204" pitchFamily="34" charset="0"/>
              </a:rPr>
              <a:t>SAY: </a:t>
            </a:r>
            <a:r>
              <a:rPr lang="en-US" dirty="0">
                <a:latin typeface="Arial Narrow" panose="020B0606020202030204" pitchFamily="34" charset="0"/>
              </a:rPr>
              <a:t>This Article is divided into sections that discusses the following reasons an Article 23 can be brought up against a person. </a:t>
            </a:r>
          </a:p>
          <a:p>
            <a:pPr>
              <a:lnSpc>
                <a:spcPct val="107000"/>
              </a:lnSpc>
              <a:spcAft>
                <a:spcPts val="808"/>
              </a:spcAft>
            </a:pPr>
            <a:endParaRPr lang="en-US" b="1" dirty="0">
              <a:latin typeface="Arial Narrow" panose="020B0606020202030204" pitchFamily="34" charset="0"/>
            </a:endParaRPr>
          </a:p>
          <a:p>
            <a:pPr>
              <a:lnSpc>
                <a:spcPct val="107000"/>
              </a:lnSpc>
              <a:spcAft>
                <a:spcPts val="808"/>
              </a:spcAft>
            </a:pPr>
            <a:r>
              <a:rPr lang="en-US" b="1" dirty="0">
                <a:latin typeface="Arial Narrow" panose="020B0606020202030204" pitchFamily="34" charset="0"/>
              </a:rPr>
              <a:t>DO:  </a:t>
            </a:r>
            <a:r>
              <a:rPr lang="en-US" i="1" dirty="0">
                <a:latin typeface="Arial Narrow" panose="020B0606020202030204" pitchFamily="34" charset="0"/>
              </a:rPr>
              <a:t>(Read section titles from the slide). </a:t>
            </a:r>
          </a:p>
          <a:p>
            <a:pPr>
              <a:lnSpc>
                <a:spcPct val="107000"/>
              </a:lnSpc>
              <a:spcAft>
                <a:spcPts val="808"/>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44A8C-C596-44B0-9C04-C96BA0EE6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1551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5 U.S.C. §7116(c);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Narrow" panose="020B0606020202030204" pitchFamily="34" charset="0"/>
                <a:ea typeface="Calibri" panose="020F0502020204030204" pitchFamily="34" charset="0"/>
                <a:cs typeface="Times New Roman" panose="02020603050405020304" pitchFamily="18" charset="0"/>
              </a:rPr>
              <a:t>FLRA ALJ 4-CO-10021 (1992); charges and trial under Article XXIII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3990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hape 906"/>
          <p:cNvSpPr>
            <a:spLocks noGrp="1" noRot="1" noChangeAspect="1"/>
          </p:cNvSpPr>
          <p:nvPr>
            <p:ph type="sldImg"/>
          </p:nvPr>
        </p:nvSpPr>
        <p:spPr>
          <a:xfrm>
            <a:off x="420688" y="704850"/>
            <a:ext cx="6261100" cy="3521075"/>
          </a:xfrm>
          <a:prstGeom prst="rect">
            <a:avLst/>
          </a:prstGeom>
        </p:spPr>
        <p:txBody>
          <a:bodyPr/>
          <a:lstStyle/>
          <a:p>
            <a:endParaRPr/>
          </a:p>
        </p:txBody>
      </p:sp>
      <p:sp>
        <p:nvSpPr>
          <p:cNvPr id="907" name="Shape 907"/>
          <p:cNvSpPr>
            <a:spLocks noGrp="1"/>
          </p:cNvSpPr>
          <p:nvPr>
            <p:ph type="body" sz="quarter" idx="1"/>
          </p:nvPr>
        </p:nvSpPr>
        <p:spPr>
          <a:prstGeom prst="rect">
            <a:avLst/>
          </a:prstGeom>
        </p:spPr>
        <p:txBody>
          <a:bodyPr/>
          <a:lstStyle/>
          <a:p>
            <a:pPr>
              <a:buSzPct val="100000"/>
              <a:defRPr sz="2800">
                <a:solidFill>
                  <a:srgbClr val="002060"/>
                </a:solidFill>
                <a:effectLst>
                  <a:outerShdw blurRad="38100" dist="38100" dir="2700000" rotWithShape="0">
                    <a:srgbClr val="000000">
                      <a:alpha val="43137"/>
                    </a:srgbClr>
                  </a:outerShdw>
                </a:effectLst>
              </a:defRPr>
            </a:pPr>
            <a:r>
              <a:rPr lang="en-US" b="1" dirty="0"/>
              <a:t>SAY: </a:t>
            </a:r>
            <a:r>
              <a:rPr lang="en-US" dirty="0"/>
              <a:t>The law that you should remember in the Judy scenario is 5 USC Chapter 71. The Statute gives federal employees the right to form, join, or assist any labor organization; or to refrain, freely and without fear of penalty or reprisal. To act for a labor organization in the capacity of a representative and to present the views of the labor organization and to engage in collective bargaining. So Judy does have a right to join the union according to federal law. </a:t>
            </a:r>
          </a:p>
          <a:p>
            <a:pPr>
              <a:buSzPct val="100000"/>
              <a:defRPr sz="2800">
                <a:solidFill>
                  <a:srgbClr val="002060"/>
                </a:solidFill>
                <a:effectLst>
                  <a:outerShdw blurRad="38100" dist="38100" dir="2700000" rotWithShape="0">
                    <a:srgbClr val="000000">
                      <a:alpha val="43137"/>
                    </a:srgbClr>
                  </a:outerShdw>
                </a:effectLst>
              </a:defRPr>
            </a:pPr>
            <a:endParaRPr lang="en-US" dirty="0"/>
          </a:p>
          <a:p>
            <a:pPr>
              <a:buSzPct val="100000"/>
              <a:defRPr sz="2800">
                <a:solidFill>
                  <a:srgbClr val="002060"/>
                </a:solidFill>
                <a:effectLst>
                  <a:outerShdw blurRad="38100" dist="38100" dir="2700000" rotWithShape="0">
                    <a:srgbClr val="000000">
                      <a:alpha val="43137"/>
                    </a:srgbClr>
                  </a:outerShdw>
                </a:effectLst>
              </a:defRPr>
            </a:pPr>
            <a:r>
              <a:rPr lang="en-US" b="1" dirty="0"/>
              <a:t>CLICK and SAY: </a:t>
            </a:r>
            <a:r>
              <a:rPr lang="en-US" b="0" dirty="0"/>
              <a:t>You want to also keep in mind another section of the statute that expresses that it can be considered an unfair labor practice for the union to deny her membership. This is an example of why it is indeed important to know the law. If you jump to a decision solely based on emotional reaction, you could be in some trouble. </a:t>
            </a:r>
          </a:p>
        </p:txBody>
      </p:sp>
    </p:spTree>
    <p:extLst>
      <p:ext uri="{BB962C8B-B14F-4D97-AF65-F5344CB8AC3E}">
        <p14:creationId xmlns:p14="http://schemas.microsoft.com/office/powerpoint/2010/main" val="19200385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 C.F.R. §458.36; various state criminal statutes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0641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9CF0F45-8148-465C-82EF-695DEA7D9783}"/>
              </a:ext>
            </a:extLst>
          </p:cNvPr>
          <p:cNvSpPr>
            <a:spLocks noGrp="1"/>
          </p:cNvSpPr>
          <p:nvPr>
            <p:ph type="body" idx="1"/>
          </p:nvPr>
        </p:nvSpPr>
        <p:spPr/>
        <p:txBody>
          <a:bodyPr/>
          <a:lstStyle/>
          <a:p>
            <a:r>
              <a:rPr lang="en-US" b="1" dirty="0"/>
              <a:t>SAY: </a:t>
            </a:r>
            <a:r>
              <a:rPr lang="en-US" b="0" dirty="0"/>
              <a:t>In this scenario with Jim, there is a section in 29 CFR Subchapter B that spells out clearly reasons why certain people can NOT hold office. As underlined here, it does say “convicted of” which is true of Jim though he didn’t serve any time in prison. This could be a tough call, but you will need to remember you do have to make decisions based on the law and what is best for the Local. </a:t>
            </a:r>
          </a:p>
          <a:p>
            <a:endParaRPr lang="en-US" b="0" dirty="0"/>
          </a:p>
          <a:p>
            <a:endParaRPr lang="en-US" b="0" dirty="0"/>
          </a:p>
          <a:p>
            <a:endParaRPr lang="en-US" b="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ctr">
              <a:lnSpc>
                <a:spcPct val="107000"/>
              </a:lnSpc>
              <a:spcBef>
                <a:spcPts val="0"/>
              </a:spcBef>
              <a:spcAft>
                <a:spcPts val="800"/>
              </a:spcAf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FIDUCIARY RESPONSIBILTIES SECTION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As a union that represents Federal and Local Government workers, there are a certain set of Federal laws that directly relate to how we operate and the work that we do. In this next section, we will talk through these laws to start to get a better understanding of those laws.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Now we are going to talk about some of your fiduciary responsibilities.  I do want to clarify that while you are getting a portion of the material from the Financial Officer’s training, what will be presented to you today is not, I repeat, is not a substitute for the Financial Officer’s training.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Narrow" panose="020B0606020202030204" pitchFamily="34" charset="0"/>
                <a:ea typeface="Calibri" panose="020F0502020204030204" pitchFamily="34" charset="0"/>
                <a:cs typeface="Times New Roman" panose="02020603050405020304" pitchFamily="18" charset="0"/>
              </a:rPr>
              <a:t>Let’s start by identifying who the Financial Officers are: Ask the participants to identify who they believe the Financial Officers are before you show the slide</a:t>
            </a:r>
            <a:endParaRPr lang="en-US" b="0" u="none" dirty="0">
              <a:solidFill>
                <a:srgbClr val="FF0000"/>
              </a:solidFill>
            </a:endParaRPr>
          </a:p>
          <a:p>
            <a:endParaRPr lang="en-US" b="0" u="none" dirty="0">
              <a:solidFill>
                <a:srgbClr val="FF0000"/>
              </a:solidFill>
            </a:endParaRPr>
          </a:p>
          <a:p>
            <a:endParaRPr lang="en-US" b="0" u="none" dirty="0">
              <a:solidFill>
                <a:srgbClr val="FF0000"/>
              </a:solidFill>
            </a:endParaRPr>
          </a:p>
          <a:p>
            <a:endParaRPr lang="en-US" b="0" u="none" dirty="0">
              <a:solidFill>
                <a:srgbClr val="FF0000"/>
              </a:solidFill>
            </a:endParaRPr>
          </a:p>
          <a:p>
            <a:endParaRPr lang="en-US" b="1" u="sng"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4E84A-7C2E-4E86-94DE-6099610890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621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Give time for participants to complete the assignment in their participant workbook. Be prepared to review the answers after everyone has completed the assignment. Review the answers after a few moments.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33661-5457-584D-A2FD-066E561DC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987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altLang="en-US" dirty="0"/>
              <a:t> </a:t>
            </a: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So who is has responsibility over finances? These people! Yes, all of these individuals in some capacity is responsible for the Local’s finances. So essentially all Officers should know the ins and outs of Fiduciary responsibilities.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Narrow" panose="020B0606020202030204" pitchFamily="34" charset="0"/>
                <a:ea typeface="Calibri" panose="020F0502020204030204" pitchFamily="34" charset="0"/>
                <a:cs typeface="Times New Roman" panose="02020603050405020304" pitchFamily="18" charset="0"/>
              </a:rPr>
              <a:t>I repeat, Every Local president and officer stands in a fiduciary position with respect to the union and its members</a:t>
            </a:r>
            <a:endParaRPr lang="en-US" altLang="en-US" dirty="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570" indent="-289992">
              <a:defRPr>
                <a:solidFill>
                  <a:schemeClr val="tx1"/>
                </a:solidFill>
                <a:latin typeface="Arial" panose="020B0604020202020204" pitchFamily="34" charset="0"/>
              </a:defRPr>
            </a:lvl2pPr>
            <a:lvl3pPr marL="1164827" indent="-231669">
              <a:defRPr>
                <a:solidFill>
                  <a:schemeClr val="tx1"/>
                </a:solidFill>
                <a:latin typeface="Arial" panose="020B0604020202020204" pitchFamily="34" charset="0"/>
              </a:defRPr>
            </a:lvl3pPr>
            <a:lvl4pPr marL="1631404" indent="-231669">
              <a:defRPr>
                <a:solidFill>
                  <a:schemeClr val="tx1"/>
                </a:solidFill>
                <a:latin typeface="Arial" panose="020B0604020202020204" pitchFamily="34" charset="0"/>
              </a:defRPr>
            </a:lvl4pPr>
            <a:lvl5pPr marL="2097982" indent="-231669">
              <a:defRPr>
                <a:solidFill>
                  <a:schemeClr val="tx1"/>
                </a:solidFill>
                <a:latin typeface="Arial" panose="020B0604020202020204" pitchFamily="34" charset="0"/>
              </a:defRPr>
            </a:lvl5pPr>
            <a:lvl6pPr marL="2564560" indent="-231669" eaLnBrk="0" fontAlgn="base" hangingPunct="0">
              <a:spcBef>
                <a:spcPct val="0"/>
              </a:spcBef>
              <a:spcAft>
                <a:spcPct val="0"/>
              </a:spcAft>
              <a:defRPr>
                <a:solidFill>
                  <a:schemeClr val="tx1"/>
                </a:solidFill>
                <a:latin typeface="Arial" panose="020B0604020202020204" pitchFamily="34" charset="0"/>
              </a:defRPr>
            </a:lvl6pPr>
            <a:lvl7pPr marL="3031139" indent="-231669" eaLnBrk="0" fontAlgn="base" hangingPunct="0">
              <a:spcBef>
                <a:spcPct val="0"/>
              </a:spcBef>
              <a:spcAft>
                <a:spcPct val="0"/>
              </a:spcAft>
              <a:defRPr>
                <a:solidFill>
                  <a:schemeClr val="tx1"/>
                </a:solidFill>
                <a:latin typeface="Arial" panose="020B0604020202020204" pitchFamily="34" charset="0"/>
              </a:defRPr>
            </a:lvl7pPr>
            <a:lvl8pPr marL="3497719" indent="-231669" eaLnBrk="0" fontAlgn="base" hangingPunct="0">
              <a:spcBef>
                <a:spcPct val="0"/>
              </a:spcBef>
              <a:spcAft>
                <a:spcPct val="0"/>
              </a:spcAft>
              <a:defRPr>
                <a:solidFill>
                  <a:schemeClr val="tx1"/>
                </a:solidFill>
                <a:latin typeface="Arial" panose="020B0604020202020204" pitchFamily="34" charset="0"/>
              </a:defRPr>
            </a:lvl8pPr>
            <a:lvl9pPr marL="3964296" indent="-23166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AF830D-7617-4543-9591-43C1DF2B329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4183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1" kern="1200" dirty="0">
                <a:effectLst/>
                <a:latin typeface="Calibri" panose="020F0502020204030204" pitchFamily="34" charset="0"/>
                <a:ea typeface="Calibri" panose="020F0502020204030204" pitchFamily="34" charset="0"/>
                <a:cs typeface="Calibri" panose="020F0502020204030204" pitchFamily="34" charset="0"/>
              </a:rPr>
              <a:t>Note to Trainer: </a:t>
            </a:r>
            <a:r>
              <a:rPr lang="en-US" sz="1200" kern="1200" dirty="0">
                <a:effectLst/>
                <a:latin typeface="Calibri" panose="020F0502020204030204" pitchFamily="34" charset="0"/>
                <a:ea typeface="Calibri" panose="020F0502020204030204" pitchFamily="34" charset="0"/>
                <a:cs typeface="Calibri" panose="020F0502020204030204" pitchFamily="34" charset="0"/>
              </a:rPr>
              <a:t>Read the directions on this slide.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This is a great exercise to get participants thinking about their definition of leadership and why they became a leader within AFGE. Allow everyone to work on this exercise alone based on their own knowledge and experience. After they have had that time, review the answers with a partner and with the class. </a:t>
            </a:r>
          </a:p>
          <a:p>
            <a:pPr marL="0" marR="0">
              <a:lnSpc>
                <a:spcPct val="107000"/>
              </a:lnSpc>
              <a:spcBef>
                <a:spcPts val="0"/>
              </a:spcBef>
              <a:spcAft>
                <a:spcPts val="0"/>
              </a:spcAft>
            </a:pPr>
            <a:endParaRPr lang="en-US" sz="1200" kern="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endParaRPr lang="en-US" sz="1200" kern="12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33661-5457-584D-A2FD-066E561DC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508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Overall, as a Financial Officer, you are entrusted by the membership to faithfully perform vital duties such as:  safeguarding the property of the Local and its Members, collecting and disbursing Local funds, accurately recording all financial transactions, and reporting to Federal and State Government Agencies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dirty="0"/>
          </a:p>
          <a:p>
            <a:endParaRPr lang="en-US" altLang="en-US" dirty="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570" indent="-289992">
              <a:defRPr>
                <a:solidFill>
                  <a:schemeClr val="tx1"/>
                </a:solidFill>
                <a:latin typeface="Arial" panose="020B0604020202020204" pitchFamily="34" charset="0"/>
              </a:defRPr>
            </a:lvl2pPr>
            <a:lvl3pPr marL="1164827" indent="-231669">
              <a:defRPr>
                <a:solidFill>
                  <a:schemeClr val="tx1"/>
                </a:solidFill>
                <a:latin typeface="Arial" panose="020B0604020202020204" pitchFamily="34" charset="0"/>
              </a:defRPr>
            </a:lvl3pPr>
            <a:lvl4pPr marL="1631404" indent="-231669">
              <a:defRPr>
                <a:solidFill>
                  <a:schemeClr val="tx1"/>
                </a:solidFill>
                <a:latin typeface="Arial" panose="020B0604020202020204" pitchFamily="34" charset="0"/>
              </a:defRPr>
            </a:lvl4pPr>
            <a:lvl5pPr marL="2097982" indent="-231669">
              <a:defRPr>
                <a:solidFill>
                  <a:schemeClr val="tx1"/>
                </a:solidFill>
                <a:latin typeface="Arial" panose="020B0604020202020204" pitchFamily="34" charset="0"/>
              </a:defRPr>
            </a:lvl5pPr>
            <a:lvl6pPr marL="2564560" indent="-231669" eaLnBrk="0" fontAlgn="base" hangingPunct="0">
              <a:spcBef>
                <a:spcPct val="0"/>
              </a:spcBef>
              <a:spcAft>
                <a:spcPct val="0"/>
              </a:spcAft>
              <a:defRPr>
                <a:solidFill>
                  <a:schemeClr val="tx1"/>
                </a:solidFill>
                <a:latin typeface="Arial" panose="020B0604020202020204" pitchFamily="34" charset="0"/>
              </a:defRPr>
            </a:lvl6pPr>
            <a:lvl7pPr marL="3031139" indent="-231669" eaLnBrk="0" fontAlgn="base" hangingPunct="0">
              <a:spcBef>
                <a:spcPct val="0"/>
              </a:spcBef>
              <a:spcAft>
                <a:spcPct val="0"/>
              </a:spcAft>
              <a:defRPr>
                <a:solidFill>
                  <a:schemeClr val="tx1"/>
                </a:solidFill>
                <a:latin typeface="Arial" panose="020B0604020202020204" pitchFamily="34" charset="0"/>
              </a:defRPr>
            </a:lvl7pPr>
            <a:lvl8pPr marL="3497719" indent="-231669" eaLnBrk="0" fontAlgn="base" hangingPunct="0">
              <a:spcBef>
                <a:spcPct val="0"/>
              </a:spcBef>
              <a:spcAft>
                <a:spcPct val="0"/>
              </a:spcAft>
              <a:defRPr>
                <a:solidFill>
                  <a:schemeClr val="tx1"/>
                </a:solidFill>
                <a:latin typeface="Arial" panose="020B0604020202020204" pitchFamily="34" charset="0"/>
              </a:defRPr>
            </a:lvl8pPr>
            <a:lvl9pPr marL="3964296" indent="-23166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559F5D5-FAD6-448F-A89D-450631724AE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2045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You manage and handle funds that belong to the Local and its members.  Ask the participants who the money belongs to?  That is correct, the Local and its members.  It is not your money, but in your fiduciary position, you have a great responsibility to handle the Local and members’ money with care.</a:t>
            </a: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tabLst>
                <a:tab pos="981075" algn="l"/>
              </a:tabLst>
            </a:pPr>
            <a:r>
              <a:rPr lang="en-US" sz="1200" b="1" dirty="0">
                <a:effectLst/>
                <a:latin typeface="Arial Narrow" panose="020B0606020202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defTabSz="938017"/>
            <a:endParaRPr lang="en-US" altLang="en-US" dirty="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570" indent="-289992">
              <a:defRPr>
                <a:solidFill>
                  <a:schemeClr val="tx1"/>
                </a:solidFill>
                <a:latin typeface="Arial" panose="020B0604020202020204" pitchFamily="34" charset="0"/>
              </a:defRPr>
            </a:lvl2pPr>
            <a:lvl3pPr marL="1164827" indent="-231669">
              <a:defRPr>
                <a:solidFill>
                  <a:schemeClr val="tx1"/>
                </a:solidFill>
                <a:latin typeface="Arial" panose="020B0604020202020204" pitchFamily="34" charset="0"/>
              </a:defRPr>
            </a:lvl3pPr>
            <a:lvl4pPr marL="1631404" indent="-231669">
              <a:defRPr>
                <a:solidFill>
                  <a:schemeClr val="tx1"/>
                </a:solidFill>
                <a:latin typeface="Arial" panose="020B0604020202020204" pitchFamily="34" charset="0"/>
              </a:defRPr>
            </a:lvl4pPr>
            <a:lvl5pPr marL="2097982" indent="-231669">
              <a:defRPr>
                <a:solidFill>
                  <a:schemeClr val="tx1"/>
                </a:solidFill>
                <a:latin typeface="Arial" panose="020B0604020202020204" pitchFamily="34" charset="0"/>
              </a:defRPr>
            </a:lvl5pPr>
            <a:lvl6pPr marL="2564560" indent="-231669" eaLnBrk="0" fontAlgn="base" hangingPunct="0">
              <a:spcBef>
                <a:spcPct val="0"/>
              </a:spcBef>
              <a:spcAft>
                <a:spcPct val="0"/>
              </a:spcAft>
              <a:defRPr>
                <a:solidFill>
                  <a:schemeClr val="tx1"/>
                </a:solidFill>
                <a:latin typeface="Arial" panose="020B0604020202020204" pitchFamily="34" charset="0"/>
              </a:defRPr>
            </a:lvl6pPr>
            <a:lvl7pPr marL="3031139" indent="-231669" eaLnBrk="0" fontAlgn="base" hangingPunct="0">
              <a:spcBef>
                <a:spcPct val="0"/>
              </a:spcBef>
              <a:spcAft>
                <a:spcPct val="0"/>
              </a:spcAft>
              <a:defRPr>
                <a:solidFill>
                  <a:schemeClr val="tx1"/>
                </a:solidFill>
                <a:latin typeface="Arial" panose="020B0604020202020204" pitchFamily="34" charset="0"/>
              </a:defRPr>
            </a:lvl7pPr>
            <a:lvl8pPr marL="3497719" indent="-231669" eaLnBrk="0" fontAlgn="base" hangingPunct="0">
              <a:spcBef>
                <a:spcPct val="0"/>
              </a:spcBef>
              <a:spcAft>
                <a:spcPct val="0"/>
              </a:spcAft>
              <a:defRPr>
                <a:solidFill>
                  <a:schemeClr val="tx1"/>
                </a:solidFill>
                <a:latin typeface="Arial" panose="020B0604020202020204" pitchFamily="34" charset="0"/>
              </a:defRPr>
            </a:lvl8pPr>
            <a:lvl9pPr marL="3964296" indent="-23166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9E4674D-50F7-448C-AD92-CF9989142D4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6078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t>
            </a:r>
            <a:r>
              <a:rPr lang="en-US" altLang="en-US" b="1" u="sng" dirty="0"/>
              <a:t>Suggested</a:t>
            </a:r>
            <a:r>
              <a:rPr lang="en-US" altLang="en-US" b="1" u="sng" baseline="0" dirty="0"/>
              <a:t> Language: </a:t>
            </a:r>
          </a:p>
          <a:p>
            <a:endParaRPr lang="en-US" altLang="en-US" b="1" u="sng" baseline="0" dirty="0"/>
          </a:p>
          <a:p>
            <a:r>
              <a:rPr lang="en-US" altLang="en-US" b="0" u="none" baseline="0" dirty="0"/>
              <a:t>There are several places where fiduciary responsibilities are outlined, and as an AFGE leader, you should know all of them, and what they say. As we have been saying throughout the training, we do not have the time to go through every single thing, but we will spend time reviewing some of the highlights. </a:t>
            </a:r>
          </a:p>
          <a:p>
            <a:endParaRPr lang="en-US" altLang="en-US" b="0" u="none" baseline="0" dirty="0"/>
          </a:p>
          <a:p>
            <a:r>
              <a:rPr lang="en-US" altLang="en-US" b="0" u="none" baseline="0" dirty="0"/>
              <a:t>So this is where you can find information on Fiduciary responsibilities </a:t>
            </a:r>
            <a:r>
              <a:rPr lang="en-US" altLang="en-US" b="0" i="1" u="none" baseline="0" dirty="0"/>
              <a:t>(click the slide to show the list). </a:t>
            </a:r>
          </a:p>
          <a:p>
            <a:endParaRPr lang="en-US" altLang="en-US" b="0" i="1" u="none" baseline="0" dirty="0"/>
          </a:p>
          <a:p>
            <a:r>
              <a:rPr lang="en-US" altLang="en-US" b="0" i="1" u="none" baseline="0" dirty="0"/>
              <a:t>So lets start reviewing some of the highlights. Starting with what is outlined in the Constitution…. </a:t>
            </a: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570" indent="-289992">
              <a:defRPr>
                <a:solidFill>
                  <a:schemeClr val="tx1"/>
                </a:solidFill>
                <a:latin typeface="Arial" panose="020B0604020202020204" pitchFamily="34" charset="0"/>
              </a:defRPr>
            </a:lvl2pPr>
            <a:lvl3pPr marL="1164827" indent="-231669">
              <a:defRPr>
                <a:solidFill>
                  <a:schemeClr val="tx1"/>
                </a:solidFill>
                <a:latin typeface="Arial" panose="020B0604020202020204" pitchFamily="34" charset="0"/>
              </a:defRPr>
            </a:lvl3pPr>
            <a:lvl4pPr marL="1631404" indent="-231669">
              <a:defRPr>
                <a:solidFill>
                  <a:schemeClr val="tx1"/>
                </a:solidFill>
                <a:latin typeface="Arial" panose="020B0604020202020204" pitchFamily="34" charset="0"/>
              </a:defRPr>
            </a:lvl4pPr>
            <a:lvl5pPr marL="2097982" indent="-231669">
              <a:defRPr>
                <a:solidFill>
                  <a:schemeClr val="tx1"/>
                </a:solidFill>
                <a:latin typeface="Arial" panose="020B0604020202020204" pitchFamily="34" charset="0"/>
              </a:defRPr>
            </a:lvl5pPr>
            <a:lvl6pPr marL="2564560" indent="-231669" eaLnBrk="0" fontAlgn="base" hangingPunct="0">
              <a:spcBef>
                <a:spcPct val="0"/>
              </a:spcBef>
              <a:spcAft>
                <a:spcPct val="0"/>
              </a:spcAft>
              <a:defRPr>
                <a:solidFill>
                  <a:schemeClr val="tx1"/>
                </a:solidFill>
                <a:latin typeface="Arial" panose="020B0604020202020204" pitchFamily="34" charset="0"/>
              </a:defRPr>
            </a:lvl6pPr>
            <a:lvl7pPr marL="3031139" indent="-231669" eaLnBrk="0" fontAlgn="base" hangingPunct="0">
              <a:spcBef>
                <a:spcPct val="0"/>
              </a:spcBef>
              <a:spcAft>
                <a:spcPct val="0"/>
              </a:spcAft>
              <a:defRPr>
                <a:solidFill>
                  <a:schemeClr val="tx1"/>
                </a:solidFill>
                <a:latin typeface="Arial" panose="020B0604020202020204" pitchFamily="34" charset="0"/>
              </a:defRPr>
            </a:lvl7pPr>
            <a:lvl8pPr marL="3497719" indent="-231669" eaLnBrk="0" fontAlgn="base" hangingPunct="0">
              <a:spcBef>
                <a:spcPct val="0"/>
              </a:spcBef>
              <a:spcAft>
                <a:spcPct val="0"/>
              </a:spcAft>
              <a:defRPr>
                <a:solidFill>
                  <a:schemeClr val="tx1"/>
                </a:solidFill>
                <a:latin typeface="Arial" panose="020B0604020202020204" pitchFamily="34" charset="0"/>
              </a:defRPr>
            </a:lvl8pPr>
            <a:lvl9pPr marL="3964296" indent="-23166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AF830D-7617-4543-9591-43C1DF2B329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221324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Give time for participants to complete the assignment in their participant workbook. Be prepared to review the answers after everyone has completed the assignment.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Alright, so let’s put our knowledge and experience to the test. In your groups, you are to read through each scenario then decide what is the best action to take, the best decision to make, or the best way to move forward.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33661-5457-584D-A2FD-066E561DC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3061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8017"/>
            <a:r>
              <a:rPr lang="en-US" altLang="en-US" b="1" dirty="0"/>
              <a:t>Suggested Language: </a:t>
            </a:r>
          </a:p>
          <a:p>
            <a:pPr defTabSz="938017"/>
            <a:endParaRPr lang="en-US" altLang="en-US" b="1" dirty="0"/>
          </a:p>
          <a:p>
            <a:pPr defTabSz="938017"/>
            <a:r>
              <a:rPr lang="en-US" altLang="en-US" b="0" dirty="0"/>
              <a:t>Our</a:t>
            </a:r>
            <a:r>
              <a:rPr lang="en-US" altLang="en-US" b="0" baseline="0" dirty="0"/>
              <a:t> AFGE Constitution also addresses Fiduciary Responsibilities. </a:t>
            </a:r>
            <a:r>
              <a:rPr lang="en-US" altLang="en-US" b="0" dirty="0"/>
              <a:t>They</a:t>
            </a:r>
            <a:r>
              <a:rPr lang="en-US" altLang="en-US" b="0" baseline="0" dirty="0"/>
              <a:t> are found in </a:t>
            </a:r>
            <a:r>
              <a:rPr lang="en-US" altLang="en-US" dirty="0"/>
              <a:t>Appendix B, starting</a:t>
            </a:r>
            <a:r>
              <a:rPr lang="en-US" altLang="en-US" baseline="0" dirty="0"/>
              <a:t> on page 103</a:t>
            </a:r>
            <a:r>
              <a:rPr lang="en-US" altLang="en-US" dirty="0"/>
              <a:t>:</a:t>
            </a:r>
          </a:p>
          <a:p>
            <a:pPr defTabSz="938017"/>
            <a:endParaRPr lang="en-US" altLang="en-US" dirty="0"/>
          </a:p>
          <a:p>
            <a:pPr defTabSz="938017"/>
            <a:r>
              <a:rPr lang="en-US" altLang="en-US" dirty="0"/>
              <a:t>1.</a:t>
            </a:r>
            <a:r>
              <a:rPr lang="en-US" altLang="en-US" baseline="0" dirty="0"/>
              <a:t> </a:t>
            </a:r>
            <a:r>
              <a:rPr lang="en-US" altLang="en-US" dirty="0"/>
              <a:t>Article II, Section 2:</a:t>
            </a:r>
            <a:r>
              <a:rPr lang="en-US" altLang="en-US" baseline="0" dirty="0"/>
              <a:t> The local pays dues and/or per capita tax to the national council for members</a:t>
            </a:r>
          </a:p>
          <a:p>
            <a:pPr defTabSz="938017"/>
            <a:r>
              <a:rPr lang="en-US" altLang="en-US" baseline="0" dirty="0"/>
              <a:t>2. </a:t>
            </a:r>
            <a:r>
              <a:rPr lang="en-US" altLang="en-US" dirty="0"/>
              <a:t>Article IV, Section 1:</a:t>
            </a:r>
            <a:r>
              <a:rPr lang="en-US" altLang="en-US" baseline="0" dirty="0"/>
              <a:t> How local dues shall be established and adjusted based on payment of per capita tax as well as operating expenses for the local itself. </a:t>
            </a:r>
          </a:p>
          <a:p>
            <a:pPr defTabSz="938017"/>
            <a:r>
              <a:rPr lang="en-US" altLang="en-US" baseline="0" dirty="0"/>
              <a:t>3. Article V: What should be kept in financial records, who signs checks (President and the Treasurer), bonds, Officers right to view financial records at any and all times </a:t>
            </a:r>
          </a:p>
          <a:p>
            <a:pPr defTabSz="938017"/>
            <a:r>
              <a:rPr lang="en-US" altLang="en-US" baseline="0" dirty="0"/>
              <a:t>4. </a:t>
            </a:r>
            <a:r>
              <a:rPr lang="en-US" altLang="en-US" dirty="0"/>
              <a:t>Article VI, Sections 5:</a:t>
            </a:r>
            <a:r>
              <a:rPr lang="en-US" altLang="en-US" baseline="0" dirty="0"/>
              <a:t> includes maintaining the bookkeeping system, creating financial reports, handle money in/money out, etc. </a:t>
            </a:r>
            <a:endParaRPr lang="en-US" altLang="en-US" dirty="0"/>
          </a:p>
          <a:p>
            <a:pPr defTabSz="938017"/>
            <a:r>
              <a:rPr lang="en-US" altLang="en-US" dirty="0"/>
              <a:t>5. Article VIII, Sections 3, and 4:</a:t>
            </a:r>
            <a:r>
              <a:rPr lang="en-US" altLang="en-US" baseline="0" dirty="0"/>
              <a:t>  Expenditures more than $500 by the E-board should be approved my members! Executive Board should create annual </a:t>
            </a:r>
            <a:r>
              <a:rPr lang="en-US" altLang="en-US" b="1" baseline="0" dirty="0"/>
              <a:t>budget that is approved by members</a:t>
            </a:r>
            <a:endParaRPr lang="en-US" altLang="en-US" b="1" dirty="0"/>
          </a:p>
          <a:p>
            <a:pPr defTabSz="938017"/>
            <a:endParaRPr lang="en-US" altLang="en-US" b="1" dirty="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7518C70-6914-4EB6-BC3C-EAD1A89F2EC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28806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defRPr/>
            </a:pPr>
            <a:r>
              <a:rPr lang="en-US" b="1" dirty="0"/>
              <a:t>Suggested Language: </a:t>
            </a:r>
            <a:r>
              <a:rPr lang="en-US" dirty="0"/>
              <a:t>DOL regulations also impose a number of fiduciary obligations (§§458.31, 458.32, 458.33, 458.34, 458.35) upon local union officers, which we will be covering in greater detail in that section. The overarching principle to take home is that the local’s money belongs to the members and should be spent for their benefit as a union. </a:t>
            </a:r>
          </a:p>
          <a:p>
            <a:pPr>
              <a:defRPr/>
            </a:pPr>
            <a:endParaRPr lang="en-US" dirty="0"/>
          </a:p>
          <a:p>
            <a:pPr>
              <a:defRPr/>
            </a:pPr>
            <a:r>
              <a:rPr lang="en-US" dirty="0"/>
              <a:t>When you get a chance, read 29 U.S.C. § 501(a). This statute means, among other things, that you should have no conflicts of interest with the local, such as business dealings, nor should your family. While legally the local can lend money to members or officers, it shouldn’t.  If it does, any loans should not exceed $2,000 and must be treated like a loan, meaning that it should be pursuant to an agreement that sets up regular payments and interest.</a:t>
            </a:r>
          </a:p>
          <a:p>
            <a:pPr>
              <a:defRPr/>
            </a:pPr>
            <a:r>
              <a:rPr lang="en-US" dirty="0"/>
              <a:t> </a:t>
            </a:r>
          </a:p>
          <a:p>
            <a:pPr>
              <a:defRPr/>
            </a:pPr>
            <a:r>
              <a:rPr lang="en-US" dirty="0"/>
              <a:t>Department of Labor regulations (§458.3 and § 403) require that your local file LM reports, which we will discuss more during the section on Fiduciary Responsibilities. One small point to remember is that you are required to file your constitution and bylaws with it. As a result, your bylaws are a matter of public record</a:t>
            </a:r>
            <a:r>
              <a:rPr lang="en-US" b="1" dirty="0"/>
              <a:t>.</a:t>
            </a:r>
            <a:endParaRPr lang="en-US" dirty="0"/>
          </a:p>
          <a:p>
            <a:pPr>
              <a:defRPr/>
            </a:pPr>
            <a:r>
              <a:rPr lang="en-US" b="1" dirty="0"/>
              <a:t> </a:t>
            </a:r>
            <a:endParaRPr lang="en-US" dirty="0"/>
          </a:p>
          <a:p>
            <a:pPr>
              <a:defRPr/>
            </a:pPr>
            <a:r>
              <a:rPr lang="en-US" dirty="0"/>
              <a:t>On a related note, people convicted of certain crimes may not hold union office for thirteen years after conviction or the end of his or her imprisonment, whichever is more recent.  The statute (29 U.S.C. § 504) lists a number of offenses, including bribery, extortion, murder, rape, and violation of narcotics law, but some of the offenses are not as clear.  It can get confusing with regard to whether an offense is covered or when the thirteen years begins to run, so if you have any questions about this, you should contact the General Counsel’s Office</a:t>
            </a:r>
            <a:r>
              <a:rPr lang="en-US" b="1" dirty="0"/>
              <a:t>. </a:t>
            </a:r>
            <a:endParaRPr lang="en-US" dirty="0"/>
          </a:p>
          <a:p>
            <a:pPr>
              <a:defRPr/>
            </a:pPr>
            <a:endParaRPr lang="en-US" altLang="en-US" dirty="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F3E98CA-42FD-4EA6-AF26-9CD4412BFC3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61718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570" indent="-289992">
              <a:defRPr>
                <a:solidFill>
                  <a:schemeClr val="tx1"/>
                </a:solidFill>
                <a:latin typeface="Arial" panose="020B0604020202020204" pitchFamily="34" charset="0"/>
              </a:defRPr>
            </a:lvl2pPr>
            <a:lvl3pPr marL="1164827" indent="-231669">
              <a:defRPr>
                <a:solidFill>
                  <a:schemeClr val="tx1"/>
                </a:solidFill>
                <a:latin typeface="Arial" panose="020B0604020202020204" pitchFamily="34" charset="0"/>
              </a:defRPr>
            </a:lvl3pPr>
            <a:lvl4pPr marL="1631404" indent="-231669">
              <a:defRPr>
                <a:solidFill>
                  <a:schemeClr val="tx1"/>
                </a:solidFill>
                <a:latin typeface="Arial" panose="020B0604020202020204" pitchFamily="34" charset="0"/>
              </a:defRPr>
            </a:lvl4pPr>
            <a:lvl5pPr marL="2097982" indent="-231669">
              <a:defRPr>
                <a:solidFill>
                  <a:schemeClr val="tx1"/>
                </a:solidFill>
                <a:latin typeface="Arial" panose="020B0604020202020204" pitchFamily="34" charset="0"/>
              </a:defRPr>
            </a:lvl5pPr>
            <a:lvl6pPr marL="2564560" indent="-231669" eaLnBrk="0" fontAlgn="base" hangingPunct="0">
              <a:spcBef>
                <a:spcPct val="0"/>
              </a:spcBef>
              <a:spcAft>
                <a:spcPct val="0"/>
              </a:spcAft>
              <a:defRPr>
                <a:solidFill>
                  <a:schemeClr val="tx1"/>
                </a:solidFill>
                <a:latin typeface="Arial" panose="020B0604020202020204" pitchFamily="34" charset="0"/>
              </a:defRPr>
            </a:lvl6pPr>
            <a:lvl7pPr marL="3031139" indent="-231669" eaLnBrk="0" fontAlgn="base" hangingPunct="0">
              <a:spcBef>
                <a:spcPct val="0"/>
              </a:spcBef>
              <a:spcAft>
                <a:spcPct val="0"/>
              </a:spcAft>
              <a:defRPr>
                <a:solidFill>
                  <a:schemeClr val="tx1"/>
                </a:solidFill>
                <a:latin typeface="Arial" panose="020B0604020202020204" pitchFamily="34" charset="0"/>
              </a:defRPr>
            </a:lvl7pPr>
            <a:lvl8pPr marL="3497719" indent="-231669" eaLnBrk="0" fontAlgn="base" hangingPunct="0">
              <a:spcBef>
                <a:spcPct val="0"/>
              </a:spcBef>
              <a:spcAft>
                <a:spcPct val="0"/>
              </a:spcAft>
              <a:defRPr>
                <a:solidFill>
                  <a:schemeClr val="tx1"/>
                </a:solidFill>
                <a:latin typeface="Arial" panose="020B0604020202020204" pitchFamily="34" charset="0"/>
              </a:defRPr>
            </a:lvl8pPr>
            <a:lvl9pPr marL="3964296" indent="-23166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B18AA5F-7898-4F55-AE9D-42AB6B4D2D6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34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Suggested Language:</a:t>
            </a:r>
          </a:p>
          <a:p>
            <a:pPr eaLnBrk="1" hangingPunct="1">
              <a:spcBef>
                <a:spcPct val="0"/>
              </a:spcBef>
            </a:pPr>
            <a:r>
              <a:rPr lang="en-US" altLang="en-US" b="1" dirty="0"/>
              <a:t> Before</a:t>
            </a:r>
            <a:r>
              <a:rPr lang="en-US" altLang="en-US" b="1" baseline="0" dirty="0"/>
              <a:t> we get off the topic of managing the Local’s money properly, let address a topic of interest: CREDIT CARDS</a:t>
            </a:r>
            <a:endParaRPr lang="en-US" altLang="en-US" b="1" dirty="0"/>
          </a:p>
          <a:p>
            <a:pPr eaLnBrk="1" hangingPunct="1">
              <a:spcBef>
                <a:spcPct val="0"/>
              </a:spcBef>
            </a:pPr>
            <a:endParaRPr lang="en-US" altLang="en-US" b="1" dirty="0"/>
          </a:p>
          <a:p>
            <a:pPr eaLnBrk="1" hangingPunct="1">
              <a:spcBef>
                <a:spcPct val="0"/>
              </a:spcBef>
            </a:pPr>
            <a:endParaRPr lang="en-US" altLang="en-US" b="1" dirty="0"/>
          </a:p>
          <a:p>
            <a:pPr eaLnBrk="1" hangingPunct="1">
              <a:spcBef>
                <a:spcPct val="0"/>
              </a:spcBef>
            </a:pPr>
            <a:r>
              <a:rPr lang="en-US" altLang="en-US" dirty="0"/>
              <a:t>A local cannot effectively conduct financial business without the use of a credit card, but there are some inherent problems with credit card usage.  To avoid such problems, credit cards should be in the name of the individual local officer; monthly dollar amount limits should be placed on credit cards; no ATM or debit capability should be allowed; credit cards should be used for Local business only (no personal charges by an officer); a credit card statement should not be considered authorization for payment (you must provide receipts, hotel statements, vouchers, etc.); and use of a credit card should be defined in the Local’s Bylaws.</a:t>
            </a:r>
          </a:p>
          <a:p>
            <a:pPr eaLnBrk="1" hangingPunct="1">
              <a:spcBef>
                <a:spcPct val="0"/>
              </a:spcBef>
            </a:pPr>
            <a:endParaRPr lang="en-US" altLang="en-US" b="1" dirty="0"/>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3A7DBA9-8298-4E18-8A62-623DF08F4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95653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None/>
            </a:pPr>
            <a:r>
              <a:rPr lang="en-US" altLang="en-US" b="1" dirty="0"/>
              <a:t>Suggested</a:t>
            </a:r>
            <a:r>
              <a:rPr lang="en-US" altLang="en-US" b="1" baseline="0" dirty="0"/>
              <a:t> Language: Ok– secondly in regards to </a:t>
            </a:r>
            <a:r>
              <a:rPr lang="en-US" altLang="en-US" b="1" baseline="0" dirty="0" err="1"/>
              <a:t>properlu</a:t>
            </a:r>
            <a:r>
              <a:rPr lang="en-US" altLang="en-US" b="1" baseline="0" dirty="0"/>
              <a:t> managing the Local’s funds, lets talk LOANS! </a:t>
            </a:r>
          </a:p>
          <a:p>
            <a:pPr>
              <a:buFontTx/>
              <a:buNone/>
            </a:pPr>
            <a:endParaRPr lang="en-US" altLang="en-US" b="1" baseline="0" dirty="0"/>
          </a:p>
          <a:p>
            <a:pPr>
              <a:buFontTx/>
              <a:buNone/>
            </a:pPr>
            <a:r>
              <a:rPr lang="en-US" altLang="en-US" b="1" baseline="0" dirty="0"/>
              <a:t>JUST SAY NO! </a:t>
            </a:r>
          </a:p>
          <a:p>
            <a:pPr>
              <a:buFontTx/>
              <a:buNone/>
            </a:pPr>
            <a:endParaRPr lang="en-US" altLang="en-US" b="1" baseline="0" dirty="0"/>
          </a:p>
          <a:p>
            <a:pPr>
              <a:buFontTx/>
              <a:buNone/>
            </a:pPr>
            <a:r>
              <a:rPr lang="en-US" altLang="en-US" dirty="0"/>
              <a:t>AFGE does not recommend making loans to members because recover of defaulted loans are costly and difficult.  However, if a local decides to make a loan, you should follow the guidelines written.</a:t>
            </a:r>
          </a:p>
          <a:p>
            <a:endParaRPr lang="en-US" altLang="en-US" dirty="0"/>
          </a:p>
          <a:p>
            <a:r>
              <a:rPr lang="en-US" altLang="en-US" dirty="0"/>
              <a:t>They must be approved by the membership;</a:t>
            </a:r>
          </a:p>
          <a:p>
            <a:r>
              <a:rPr lang="en-US" altLang="en-US" dirty="0"/>
              <a:t>The executive board cannot approve loans;</a:t>
            </a:r>
          </a:p>
          <a:p>
            <a:r>
              <a:rPr lang="en-US" altLang="en-US" dirty="0"/>
              <a:t>and a loan cannot be more than $2,000 per individual.</a:t>
            </a:r>
          </a:p>
          <a:p>
            <a:r>
              <a:rPr lang="en-US" altLang="en-US" dirty="0"/>
              <a:t> </a:t>
            </a:r>
          </a:p>
          <a:p>
            <a:r>
              <a:rPr lang="en-US" altLang="en-US" b="1" dirty="0"/>
              <a:t>SAY:   </a:t>
            </a:r>
            <a:r>
              <a:rPr lang="en-US" altLang="en-US" dirty="0"/>
              <a:t>For any loan, there should be a very clear standard criteria that the Local has adopted.  Remember what the Local does for one member, you must do for all members and all outstanding advances in excess of $2,000 are considered a loan by the DOL.</a:t>
            </a:r>
          </a:p>
          <a:p>
            <a:r>
              <a:rPr lang="en-US" altLang="en-US" dirty="0"/>
              <a:t> </a:t>
            </a:r>
          </a:p>
          <a:p>
            <a:endParaRPr lang="en-US" altLang="en-US" dirty="0"/>
          </a:p>
          <a:p>
            <a:pPr>
              <a:buFontTx/>
              <a:buChar char="•"/>
            </a:pPr>
            <a:r>
              <a:rPr lang="en-US" altLang="en-US" dirty="0"/>
              <a:t>SAY:   Remember, what the Local does for one member, you must do for all members.</a:t>
            </a:r>
            <a:endParaRPr lang="en-US" altLang="en-US" b="1" dirty="0"/>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5ED59A6-B45C-4FAC-B522-61A235EC251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11632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Suggested Language: </a:t>
            </a:r>
          </a:p>
          <a:p>
            <a:endParaRPr lang="en-US" altLang="en-US" b="1" dirty="0"/>
          </a:p>
          <a:p>
            <a:r>
              <a:rPr lang="en-US" altLang="en-US" b="1" dirty="0"/>
              <a:t>Fiduciary</a:t>
            </a:r>
            <a:r>
              <a:rPr lang="en-US" altLang="en-US" b="1" baseline="0" dirty="0"/>
              <a:t> responsibilities are federally regulated! So there are real and intense fines and penalties if they are violated. </a:t>
            </a:r>
          </a:p>
          <a:p>
            <a:endParaRPr lang="en-US" altLang="en-US" b="1" baseline="0" dirty="0"/>
          </a:p>
          <a:p>
            <a:r>
              <a:rPr lang="en-US" altLang="en-US" b="1" baseline="0" dirty="0"/>
              <a:t>Consequences could include an officer being personally responsible for losses…. </a:t>
            </a:r>
            <a:endParaRPr lang="en-US" altLang="en-US" b="1" dirty="0"/>
          </a:p>
          <a:p>
            <a:endParaRPr lang="en-US" altLang="en-US" b="1" dirty="0"/>
          </a:p>
          <a:p>
            <a:r>
              <a:rPr lang="en-US" altLang="en-US" dirty="0"/>
              <a:t>Union officials who violate these federally created fiduciary duties are subject to civil lawsuits in federal or state court for money damages or other appropriate relief.  In addition, there are criminal penalties for embezzling or stealing Local property – fines up to $10,000.00,  imprisonment for up to five years, or both.</a:t>
            </a:r>
          </a:p>
          <a:p>
            <a:endParaRPr lang="en-US" altLang="en-US" dirty="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859C341-D252-4144-98F7-75DE74CB9D9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6638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24.08.2023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a:lnSpc>
                <a:spcPts val="3872"/>
              </a:lnSpc>
            </a:pPr>
            <a:r>
              <a:rPr lang="en-US" dirty="0"/>
              <a:t>Have participants take a moment to reflect on what leadership means to you.</a:t>
            </a:r>
          </a:p>
          <a:p>
            <a:pPr>
              <a:lnSpc>
                <a:spcPts val="3872"/>
              </a:lnSpc>
            </a:pPr>
            <a:r>
              <a:rPr lang="en-US" dirty="0"/>
              <a:t>Have you known any great leaders that you would want to emulate?  </a:t>
            </a:r>
          </a:p>
          <a:p>
            <a:pPr>
              <a:lnSpc>
                <a:spcPts val="3872"/>
              </a:lnSpc>
            </a:pPr>
            <a:r>
              <a:rPr lang="en-US" dirty="0"/>
              <a:t>Why?  </a:t>
            </a:r>
          </a:p>
          <a:p>
            <a:pPr>
              <a:lnSpc>
                <a:spcPts val="3872"/>
              </a:lnSpc>
            </a:pPr>
            <a:endParaRPr lang="en-US" dirty="0"/>
          </a:p>
          <a:p>
            <a:pPr>
              <a:lnSpc>
                <a:spcPts val="3872"/>
              </a:lnSpc>
            </a:pPr>
            <a:r>
              <a:rPr lang="en-US" dirty="0"/>
              <a:t>What qualities, traits or characteristics  makes a good leader. </a:t>
            </a:r>
          </a:p>
          <a:p>
            <a:pPr>
              <a:lnSpc>
                <a:spcPts val="3872"/>
              </a:lnSpc>
            </a:pPr>
            <a:endParaRPr lang="en-US" dirty="0"/>
          </a:p>
          <a:p>
            <a:pPr lvl="0"/>
            <a:r>
              <a:rPr lang="en-US" dirty="0"/>
              <a:t>Word Cloud</a:t>
            </a:r>
          </a:p>
          <a:p>
            <a:pPr lvl="0"/>
            <a:r>
              <a:rPr lang="en-US" dirty="0"/>
              <a:t>Ask the class to Review the written response</a:t>
            </a:r>
            <a:endParaRPr lang="en-US" dirty="0">
              <a:cs typeface="Calibri"/>
            </a:endParaRPr>
          </a:p>
          <a:p>
            <a:pPr lvl="0"/>
            <a:r>
              <a:rPr lang="en-US" dirty="0"/>
              <a:t>Ask the leaders in the class if they possess the same qualities they require of others.</a:t>
            </a:r>
            <a:endParaRPr lang="en-US" dirty="0">
              <a:cs typeface="Calibri"/>
            </a:endParaRPr>
          </a:p>
          <a:p>
            <a:pPr lvl="0"/>
            <a:r>
              <a:rPr lang="en-US" dirty="0"/>
              <a:t>Be the change you want to see in the world</a:t>
            </a:r>
            <a:endParaRPr lang="en-US" dirty="0">
              <a:cs typeface="Calibri"/>
            </a:endParaRPr>
          </a:p>
          <a:p>
            <a:pPr lvl="0"/>
            <a:r>
              <a:rPr lang="en-US" dirty="0"/>
              <a:t>This class requires us to look inward and gives us tools to strengthen our leadership qualities</a:t>
            </a:r>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Suggested Language:</a:t>
            </a:r>
          </a:p>
          <a:p>
            <a:endParaRPr lang="en-US" altLang="en-US" b="1" dirty="0"/>
          </a:p>
          <a:p>
            <a:r>
              <a:rPr lang="en-US" altLang="en-US" b="1" dirty="0"/>
              <a:t>As</a:t>
            </a:r>
            <a:r>
              <a:rPr lang="en-US" altLang="en-US" b="1" baseline="0" dirty="0"/>
              <a:t> with any organizations there is a system for checks and balances in regards to </a:t>
            </a:r>
            <a:r>
              <a:rPr lang="en-US" altLang="en-US" b="1" baseline="0" dirty="0" err="1"/>
              <a:t>finaces</a:t>
            </a:r>
            <a:r>
              <a:rPr lang="en-US" altLang="en-US" b="1" baseline="0" dirty="0"/>
              <a:t> at AFGE, and that comes in the form of an annual local audit. </a:t>
            </a:r>
            <a:endParaRPr lang="en-US" altLang="en-US" b="1" dirty="0"/>
          </a:p>
          <a:p>
            <a:endParaRPr lang="en-US" altLang="en-US" b="1" dirty="0"/>
          </a:p>
          <a:p>
            <a:r>
              <a:rPr lang="en-US" altLang="en-US" dirty="0"/>
              <a:t>Each Local is required to conduct an audit at least once a year and make a certification using audit Certification Form 41 to the National Secretary-Treasurer showing that n audit has bee completed.  It is mandatory that you conduct an audit at the close of each year end, when there is a chance in financial officers, or when there is a suspicion of any wrong doing.</a:t>
            </a:r>
          </a:p>
          <a:p>
            <a:endParaRPr lang="en-US" altLang="en-US" dirty="0"/>
          </a:p>
          <a:p>
            <a:r>
              <a:rPr lang="en-US" altLang="en-US" dirty="0"/>
              <a:t>Because this is actually so important to the fiduciary</a:t>
            </a:r>
            <a:r>
              <a:rPr lang="en-US" altLang="en-US" baseline="0" dirty="0"/>
              <a:t> process, lets review more details about audits. </a:t>
            </a:r>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44A8C-C596-44B0-9C04-C96BA0EE6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3618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Suggested Language:</a:t>
            </a:r>
          </a:p>
          <a:p>
            <a:endParaRPr lang="en-US" altLang="en-US" b="1" dirty="0"/>
          </a:p>
          <a:p>
            <a:r>
              <a:rPr lang="en-US" altLang="en-US" b="1" dirty="0"/>
              <a:t>Read information from the slide. </a:t>
            </a:r>
          </a:p>
          <a:p>
            <a:endParaRPr lang="en-US" altLang="en-US" b="1" dirty="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8108D13-2A25-4DE0-A22B-BB4AD936F46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72589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8017"/>
            <a:r>
              <a:rPr lang="en-US" altLang="en-US" b="1" dirty="0"/>
              <a:t>Suggested Language; </a:t>
            </a:r>
            <a:r>
              <a:rPr lang="en-US" altLang="en-US" dirty="0"/>
              <a:t>If you haven’t done so already, you should make sure that you identify an audit committee or someone to conduct the audit.  If you are having an annual internal audit, the President should appoint an odd number of members (3-5) that do not have signature authority on any accounts to this committee.  You may hire outside accountants or bookkeepers to perform an annual external audit if you so choose.  AFGE suggests that the Financial Officers conduct an audit of the Savings, Checking, Investment, and Credit Card account statements on a monthly basis to insure that all items have been reconciled.  A review of the checkbook and dues deduction listings is also recommended.  </a:t>
            </a:r>
          </a:p>
          <a:p>
            <a:pPr defTabSz="938017"/>
            <a:endParaRPr lang="en-US" altLang="en-US" dirty="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43137A1-DD9A-478F-9B6A-CE4F0D2142C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784237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Suggested Language: </a:t>
            </a:r>
            <a:r>
              <a:rPr lang="en-US" altLang="en-US" dirty="0"/>
              <a:t>Here is a list of records needed to perform an audit.</a:t>
            </a:r>
          </a:p>
          <a:p>
            <a:r>
              <a:rPr lang="en-US" altLang="en-US" dirty="0"/>
              <a:t>There are several records that are needed to perform an audit.  The list of records include the following:  checkbook; savings, checking, and investment account statements, cancelled checks, deposit slips, and credit card statements; dues deduction listings; local Constitution and Bylaws; minutes of local meetings, minutes of E-Board meetings, LM-2, LM-3, or LM-4 reports for the past two years; IRS 990-EZ or 990 for the past two years, annual budgets, prior audit committee reports; Form W4’s for the past two years (payroll); current financial roster; inventory of all fixed assets (i.e. computer, office furniture, copy machine, etc.); and payroll tax returns, forms 940, 941, W-2s and 1099s.</a:t>
            </a:r>
          </a:p>
          <a:p>
            <a:endParaRPr lang="en-US" altLang="en-US" b="1"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0F214ED-371A-41E2-9C7A-D545C7EF6AB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79537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Suggested Language: </a:t>
            </a:r>
          </a:p>
          <a:p>
            <a:endParaRPr lang="en-US" altLang="en-US" b="1" dirty="0"/>
          </a:p>
          <a:p>
            <a:r>
              <a:rPr lang="en-US" altLang="en-US" dirty="0"/>
              <a:t>and here is a list of red flag items during an audit.  </a:t>
            </a:r>
          </a:p>
          <a:p>
            <a:endParaRPr lang="en-US" altLang="en-US" dirty="0"/>
          </a:p>
          <a:p>
            <a:r>
              <a:rPr lang="en-US" altLang="en-US" dirty="0"/>
              <a:t>When having an audit performed, there are some red flags that you should pay attention to.  Those red flags are:  one signature checks; pre-signed checks by one officer; checks written out of sequence; checks written to cash; checks written to individuals; advance payment of salary to employees; and unbalanced checkbooks with no deposit records.</a:t>
            </a:r>
          </a:p>
          <a:p>
            <a:endParaRPr lang="en-US" altLang="en-US" dirty="0"/>
          </a:p>
          <a:p>
            <a:endParaRPr lang="en-US" altLang="en-US" b="1"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8ED7CAC-4AE0-4AE2-9974-605B4B5636C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28291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Suggested Language: </a:t>
            </a:r>
          </a:p>
          <a:p>
            <a:r>
              <a:rPr lang="en-US" altLang="en-US" b="0" dirty="0"/>
              <a:t>Bonding is required</a:t>
            </a:r>
            <a:r>
              <a:rPr lang="en-US" altLang="en-US" b="0" baseline="0" dirty="0"/>
              <a:t> to protect Unions from financial losses</a:t>
            </a:r>
          </a:p>
          <a:p>
            <a:r>
              <a:rPr lang="en-US" altLang="en-US" b="0" dirty="0"/>
              <a:t> it is an Insurance policy</a:t>
            </a:r>
            <a:r>
              <a:rPr lang="en-US" altLang="en-US" b="0" baseline="0" dirty="0"/>
              <a:t> that i</a:t>
            </a:r>
            <a:r>
              <a:rPr lang="en-US" altLang="en-US" b="0" dirty="0"/>
              <a:t>nsures an organization against financial loss</a:t>
            </a:r>
          </a:p>
          <a:p>
            <a:r>
              <a:rPr lang="en-US" altLang="en-US" b="0" dirty="0"/>
              <a:t> IT IS Referred to as a security or fidelity bond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44A8C-C596-44B0-9C04-C96BA0EE6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1935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SAY:</a:t>
            </a:r>
            <a:r>
              <a:rPr lang="en-US" altLang="en-US"/>
              <a:t>  The Labor-Management Reporting and Disclosure Act (LMRDA) establishes specific bonding requirements to protect Unions from financial losses caused by “fraudulent or dishonest acts” by Union Officers or employees.  All AFGE Locals are covered under a blanket bond and charged annually for the coverage.</a:t>
            </a:r>
          </a:p>
          <a:p>
            <a:endParaRPr lang="en-US" altLang="en-US" b="1"/>
          </a:p>
          <a:p>
            <a:r>
              <a:rPr lang="en-US" altLang="en-US" b="1"/>
              <a:t>SAY:  </a:t>
            </a:r>
            <a:r>
              <a:rPr lang="en-US" altLang="en-US"/>
              <a:t>In order for your bond to be in effect, you must conduct an annual audit and submit to AFGE a Form 41 with a copy of your LM report and the approved annual budget.  The Labor-Management Reporting and Disclosure Act (LMRDA) established specific bonding requirements.</a:t>
            </a:r>
          </a:p>
          <a:p>
            <a:endParaRPr lang="en-US" altLang="en-US"/>
          </a:p>
          <a:p>
            <a:r>
              <a:rPr lang="en-US" altLang="en-US"/>
              <a:t> </a:t>
            </a:r>
          </a:p>
          <a:p>
            <a:pPr eaLnBrk="1" hangingPunct="1">
              <a:spcBef>
                <a:spcPct val="0"/>
              </a:spcBef>
            </a:pPr>
            <a:endParaRPr lang="en-US" altLang="en-US"/>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77DE3A4-DA81-42FE-AB5C-6A2956C513F4}"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19258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SAY:  </a:t>
            </a:r>
            <a:r>
              <a:rPr lang="en-US" altLang="en-US" dirty="0"/>
              <a:t>A bond, like any insurance policy has a maximum recovery amount.  Per the Department of Labor, the bond must be equal to at least 10 percent of the Local’s assets.  A quick formula for computing required coverage is current assets (cash, investments) plus total receipts multiplied by 10%.  That is the least amount of coverage you should have.  AFGE is strongly recommended that your coverage be 100% of your total assets.</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8EBBAAE-4043-415F-AE90-7CEA6697D16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86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24841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Give time for participants to complete the assignment in their participant workbook. Be prepared to review the answers after everyone has completed the assignment.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effectLst/>
                <a:latin typeface="Arial Narrow" panose="020B0606020202030204" pitchFamily="34" charset="0"/>
                <a:ea typeface="Calibri" panose="020F0502020204030204" pitchFamily="34" charset="0"/>
                <a:cs typeface="Times New Roman" panose="02020603050405020304" pitchFamily="18" charset="0"/>
              </a:rPr>
              <a:t>Suggested Language: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Alright, so let’s put our knowledge and experience to the test. In your groups, you are to read through each scenario then decide what is the best action to take, the best decision to make, or the best way to move forward.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933661-5457-584D-A2FD-066E561DC3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3040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1.  A member of the NEC or any duly authorized representative must give you a 72 hour notice if they desire to look at your records.  </a:t>
            </a:r>
            <a:r>
              <a:rPr lang="en-US" altLang="en-US" b="1" dirty="0"/>
              <a:t>False – all books, records, and financial accounts shall be open to the inspection of the National Executive Council or any duly authorized representative - the Constitution doesn’t say anything about advance noticed.  </a:t>
            </a:r>
            <a:endParaRPr lang="en-US" altLang="en-US" dirty="0"/>
          </a:p>
          <a:p>
            <a:r>
              <a:rPr lang="en-US" altLang="en-US" dirty="0"/>
              <a:t> </a:t>
            </a:r>
          </a:p>
          <a:p>
            <a:endParaRPr lang="en-US" altLang="en-US" dirty="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9645" indent="-298837">
              <a:defRPr>
                <a:solidFill>
                  <a:schemeClr val="tx1"/>
                </a:solidFill>
                <a:latin typeface="Arial" panose="020B0604020202020204" pitchFamily="34" charset="0"/>
              </a:defRPr>
            </a:lvl2pPr>
            <a:lvl3pPr marL="1200354" indent="-238734">
              <a:defRPr>
                <a:solidFill>
                  <a:schemeClr val="tx1"/>
                </a:solidFill>
                <a:latin typeface="Arial" panose="020B0604020202020204" pitchFamily="34" charset="0"/>
              </a:defRPr>
            </a:lvl3pPr>
            <a:lvl4pPr marL="1681162" indent="-238734">
              <a:defRPr>
                <a:solidFill>
                  <a:schemeClr val="tx1"/>
                </a:solidFill>
                <a:latin typeface="Arial" panose="020B0604020202020204" pitchFamily="34" charset="0"/>
              </a:defRPr>
            </a:lvl4pPr>
            <a:lvl5pPr marL="2161970" indent="-238734">
              <a:defRPr>
                <a:solidFill>
                  <a:schemeClr val="tx1"/>
                </a:solidFill>
                <a:latin typeface="Arial" panose="020B0604020202020204" pitchFamily="34" charset="0"/>
              </a:defRPr>
            </a:lvl5pPr>
            <a:lvl6pPr marL="2642779" indent="-238734" eaLnBrk="0" fontAlgn="base" hangingPunct="0">
              <a:spcBef>
                <a:spcPct val="0"/>
              </a:spcBef>
              <a:spcAft>
                <a:spcPct val="0"/>
              </a:spcAft>
              <a:defRPr>
                <a:solidFill>
                  <a:schemeClr val="tx1"/>
                </a:solidFill>
                <a:latin typeface="Arial" panose="020B0604020202020204" pitchFamily="34" charset="0"/>
              </a:defRPr>
            </a:lvl6pPr>
            <a:lvl7pPr marL="3123588" indent="-238734" eaLnBrk="0" fontAlgn="base" hangingPunct="0">
              <a:spcBef>
                <a:spcPct val="0"/>
              </a:spcBef>
              <a:spcAft>
                <a:spcPct val="0"/>
              </a:spcAft>
              <a:defRPr>
                <a:solidFill>
                  <a:schemeClr val="tx1"/>
                </a:solidFill>
                <a:latin typeface="Arial" panose="020B0604020202020204" pitchFamily="34" charset="0"/>
              </a:defRPr>
            </a:lvl7pPr>
            <a:lvl8pPr marL="3604399" indent="-238734" eaLnBrk="0" fontAlgn="base" hangingPunct="0">
              <a:spcBef>
                <a:spcPct val="0"/>
              </a:spcBef>
              <a:spcAft>
                <a:spcPct val="0"/>
              </a:spcAft>
              <a:defRPr>
                <a:solidFill>
                  <a:schemeClr val="tx1"/>
                </a:solidFill>
                <a:latin typeface="Arial" panose="020B0604020202020204" pitchFamily="34" charset="0"/>
              </a:defRPr>
            </a:lvl8pPr>
            <a:lvl9pPr marL="4085206" indent="-238734"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42289" rtl="0" eaLnBrk="1" fontAlgn="auto" latinLnBrk="0" hangingPunct="1">
              <a:lnSpc>
                <a:spcPct val="100000"/>
              </a:lnSpc>
              <a:spcBef>
                <a:spcPts val="0"/>
              </a:spcBef>
              <a:spcAft>
                <a:spcPts val="0"/>
              </a:spcAft>
              <a:buClrTx/>
              <a:buSzTx/>
              <a:buFontTx/>
              <a:buNone/>
              <a:tabLst/>
              <a:defRPr/>
            </a:pPr>
            <a:fld id="{52C230E4-A53F-49A9-9562-0E861E679CB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7357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24.08.2023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Building More Effective Unions, Paul F. Clark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t>
            </a:r>
          </a:p>
          <a:p>
            <a:r>
              <a:rPr lang="en-US" altLang="en-US" dirty="0"/>
              <a:t>2. It is mandatory for the Local to conduct an audit when there is a change in Financial Officers?  </a:t>
            </a:r>
            <a:r>
              <a:rPr lang="en-US" altLang="en-US" b="1" dirty="0"/>
              <a:t>True – Ask participants what other two times must an audit be conducted – at the close of each year end or when there is a suspicion of any wrongdoing.</a:t>
            </a:r>
            <a:endParaRPr lang="en-US" altLang="en-US" dirty="0"/>
          </a:p>
          <a:p>
            <a:endParaRPr lang="en-US" altLang="en-US" dirty="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9645" indent="-298837">
              <a:defRPr>
                <a:solidFill>
                  <a:schemeClr val="tx1"/>
                </a:solidFill>
                <a:latin typeface="Arial" panose="020B0604020202020204" pitchFamily="34" charset="0"/>
              </a:defRPr>
            </a:lvl2pPr>
            <a:lvl3pPr marL="1200354" indent="-238734">
              <a:defRPr>
                <a:solidFill>
                  <a:schemeClr val="tx1"/>
                </a:solidFill>
                <a:latin typeface="Arial" panose="020B0604020202020204" pitchFamily="34" charset="0"/>
              </a:defRPr>
            </a:lvl3pPr>
            <a:lvl4pPr marL="1681162" indent="-238734">
              <a:defRPr>
                <a:solidFill>
                  <a:schemeClr val="tx1"/>
                </a:solidFill>
                <a:latin typeface="Arial" panose="020B0604020202020204" pitchFamily="34" charset="0"/>
              </a:defRPr>
            </a:lvl4pPr>
            <a:lvl5pPr marL="2161970" indent="-238734">
              <a:defRPr>
                <a:solidFill>
                  <a:schemeClr val="tx1"/>
                </a:solidFill>
                <a:latin typeface="Arial" panose="020B0604020202020204" pitchFamily="34" charset="0"/>
              </a:defRPr>
            </a:lvl5pPr>
            <a:lvl6pPr marL="2642779" indent="-238734" eaLnBrk="0" fontAlgn="base" hangingPunct="0">
              <a:spcBef>
                <a:spcPct val="0"/>
              </a:spcBef>
              <a:spcAft>
                <a:spcPct val="0"/>
              </a:spcAft>
              <a:defRPr>
                <a:solidFill>
                  <a:schemeClr val="tx1"/>
                </a:solidFill>
                <a:latin typeface="Arial" panose="020B0604020202020204" pitchFamily="34" charset="0"/>
              </a:defRPr>
            </a:lvl6pPr>
            <a:lvl7pPr marL="3123588" indent="-238734" eaLnBrk="0" fontAlgn="base" hangingPunct="0">
              <a:spcBef>
                <a:spcPct val="0"/>
              </a:spcBef>
              <a:spcAft>
                <a:spcPct val="0"/>
              </a:spcAft>
              <a:defRPr>
                <a:solidFill>
                  <a:schemeClr val="tx1"/>
                </a:solidFill>
                <a:latin typeface="Arial" panose="020B0604020202020204" pitchFamily="34" charset="0"/>
              </a:defRPr>
            </a:lvl7pPr>
            <a:lvl8pPr marL="3604399" indent="-238734" eaLnBrk="0" fontAlgn="base" hangingPunct="0">
              <a:spcBef>
                <a:spcPct val="0"/>
              </a:spcBef>
              <a:spcAft>
                <a:spcPct val="0"/>
              </a:spcAft>
              <a:defRPr>
                <a:solidFill>
                  <a:schemeClr val="tx1"/>
                </a:solidFill>
                <a:latin typeface="Arial" panose="020B0604020202020204" pitchFamily="34" charset="0"/>
              </a:defRPr>
            </a:lvl8pPr>
            <a:lvl9pPr marL="4085206" indent="-238734"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42289" rtl="0" eaLnBrk="1" fontAlgn="auto" latinLnBrk="0" hangingPunct="1">
              <a:lnSpc>
                <a:spcPct val="100000"/>
              </a:lnSpc>
              <a:spcBef>
                <a:spcPts val="0"/>
              </a:spcBef>
              <a:spcAft>
                <a:spcPts val="0"/>
              </a:spcAft>
              <a:buClrTx/>
              <a:buSzTx/>
              <a:buFontTx/>
              <a:buNone/>
              <a:tabLst/>
              <a:defRPr/>
            </a:pPr>
            <a:fld id="{52C230E4-A53F-49A9-9562-0E861E679CB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06541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3.  There are criminal penalties for embezzling or stealing Local property that can include fines up to $10,000, imprisonment for up to five years, or both.  </a:t>
            </a:r>
            <a:r>
              <a:rPr lang="en-US" altLang="en-US" b="1" dirty="0"/>
              <a:t>True</a:t>
            </a:r>
            <a:endParaRPr lang="en-US" altLang="en-US" dirty="0"/>
          </a:p>
          <a:p>
            <a:r>
              <a:rPr lang="en-US" altLang="en-US" dirty="0"/>
              <a:t> </a:t>
            </a:r>
          </a:p>
          <a:p>
            <a:endParaRPr lang="en-US" altLang="en-US" dirty="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9645" indent="-298837">
              <a:defRPr>
                <a:solidFill>
                  <a:schemeClr val="tx1"/>
                </a:solidFill>
                <a:latin typeface="Arial" panose="020B0604020202020204" pitchFamily="34" charset="0"/>
              </a:defRPr>
            </a:lvl2pPr>
            <a:lvl3pPr marL="1200354" indent="-238734">
              <a:defRPr>
                <a:solidFill>
                  <a:schemeClr val="tx1"/>
                </a:solidFill>
                <a:latin typeface="Arial" panose="020B0604020202020204" pitchFamily="34" charset="0"/>
              </a:defRPr>
            </a:lvl3pPr>
            <a:lvl4pPr marL="1681162" indent="-238734">
              <a:defRPr>
                <a:solidFill>
                  <a:schemeClr val="tx1"/>
                </a:solidFill>
                <a:latin typeface="Arial" panose="020B0604020202020204" pitchFamily="34" charset="0"/>
              </a:defRPr>
            </a:lvl4pPr>
            <a:lvl5pPr marL="2161970" indent="-238734">
              <a:defRPr>
                <a:solidFill>
                  <a:schemeClr val="tx1"/>
                </a:solidFill>
                <a:latin typeface="Arial" panose="020B0604020202020204" pitchFamily="34" charset="0"/>
              </a:defRPr>
            </a:lvl5pPr>
            <a:lvl6pPr marL="2642779" indent="-238734" eaLnBrk="0" fontAlgn="base" hangingPunct="0">
              <a:spcBef>
                <a:spcPct val="0"/>
              </a:spcBef>
              <a:spcAft>
                <a:spcPct val="0"/>
              </a:spcAft>
              <a:defRPr>
                <a:solidFill>
                  <a:schemeClr val="tx1"/>
                </a:solidFill>
                <a:latin typeface="Arial" panose="020B0604020202020204" pitchFamily="34" charset="0"/>
              </a:defRPr>
            </a:lvl6pPr>
            <a:lvl7pPr marL="3123588" indent="-238734" eaLnBrk="0" fontAlgn="base" hangingPunct="0">
              <a:spcBef>
                <a:spcPct val="0"/>
              </a:spcBef>
              <a:spcAft>
                <a:spcPct val="0"/>
              </a:spcAft>
              <a:defRPr>
                <a:solidFill>
                  <a:schemeClr val="tx1"/>
                </a:solidFill>
                <a:latin typeface="Arial" panose="020B0604020202020204" pitchFamily="34" charset="0"/>
              </a:defRPr>
            </a:lvl7pPr>
            <a:lvl8pPr marL="3604399" indent="-238734" eaLnBrk="0" fontAlgn="base" hangingPunct="0">
              <a:spcBef>
                <a:spcPct val="0"/>
              </a:spcBef>
              <a:spcAft>
                <a:spcPct val="0"/>
              </a:spcAft>
              <a:defRPr>
                <a:solidFill>
                  <a:schemeClr val="tx1"/>
                </a:solidFill>
                <a:latin typeface="Arial" panose="020B0604020202020204" pitchFamily="34" charset="0"/>
              </a:defRPr>
            </a:lvl8pPr>
            <a:lvl9pPr marL="4085206" indent="-238734"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42289" rtl="0" eaLnBrk="1" fontAlgn="auto" latinLnBrk="0" hangingPunct="1">
              <a:lnSpc>
                <a:spcPct val="100000"/>
              </a:lnSpc>
              <a:spcBef>
                <a:spcPts val="0"/>
              </a:spcBef>
              <a:spcAft>
                <a:spcPts val="0"/>
              </a:spcAft>
              <a:buClrTx/>
              <a:buSzTx/>
              <a:buFontTx/>
              <a:buNone/>
              <a:tabLst/>
              <a:defRPr/>
            </a:pPr>
            <a:fld id="{83112B64-0D52-4DDC-8174-DD23998F070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80046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t>
            </a:r>
          </a:p>
          <a:p>
            <a:r>
              <a:rPr lang="en-US" altLang="en-US" dirty="0"/>
              <a:t>4. In order for your bond to be in effect, you must conduct an annual audit and submit two documents to AFGE; a Form 41 and a copy of LM report.	</a:t>
            </a:r>
            <a:r>
              <a:rPr lang="en-US" altLang="en-US" b="1" dirty="0"/>
              <a:t>False – you should submit 3 documents, a Form 41, a copy of your LM report, and the approved annual budget.  </a:t>
            </a:r>
            <a:endParaRPr lang="en-US" altLang="en-US" dirty="0"/>
          </a:p>
          <a:p>
            <a:endParaRPr lang="en-US" altLang="en-US" dirty="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9645" indent="-298837">
              <a:defRPr>
                <a:solidFill>
                  <a:schemeClr val="tx1"/>
                </a:solidFill>
                <a:latin typeface="Arial" panose="020B0604020202020204" pitchFamily="34" charset="0"/>
              </a:defRPr>
            </a:lvl2pPr>
            <a:lvl3pPr marL="1200354" indent="-238734">
              <a:defRPr>
                <a:solidFill>
                  <a:schemeClr val="tx1"/>
                </a:solidFill>
                <a:latin typeface="Arial" panose="020B0604020202020204" pitchFamily="34" charset="0"/>
              </a:defRPr>
            </a:lvl3pPr>
            <a:lvl4pPr marL="1681162" indent="-238734">
              <a:defRPr>
                <a:solidFill>
                  <a:schemeClr val="tx1"/>
                </a:solidFill>
                <a:latin typeface="Arial" panose="020B0604020202020204" pitchFamily="34" charset="0"/>
              </a:defRPr>
            </a:lvl4pPr>
            <a:lvl5pPr marL="2161970" indent="-238734">
              <a:defRPr>
                <a:solidFill>
                  <a:schemeClr val="tx1"/>
                </a:solidFill>
                <a:latin typeface="Arial" panose="020B0604020202020204" pitchFamily="34" charset="0"/>
              </a:defRPr>
            </a:lvl5pPr>
            <a:lvl6pPr marL="2642779" indent="-238734" eaLnBrk="0" fontAlgn="base" hangingPunct="0">
              <a:spcBef>
                <a:spcPct val="0"/>
              </a:spcBef>
              <a:spcAft>
                <a:spcPct val="0"/>
              </a:spcAft>
              <a:defRPr>
                <a:solidFill>
                  <a:schemeClr val="tx1"/>
                </a:solidFill>
                <a:latin typeface="Arial" panose="020B0604020202020204" pitchFamily="34" charset="0"/>
              </a:defRPr>
            </a:lvl6pPr>
            <a:lvl7pPr marL="3123588" indent="-238734" eaLnBrk="0" fontAlgn="base" hangingPunct="0">
              <a:spcBef>
                <a:spcPct val="0"/>
              </a:spcBef>
              <a:spcAft>
                <a:spcPct val="0"/>
              </a:spcAft>
              <a:defRPr>
                <a:solidFill>
                  <a:schemeClr val="tx1"/>
                </a:solidFill>
                <a:latin typeface="Arial" panose="020B0604020202020204" pitchFamily="34" charset="0"/>
              </a:defRPr>
            </a:lvl7pPr>
            <a:lvl8pPr marL="3604399" indent="-238734" eaLnBrk="0" fontAlgn="base" hangingPunct="0">
              <a:spcBef>
                <a:spcPct val="0"/>
              </a:spcBef>
              <a:spcAft>
                <a:spcPct val="0"/>
              </a:spcAft>
              <a:defRPr>
                <a:solidFill>
                  <a:schemeClr val="tx1"/>
                </a:solidFill>
                <a:latin typeface="Arial" panose="020B0604020202020204" pitchFamily="34" charset="0"/>
              </a:defRPr>
            </a:lvl8pPr>
            <a:lvl9pPr marL="4085206" indent="-238734"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42289" rtl="0" eaLnBrk="1" fontAlgn="auto" latinLnBrk="0" hangingPunct="1">
              <a:lnSpc>
                <a:spcPct val="100000"/>
              </a:lnSpc>
              <a:spcBef>
                <a:spcPts val="0"/>
              </a:spcBef>
              <a:spcAft>
                <a:spcPts val="0"/>
              </a:spcAft>
              <a:buClrTx/>
              <a:buSzTx/>
              <a:buFontTx/>
              <a:buNone/>
              <a:tabLst/>
              <a:defRPr/>
            </a:pPr>
            <a:fld id="{83112B64-0D52-4DDC-8174-DD23998F070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91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9441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a:t>
            </a:r>
          </a:p>
          <a:p>
            <a:r>
              <a:rPr lang="en-US" altLang="en-US" dirty="0"/>
              <a:t>5. Pre-signed checks by one officer is a red flag item during an audit.  </a:t>
            </a:r>
            <a:r>
              <a:rPr lang="en-US" altLang="en-US" b="1" dirty="0"/>
              <a:t>True</a:t>
            </a:r>
            <a:endParaRPr lang="en-US" altLang="en-US" dirty="0"/>
          </a:p>
          <a:p>
            <a:endParaRPr lang="en-US" altLang="en-US" dirty="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9645" indent="-298837">
              <a:defRPr>
                <a:solidFill>
                  <a:schemeClr val="tx1"/>
                </a:solidFill>
                <a:latin typeface="Arial" panose="020B0604020202020204" pitchFamily="34" charset="0"/>
              </a:defRPr>
            </a:lvl2pPr>
            <a:lvl3pPr marL="1200354" indent="-238734">
              <a:defRPr>
                <a:solidFill>
                  <a:schemeClr val="tx1"/>
                </a:solidFill>
                <a:latin typeface="Arial" panose="020B0604020202020204" pitchFamily="34" charset="0"/>
              </a:defRPr>
            </a:lvl3pPr>
            <a:lvl4pPr marL="1681162" indent="-238734">
              <a:defRPr>
                <a:solidFill>
                  <a:schemeClr val="tx1"/>
                </a:solidFill>
                <a:latin typeface="Arial" panose="020B0604020202020204" pitchFamily="34" charset="0"/>
              </a:defRPr>
            </a:lvl4pPr>
            <a:lvl5pPr marL="2161970" indent="-238734">
              <a:defRPr>
                <a:solidFill>
                  <a:schemeClr val="tx1"/>
                </a:solidFill>
                <a:latin typeface="Arial" panose="020B0604020202020204" pitchFamily="34" charset="0"/>
              </a:defRPr>
            </a:lvl5pPr>
            <a:lvl6pPr marL="2642779" indent="-238734" eaLnBrk="0" fontAlgn="base" hangingPunct="0">
              <a:spcBef>
                <a:spcPct val="0"/>
              </a:spcBef>
              <a:spcAft>
                <a:spcPct val="0"/>
              </a:spcAft>
              <a:defRPr>
                <a:solidFill>
                  <a:schemeClr val="tx1"/>
                </a:solidFill>
                <a:latin typeface="Arial" panose="020B0604020202020204" pitchFamily="34" charset="0"/>
              </a:defRPr>
            </a:lvl6pPr>
            <a:lvl7pPr marL="3123588" indent="-238734" eaLnBrk="0" fontAlgn="base" hangingPunct="0">
              <a:spcBef>
                <a:spcPct val="0"/>
              </a:spcBef>
              <a:spcAft>
                <a:spcPct val="0"/>
              </a:spcAft>
              <a:defRPr>
                <a:solidFill>
                  <a:schemeClr val="tx1"/>
                </a:solidFill>
                <a:latin typeface="Arial" panose="020B0604020202020204" pitchFamily="34" charset="0"/>
              </a:defRPr>
            </a:lvl7pPr>
            <a:lvl8pPr marL="3604399" indent="-238734" eaLnBrk="0" fontAlgn="base" hangingPunct="0">
              <a:spcBef>
                <a:spcPct val="0"/>
              </a:spcBef>
              <a:spcAft>
                <a:spcPct val="0"/>
              </a:spcAft>
              <a:defRPr>
                <a:solidFill>
                  <a:schemeClr val="tx1"/>
                </a:solidFill>
                <a:latin typeface="Arial" panose="020B0604020202020204" pitchFamily="34" charset="0"/>
              </a:defRPr>
            </a:lvl8pPr>
            <a:lvl9pPr marL="4085206" indent="-238734"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42289" rtl="0" eaLnBrk="1" fontAlgn="auto" latinLnBrk="0" hangingPunct="1">
              <a:lnSpc>
                <a:spcPct val="100000"/>
              </a:lnSpc>
              <a:spcBef>
                <a:spcPts val="0"/>
              </a:spcBef>
              <a:spcAft>
                <a:spcPts val="0"/>
              </a:spcAft>
              <a:buClrTx/>
              <a:buSzTx/>
              <a:buFontTx/>
              <a:buNone/>
              <a:tabLst/>
              <a:defRPr/>
            </a:pPr>
            <a:fld id="{83112B64-0D52-4DDC-8174-DD23998F070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92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53382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u="sng" dirty="0"/>
              <a:t>Suggested Language:</a:t>
            </a:r>
          </a:p>
          <a:p>
            <a:endParaRPr lang="en-US" altLang="en-US" dirty="0"/>
          </a:p>
          <a:p>
            <a:r>
              <a:rPr lang="en-US" altLang="en-US" dirty="0"/>
              <a:t>It does</a:t>
            </a:r>
            <a:r>
              <a:rPr lang="en-US" altLang="en-US" baseline="0" dirty="0"/>
              <a:t> not have to be stressful nor painful. Keep yourself organized. Understand the process. </a:t>
            </a:r>
            <a:endParaRPr lang="en-US"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544A8C-C596-44B0-9C04-C96BA0EE6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8630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u="sng" dirty="0"/>
              <a:t>Suggested Language:</a:t>
            </a:r>
          </a:p>
          <a:p>
            <a:endParaRPr lang="en-US" altLang="en-US" dirty="0"/>
          </a:p>
          <a:p>
            <a:r>
              <a:rPr lang="en-US" altLang="en-US" dirty="0"/>
              <a:t>First off, know who you will</a:t>
            </a:r>
            <a:r>
              <a:rPr lang="en-US" altLang="en-US" baseline="0" dirty="0"/>
              <a:t> be reporting to. Who do report to? (Read list)</a:t>
            </a:r>
            <a:endParaRPr lang="en-US" altLang="en-US" dirty="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570" indent="-289992">
              <a:defRPr>
                <a:solidFill>
                  <a:schemeClr val="tx1"/>
                </a:solidFill>
                <a:latin typeface="Arial" panose="020B0604020202020204" pitchFamily="34" charset="0"/>
              </a:defRPr>
            </a:lvl2pPr>
            <a:lvl3pPr marL="1164827" indent="-231669">
              <a:defRPr>
                <a:solidFill>
                  <a:schemeClr val="tx1"/>
                </a:solidFill>
                <a:latin typeface="Arial" panose="020B0604020202020204" pitchFamily="34" charset="0"/>
              </a:defRPr>
            </a:lvl3pPr>
            <a:lvl4pPr marL="1631404" indent="-231669">
              <a:defRPr>
                <a:solidFill>
                  <a:schemeClr val="tx1"/>
                </a:solidFill>
                <a:latin typeface="Arial" panose="020B0604020202020204" pitchFamily="34" charset="0"/>
              </a:defRPr>
            </a:lvl4pPr>
            <a:lvl5pPr marL="2097982" indent="-231669">
              <a:defRPr>
                <a:solidFill>
                  <a:schemeClr val="tx1"/>
                </a:solidFill>
                <a:latin typeface="Arial" panose="020B0604020202020204" pitchFamily="34" charset="0"/>
              </a:defRPr>
            </a:lvl5pPr>
            <a:lvl6pPr marL="2564560" indent="-231669" eaLnBrk="0" fontAlgn="base" hangingPunct="0">
              <a:spcBef>
                <a:spcPct val="0"/>
              </a:spcBef>
              <a:spcAft>
                <a:spcPct val="0"/>
              </a:spcAft>
              <a:defRPr>
                <a:solidFill>
                  <a:schemeClr val="tx1"/>
                </a:solidFill>
                <a:latin typeface="Arial" panose="020B0604020202020204" pitchFamily="34" charset="0"/>
              </a:defRPr>
            </a:lvl6pPr>
            <a:lvl7pPr marL="3031139" indent="-231669" eaLnBrk="0" fontAlgn="base" hangingPunct="0">
              <a:spcBef>
                <a:spcPct val="0"/>
              </a:spcBef>
              <a:spcAft>
                <a:spcPct val="0"/>
              </a:spcAft>
              <a:defRPr>
                <a:solidFill>
                  <a:schemeClr val="tx1"/>
                </a:solidFill>
                <a:latin typeface="Arial" panose="020B0604020202020204" pitchFamily="34" charset="0"/>
              </a:defRPr>
            </a:lvl7pPr>
            <a:lvl8pPr marL="3497719" indent="-231669" eaLnBrk="0" fontAlgn="base" hangingPunct="0">
              <a:spcBef>
                <a:spcPct val="0"/>
              </a:spcBef>
              <a:spcAft>
                <a:spcPct val="0"/>
              </a:spcAft>
              <a:defRPr>
                <a:solidFill>
                  <a:schemeClr val="tx1"/>
                </a:solidFill>
                <a:latin typeface="Arial" panose="020B0604020202020204" pitchFamily="34" charset="0"/>
              </a:defRPr>
            </a:lvl8pPr>
            <a:lvl9pPr marL="3964296" indent="-231669"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AE517BB-FD1C-4272-8CD6-106C531AFF4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83671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en-US" b="1" dirty="0"/>
              <a:t>Suggested Language:</a:t>
            </a:r>
          </a:p>
          <a:p>
            <a:pPr eaLnBrk="1" hangingPunct="1">
              <a:spcBef>
                <a:spcPct val="0"/>
              </a:spcBef>
              <a:buFontTx/>
              <a:buNone/>
            </a:pPr>
            <a:endParaRPr lang="en-US" altLang="en-US" b="1" dirty="0"/>
          </a:p>
          <a:p>
            <a:pPr eaLnBrk="1" hangingPunct="1">
              <a:spcBef>
                <a:spcPct val="0"/>
              </a:spcBef>
              <a:buFontTx/>
              <a:buNone/>
            </a:pPr>
            <a:r>
              <a:rPr lang="en-US" altLang="en-US" dirty="0"/>
              <a:t>AFGE Locals are exempt from federal income taxes by the IRS by being a 501C (5) organization and the Group Exemption Number is 0194.  Generally AFGE Locals are not exempt from Sales Taxes.</a:t>
            </a:r>
          </a:p>
          <a:p>
            <a:pPr eaLnBrk="1" hangingPunct="1">
              <a:spcBef>
                <a:spcPct val="0"/>
              </a:spcBef>
            </a:pPr>
            <a:endParaRPr lang="en-US" altLang="en-US" dirty="0"/>
          </a:p>
          <a:p>
            <a:pPr eaLnBrk="1" hangingPunct="1">
              <a:spcBef>
                <a:spcPct val="0"/>
              </a:spcBef>
            </a:pPr>
            <a:r>
              <a:rPr lang="en-US" altLang="en-US" dirty="0"/>
              <a:t>Locals must pay employment taxes on salaries, lost time, or annual leave reimbursements paid to their officers or members.  The members receiving these types of payments must report the income and pay taxes.</a:t>
            </a:r>
          </a:p>
          <a:p>
            <a:pPr eaLnBrk="1" hangingPunct="1">
              <a:spcBef>
                <a:spcPct val="0"/>
              </a:spcBef>
            </a:pPr>
            <a:endParaRPr lang="en-US" altLang="en-US" b="1" dirty="0"/>
          </a:p>
          <a:p>
            <a:pPr eaLnBrk="1" hangingPunct="1">
              <a:spcBef>
                <a:spcPct val="0"/>
              </a:spcBef>
              <a:buFontTx/>
              <a:buNone/>
            </a:pPr>
            <a:r>
              <a:rPr lang="en-US" altLang="en-US" dirty="0"/>
              <a:t>Locals must report all income to the Internal Revenue Service whether  it is taxable or not. The exemption from tax does not extend to all types of Local income. Certain types of income are taxable and must be reported to the IRS on form 990T.</a:t>
            </a:r>
          </a:p>
          <a:p>
            <a:pPr eaLnBrk="1" hangingPunct="1">
              <a:spcBef>
                <a:spcPct val="0"/>
              </a:spcBef>
            </a:pPr>
            <a:endParaRPr lang="en-US" altLang="en-US" dirty="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2122555-E9CD-4470-B78C-B9E027CA269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55353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a:t>Suggested Language: What forms will you be using? </a:t>
            </a:r>
          </a:p>
          <a:p>
            <a:pPr>
              <a:defRPr/>
            </a:pPr>
            <a:endParaRPr lang="en-US" b="1" dirty="0"/>
          </a:p>
          <a:p>
            <a:pPr>
              <a:defRPr/>
            </a:pPr>
            <a:r>
              <a:rPr lang="en-US" dirty="0"/>
              <a:t>These forms, 990N, 990-EZ, and 990 should be filed by the local by the 15</a:t>
            </a:r>
            <a:r>
              <a:rPr lang="en-US" baseline="30000" dirty="0"/>
              <a:t>th</a:t>
            </a:r>
            <a:r>
              <a:rPr lang="en-US" dirty="0"/>
              <a:t> day of the 5</a:t>
            </a:r>
            <a:r>
              <a:rPr lang="en-US" baseline="30000" dirty="0"/>
              <a:t>th</a:t>
            </a:r>
            <a:r>
              <a:rPr lang="en-US" dirty="0"/>
              <a:t> month after their fiscal year end.  For a calendar year, the report should be filed on May 15.  A Local can get an extension of 3 months by submitting an IRS “Extension to File Form” 8868.</a:t>
            </a:r>
          </a:p>
          <a:p>
            <a:pPr>
              <a:defRPr/>
            </a:pPr>
            <a:r>
              <a:rPr lang="en-US" dirty="0"/>
              <a:t> </a:t>
            </a:r>
          </a:p>
          <a:p>
            <a:pPr>
              <a:defRPr/>
            </a:pPr>
            <a:r>
              <a:rPr lang="en-US" dirty="0"/>
              <a:t>If your gross receipts are less than $$50,000 the local will need to file a 990-N (E-Postcard);</a:t>
            </a:r>
          </a:p>
          <a:p>
            <a:pPr>
              <a:defRPr/>
            </a:pPr>
            <a:r>
              <a:rPr lang="en-US" dirty="0"/>
              <a:t>If your gross receipts are less than $200,000 and total assets are less than $500,000 the local should file the 990-EZ; and </a:t>
            </a:r>
          </a:p>
          <a:p>
            <a:pPr>
              <a:defRPr/>
            </a:pPr>
            <a:r>
              <a:rPr lang="en-US" dirty="0"/>
              <a:t>If your gross receipts are greater than $200,000 or total assets are greater than $500,000 the local should file a full 990.</a:t>
            </a:r>
          </a:p>
          <a:p>
            <a:pPr>
              <a:defRPr/>
            </a:pPr>
            <a:endParaRPr lang="en-US" b="1" u="dbl" dirty="0">
              <a:solidFill>
                <a:srgbClr val="FFFF00"/>
              </a:solidFill>
            </a:endParaRPr>
          </a:p>
          <a:p>
            <a:pPr>
              <a:defRPr/>
            </a:pPr>
            <a:r>
              <a:rPr lang="en-US" b="1" u="dbl" dirty="0">
                <a:solidFill>
                  <a:srgbClr val="FFFF00"/>
                </a:solidFill>
              </a:rPr>
              <a:t>You can get the forms from the IRS website.  When on the website, enter the Form you are looking for in the “Search Box” at the top of the screen.  For example, 990 or 990-EZ.  You may also go to the AFGE website under NST financial Officers Resources and get the forms.</a:t>
            </a:r>
          </a:p>
          <a:p>
            <a:pPr>
              <a:defRPr/>
            </a:pPr>
            <a:endParaRPr lang="en-US" b="1" u="dbl" dirty="0">
              <a:solidFill>
                <a:srgbClr val="FFFF00"/>
              </a:solidFill>
            </a:endParaRPr>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F7C4FB5-5B5B-4B95-8AA3-D6DD7321451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15332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en-US" b="1" dirty="0"/>
              <a:t>Suggested Language: </a:t>
            </a:r>
          </a:p>
          <a:p>
            <a:pPr eaLnBrk="1" hangingPunct="1">
              <a:spcBef>
                <a:spcPct val="0"/>
              </a:spcBef>
              <a:buFontTx/>
              <a:buNone/>
            </a:pPr>
            <a:r>
              <a:rPr lang="en-US" altLang="en-US" b="1" dirty="0"/>
              <a:t>IT IS IMPERATIVE THAT YOU FILE ON TIME! </a:t>
            </a:r>
          </a:p>
          <a:p>
            <a:pPr eaLnBrk="1" hangingPunct="1">
              <a:spcBef>
                <a:spcPct val="0"/>
              </a:spcBef>
              <a:buFontTx/>
              <a:buNone/>
            </a:pPr>
            <a:endParaRPr lang="en-US" altLang="en-US" b="1" dirty="0"/>
          </a:p>
          <a:p>
            <a:pPr eaLnBrk="1" hangingPunct="1">
              <a:spcBef>
                <a:spcPct val="0"/>
              </a:spcBef>
              <a:buFontTx/>
              <a:buNone/>
            </a:pPr>
            <a:r>
              <a:rPr lang="en-US" altLang="en-US" dirty="0"/>
              <a:t>if an organization fails to file a required return by the due date, including any extensions of time, it must pay a penalty of $20 a day for each day the return is late.  The same penalty applies if the organization does not give all the information required on the return or does not give the correct information.</a:t>
            </a:r>
          </a:p>
          <a:p>
            <a:pPr eaLnBrk="1" hangingPunct="1">
              <a:spcBef>
                <a:spcPct val="0"/>
              </a:spcBef>
            </a:pPr>
            <a:endParaRPr lang="en-US" altLang="en-US" dirty="0"/>
          </a:p>
          <a:p>
            <a:pPr eaLnBrk="1" hangingPunct="1">
              <a:spcBef>
                <a:spcPct val="0"/>
              </a:spcBef>
              <a:buFontTx/>
              <a:buNone/>
            </a:pPr>
            <a:r>
              <a:rPr lang="en-US" altLang="en-US" dirty="0"/>
              <a:t>In general, the maximum penalty for any return is the lesser of $10,000 or 5 </a:t>
            </a:r>
            <a:r>
              <a:rPr lang="en-US" altLang="en-US" dirty="0" err="1"/>
              <a:t>percents</a:t>
            </a:r>
            <a:r>
              <a:rPr lang="en-US" altLang="en-US" dirty="0"/>
              <a:t> of the organization’s gross receipts for the year.  For an organization that has gross receipts of over $1 million for the year, the penalty is $100 a day up to a maximum of $50,000.  </a:t>
            </a:r>
          </a:p>
          <a:p>
            <a:pPr eaLnBrk="1" hangingPunct="1">
              <a:spcBef>
                <a:spcPct val="0"/>
              </a:spcBef>
              <a:buFontTx/>
              <a:buChar char="•"/>
            </a:pPr>
            <a:endParaRPr lang="en-US" altLang="en-US" dirty="0"/>
          </a:p>
          <a:p>
            <a:pPr eaLnBrk="1" hangingPunct="1">
              <a:spcBef>
                <a:spcPct val="0"/>
              </a:spcBef>
              <a:buFontTx/>
              <a:buNone/>
            </a:pPr>
            <a:r>
              <a:rPr lang="en-US" altLang="en-US" dirty="0"/>
              <a:t>If the organization is subject to this penalty, the IRS may specify a date by which the return of correction information must be filed.  If the return is not filed by that date, an individual within the organization who fails to comply may be charged a penalty of $10 a day.  The maximum penalty on all individuals shall not exceed $5,000.</a:t>
            </a:r>
            <a:endParaRPr lang="en-US" altLang="en-US" b="1" dirty="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3773698-FC30-42BA-92EF-5894E1E76CD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0992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en-US" b="1" u="sng" dirty="0"/>
              <a:t>Suggested</a:t>
            </a:r>
            <a:r>
              <a:rPr lang="en-US" altLang="en-US" b="1" u="sng" baseline="0" dirty="0"/>
              <a:t> Language:</a:t>
            </a:r>
          </a:p>
          <a:p>
            <a:pPr eaLnBrk="1" hangingPunct="1">
              <a:spcBef>
                <a:spcPct val="0"/>
              </a:spcBef>
              <a:buFontTx/>
              <a:buNone/>
            </a:pPr>
            <a:endParaRPr lang="en-US" altLang="en-US" baseline="0" dirty="0"/>
          </a:p>
          <a:p>
            <a:pPr eaLnBrk="1" hangingPunct="1">
              <a:spcBef>
                <a:spcPct val="0"/>
              </a:spcBef>
              <a:buFontTx/>
              <a:buNone/>
            </a:pPr>
            <a:r>
              <a:rPr lang="en-US" altLang="en-US" dirty="0"/>
              <a:t>Failure to timely file the information return, absent reasonable cause, can give rise to a penalty under section 6652 of the Code. Whether an organization qualifies for the reasonable cause exception to the penalty will be determined on a case-by-case basis taking into account all relevant facts and circumstances.</a:t>
            </a:r>
          </a:p>
          <a:p>
            <a:pPr eaLnBrk="1" hangingPunct="1">
              <a:spcBef>
                <a:spcPct val="0"/>
              </a:spcBef>
            </a:pPr>
            <a:endParaRPr lang="en-US" altLang="en-US" dirty="0"/>
          </a:p>
          <a:p>
            <a:pPr eaLnBrk="1" hangingPunct="1">
              <a:spcBef>
                <a:spcPct val="0"/>
              </a:spcBef>
              <a:buFontTx/>
              <a:buNone/>
            </a:pPr>
            <a:r>
              <a:rPr lang="en-US" altLang="en-US" dirty="0"/>
              <a:t>The regulations provide that a request for abatement of penalties based on reasonable cause must be made in the form of a written statement, containing a declaration by the appropriate person that the statement is made under penalties of perjury, setting forth all the facts alleged as reasonable cause. This statement should be made as an attachment to the Form 990</a:t>
            </a:r>
          </a:p>
          <a:p>
            <a:endParaRPr lang="en-US" altLang="en-US" dirty="0"/>
          </a:p>
          <a:p>
            <a:r>
              <a:rPr lang="en-US" altLang="en-US" dirty="0"/>
              <a:t>The statement should include the following:</a:t>
            </a:r>
          </a:p>
          <a:p>
            <a:r>
              <a:rPr lang="en-US" altLang="en-US" dirty="0"/>
              <a:t>The reason the penalty was charged.  The daily delinquency penalty may be charged for a late file return, an incomplete return, or both.</a:t>
            </a:r>
          </a:p>
          <a:p>
            <a:r>
              <a:rPr lang="en-US" altLang="en-US" dirty="0"/>
              <a:t>What prevented the organization from requesting an extension of time to file its return or if the organization did not request such an extension</a:t>
            </a:r>
          </a:p>
          <a:p>
            <a:r>
              <a:rPr lang="en-US" altLang="en-US" dirty="0"/>
              <a:t>How the organization was not neglectful or careless but exercised ordinary business care and prudence</a:t>
            </a:r>
          </a:p>
          <a:p>
            <a:r>
              <a:rPr lang="en-US" altLang="en-US" dirty="0"/>
              <a:t>and what steps have been taken to prevent the same situation from occurring in the future</a:t>
            </a:r>
          </a:p>
          <a:p>
            <a:r>
              <a:rPr lang="en-US" altLang="en-US" dirty="0"/>
              <a:t> </a:t>
            </a:r>
          </a:p>
          <a:p>
            <a:pPr eaLnBrk="1" hangingPunct="1">
              <a:spcBef>
                <a:spcPct val="0"/>
              </a:spcBef>
              <a:buFontTx/>
              <a:buChar char="•"/>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90B547D-4DD9-4FEF-A853-2C999E504EF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488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24.08.2023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Suggested Language</a:t>
            </a:r>
            <a:r>
              <a:rPr lang="en-US" altLang="en-US" b="1" baseline="0" dirty="0"/>
              <a:t> </a:t>
            </a:r>
            <a:r>
              <a:rPr lang="en-US" altLang="en-US" dirty="0"/>
              <a:t>Remember the Local is an Employer when it makes payments to Officers, Stewards, Staff or others  to perform duties or services for the Local, such as those listed on the slide (salaries, payment for Lost Time – LWOP, annual leave reimbursements or stipends).  If you are an employer, you must pay payroll taxes.</a:t>
            </a:r>
          </a:p>
          <a:p>
            <a:pPr eaLnBrk="1" hangingPunct="1">
              <a:spcBef>
                <a:spcPct val="0"/>
              </a:spcBef>
            </a:pPr>
            <a:endParaRPr lang="en-US" altLang="en-US" b="1" dirty="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6BAC187-2943-403B-9DD5-BAC4A6D86EB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99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18565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SAY</a:t>
            </a:r>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21A2D74-BEA4-4D64-98E1-6CAD36DA31B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82348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b="1"/>
              <a:t> </a:t>
            </a:r>
            <a:r>
              <a:rPr lang="en-US" altLang="en-US"/>
              <a:t>Ask participants what the icon stands for?  </a:t>
            </a:r>
          </a:p>
          <a:p>
            <a:pPr lvl="1" eaLnBrk="1" hangingPunct="1">
              <a:spcBef>
                <a:spcPct val="0"/>
              </a:spcBef>
              <a:buFontTx/>
              <a:buChar char="•"/>
            </a:pPr>
            <a:r>
              <a:rPr lang="en-US" altLang="en-US"/>
              <a:t>Answer is Department of Labor (DOL).</a:t>
            </a:r>
          </a:p>
          <a:p>
            <a:pPr lvl="1" eaLnBrk="1" hangingPunct="1">
              <a:spcBef>
                <a:spcPct val="0"/>
              </a:spcBef>
            </a:pPr>
            <a:endParaRPr lang="en-US" altLang="en-US" b="1"/>
          </a:p>
          <a:p>
            <a:pPr eaLnBrk="1" hangingPunct="1">
              <a:spcBef>
                <a:spcPct val="0"/>
              </a:spcBef>
            </a:pPr>
            <a:r>
              <a:rPr lang="en-US" altLang="en-US" b="1"/>
              <a:t>SAY:  </a:t>
            </a:r>
            <a:r>
              <a:rPr lang="en-US" altLang="en-US"/>
              <a:t>The LMRDA requires Locals to file an “Annual Financial Report” with the U. S. Department of Labor.  The type of report that you file depends on your gross receipts.</a:t>
            </a:r>
            <a:br>
              <a:rPr lang="en-US" altLang="en-US"/>
            </a:br>
            <a:endParaRPr lang="en-US" altLang="en-US"/>
          </a:p>
          <a:p>
            <a:r>
              <a:rPr lang="en-US" altLang="en-US" b="1"/>
              <a:t>SAY:  </a:t>
            </a:r>
            <a:r>
              <a:rPr lang="en-US" altLang="en-US"/>
              <a:t>The LMRDA requires Locals to file an “Annual financial Report”’ with the US Department of Labor.  If your Local has gross receipts of</a:t>
            </a:r>
            <a:r>
              <a:rPr lang="en-US" altLang="en-US" b="1"/>
              <a:t>:</a:t>
            </a:r>
            <a:endParaRPr lang="en-US" altLang="en-US"/>
          </a:p>
          <a:p>
            <a:r>
              <a:rPr lang="en-US" altLang="en-US"/>
              <a:t>More than $250,000, you must file an LM-2 report;</a:t>
            </a:r>
          </a:p>
          <a:p>
            <a:r>
              <a:rPr lang="en-US" altLang="en-US"/>
              <a:t>Less than $250,000 and more than $10,000 you must file an LM-3 report;</a:t>
            </a:r>
          </a:p>
          <a:p>
            <a:r>
              <a:rPr lang="en-US" altLang="en-US"/>
              <a:t>and Less than $10,000, you must file an LM-4 report</a:t>
            </a:r>
          </a:p>
          <a:p>
            <a:r>
              <a:rPr lang="en-US" altLang="en-US"/>
              <a:t>DC Government Locals are not required to file a LM report with DOL.</a:t>
            </a:r>
          </a:p>
          <a:p>
            <a:r>
              <a:rPr lang="en-US" altLang="en-US"/>
              <a:t> </a:t>
            </a:r>
          </a:p>
          <a:p>
            <a:pPr eaLnBrk="1" hangingPunct="1">
              <a:spcBef>
                <a:spcPct val="0"/>
              </a:spcBef>
            </a:pPr>
            <a:endParaRPr lang="en-US" altLang="en-US"/>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E5D893D-F141-4A53-B57A-F6B2F0FAD2C1}"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54149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SAY:  </a:t>
            </a:r>
            <a:r>
              <a:rPr lang="en-US" altLang="en-US" dirty="0"/>
              <a:t>The LM Forms are due 90 days after the Local’s Year End.</a:t>
            </a:r>
          </a:p>
          <a:p>
            <a:pPr eaLnBrk="1" hangingPunct="1">
              <a:spcBef>
                <a:spcPct val="0"/>
              </a:spcBef>
            </a:pPr>
            <a:endParaRPr lang="en-US" altLang="en-US" b="1" dirty="0"/>
          </a:p>
          <a:p>
            <a:pPr eaLnBrk="1" hangingPunct="1">
              <a:spcBef>
                <a:spcPct val="0"/>
              </a:spcBef>
            </a:pPr>
            <a:r>
              <a:rPr lang="en-US" altLang="en-US" b="1" dirty="0"/>
              <a:t>The best place to go to get the Labor Department forms is the Labor Department website.</a:t>
            </a:r>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E40EB5A-1ACC-4C0E-8EC0-E1709D1F0C8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17811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SAY:  </a:t>
            </a:r>
            <a:r>
              <a:rPr lang="en-US" altLang="en-US"/>
              <a:t>Now let’s talk about what AFGE requires of you to report.  The Financial Officers have a responsibility to keep the membership informed of all income received by the Local (Dues and other income), all expenditures and payments made on behalf of the Local, all assets and accounts held on behalf of the Local, and the creating and reporting of Budget items allocated by the Local.</a:t>
            </a:r>
            <a:endParaRPr lang="en-US" altLang="en-US" b="1"/>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C2E1A8A-5407-4A46-9886-167A1D965F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89554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SAY:  </a:t>
            </a:r>
            <a:r>
              <a:rPr lang="en-US" altLang="en-US"/>
              <a:t>We know we have some leaders who don’t like to get rid of anything and some leaders who like to get rid of everything.  However, there are some documents that you need to keep indefinitely and some for a period of time.  Of your general local files, you should keep the:</a:t>
            </a:r>
          </a:p>
          <a:p>
            <a:r>
              <a:rPr lang="en-US" altLang="en-US"/>
              <a:t>By-laws and amendments -permanently</a:t>
            </a:r>
          </a:p>
          <a:p>
            <a:r>
              <a:rPr lang="en-US" altLang="en-US"/>
              <a:t>Correspondences -5 years</a:t>
            </a:r>
          </a:p>
          <a:p>
            <a:r>
              <a:rPr lang="en-US" altLang="en-US"/>
              <a:t>Election records – 2 years after the term has expired </a:t>
            </a:r>
          </a:p>
          <a:p>
            <a:r>
              <a:rPr lang="en-US" altLang="en-US"/>
              <a:t>Local Memoranda of Understanding – permanently</a:t>
            </a:r>
          </a:p>
          <a:p>
            <a:r>
              <a:rPr lang="en-US" altLang="en-US"/>
              <a:t>Minutes of Meetings (membership and e-board) – permanently</a:t>
            </a:r>
          </a:p>
          <a:p>
            <a:r>
              <a:rPr lang="en-US" altLang="en-US"/>
              <a:t>Items that document the local’s history – permanently</a:t>
            </a:r>
          </a:p>
          <a:p>
            <a:r>
              <a:rPr lang="en-US" altLang="en-US"/>
              <a:t> </a:t>
            </a:r>
          </a:p>
          <a:p>
            <a:endParaRPr lang="en-US" altLang="en-US"/>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DAE0A09-313F-465F-AAD9-8BC3C3DD3DCC}"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03201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SAY:  </a:t>
            </a:r>
            <a:r>
              <a:rPr lang="en-US" altLang="en-US"/>
              <a:t>When it comes to your Local membership records, you should keep</a:t>
            </a:r>
          </a:p>
          <a:p>
            <a:r>
              <a:rPr lang="en-US" altLang="en-US"/>
              <a:t>Dues deduction forms (1187, 1188, etc) – 3 years</a:t>
            </a:r>
          </a:p>
          <a:p>
            <a:r>
              <a:rPr lang="en-US" altLang="en-US"/>
              <a:t>EEO case files – 5 years</a:t>
            </a:r>
          </a:p>
          <a:p>
            <a:r>
              <a:rPr lang="en-US" altLang="en-US"/>
              <a:t>Grievance case files – 5 years</a:t>
            </a:r>
          </a:p>
          <a:p>
            <a:r>
              <a:rPr lang="en-US" altLang="en-US"/>
              <a:t>MSPB case files-5 years</a:t>
            </a:r>
          </a:p>
          <a:p>
            <a:r>
              <a:rPr lang="en-US" altLang="en-US"/>
              <a:t>Worker’s compensation case files – 5 years</a:t>
            </a:r>
          </a:p>
          <a:p>
            <a:r>
              <a:rPr lang="en-US" altLang="en-US"/>
              <a:t> </a:t>
            </a:r>
          </a:p>
          <a:p>
            <a:endParaRPr lang="en-US" altLang="en-US"/>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855786A-8A4F-4076-8BD4-0B7D5DCB0479}"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32417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SAY:  </a:t>
            </a:r>
            <a:r>
              <a:rPr lang="en-US" altLang="en-US" dirty="0"/>
              <a:t> and regarding your financial records, you should keep</a:t>
            </a:r>
          </a:p>
          <a:p>
            <a:r>
              <a:rPr lang="en-US" altLang="en-US" dirty="0"/>
              <a:t>Correspondences – 5 years</a:t>
            </a:r>
          </a:p>
          <a:p>
            <a:r>
              <a:rPr lang="en-US" altLang="en-US" dirty="0"/>
              <a:t>IRS forms – 5 years</a:t>
            </a:r>
          </a:p>
          <a:p>
            <a:r>
              <a:rPr lang="en-US" altLang="en-US" dirty="0"/>
              <a:t>LM forms-5 years</a:t>
            </a:r>
          </a:p>
          <a:p>
            <a:r>
              <a:rPr lang="en-US" altLang="en-US" dirty="0"/>
              <a:t>Financial statements and reports – permanently</a:t>
            </a:r>
          </a:p>
          <a:p>
            <a:r>
              <a:rPr lang="en-US" altLang="en-US" dirty="0"/>
              <a:t>Officer bonds – permanently</a:t>
            </a:r>
          </a:p>
          <a:p>
            <a:r>
              <a:rPr lang="en-US" altLang="en-US" b="1" dirty="0"/>
              <a:t>SAY:  </a:t>
            </a:r>
            <a:r>
              <a:rPr lang="en-US" altLang="en-US" dirty="0"/>
              <a:t>Many of these retentions are mandated by the Department of Labor and IRS.</a:t>
            </a:r>
          </a:p>
          <a:p>
            <a:endParaRPr lang="en-US" altLang="en-US" dirty="0"/>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B456077-CA87-46D4-92E9-543C6D59C39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88357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a:latin typeface="Calibri" panose="020F0502020204030204" pitchFamily="34" charset="0"/>
              </a:rPr>
              <a:t>Give participants an opportunity to read the slide.</a:t>
            </a:r>
          </a:p>
          <a:p>
            <a:pPr eaLnBrk="1" hangingPunct="1">
              <a:spcBef>
                <a:spcPct val="0"/>
              </a:spcBef>
            </a:pPr>
            <a:endParaRPr lang="en-US" altLang="en-US" sz="1100" dirty="0">
              <a:latin typeface="Calibri" panose="020F0502020204030204" pitchFamily="34" charset="0"/>
            </a:endParaRPr>
          </a:p>
          <a:p>
            <a:pPr eaLnBrk="1" hangingPunct="1">
              <a:spcBef>
                <a:spcPct val="0"/>
              </a:spcBef>
            </a:pPr>
            <a:r>
              <a:rPr lang="en-US" altLang="en-US" sz="1100" dirty="0">
                <a:latin typeface="Calibri" panose="020F0502020204030204" pitchFamily="34" charset="0"/>
              </a:rPr>
              <a:t>As a financial officer, you should be aware of the payments that are not-taxable.  For business expenses, the payment is not-taxable when the expense is for Union business, when detailed vouchers are provided showing time, place, and business purpose; when documentation is submitted in a timely manner; and when any unused funds are returned to the organization.  All four factors must be met or payment is taxable</a:t>
            </a:r>
          </a:p>
          <a:p>
            <a:pPr eaLnBrk="1" hangingPunct="1">
              <a:spcBef>
                <a:spcPct val="0"/>
              </a:spcBef>
            </a:pPr>
            <a:r>
              <a:rPr lang="en-US" altLang="en-US" sz="1100" dirty="0">
                <a:latin typeface="Calibri" panose="020F0502020204030204" pitchFamily="34" charset="0"/>
              </a:rPr>
              <a:t>All four factors must be met or payment is taxable.</a:t>
            </a:r>
          </a:p>
          <a:p>
            <a:pPr eaLnBrk="1" hangingPunct="1">
              <a:spcBef>
                <a:spcPct val="0"/>
              </a:spcBef>
            </a:pPr>
            <a:r>
              <a:rPr lang="en-US" altLang="en-US" sz="1100" dirty="0">
                <a:latin typeface="Calibri" panose="020F0502020204030204" pitchFamily="34" charset="0"/>
              </a:rPr>
              <a:t>When:</a:t>
            </a:r>
          </a:p>
          <a:p>
            <a:pPr eaLnBrk="1" hangingPunct="1">
              <a:spcBef>
                <a:spcPct val="0"/>
              </a:spcBef>
            </a:pPr>
            <a:r>
              <a:rPr lang="en-US" altLang="en-US" sz="1100" dirty="0">
                <a:latin typeface="Calibri" panose="020F0502020204030204" pitchFamily="34" charset="0"/>
              </a:rPr>
              <a:t>Expense is for union business</a:t>
            </a:r>
          </a:p>
          <a:p>
            <a:pPr eaLnBrk="1" hangingPunct="1">
              <a:spcBef>
                <a:spcPct val="0"/>
              </a:spcBef>
            </a:pPr>
            <a:r>
              <a:rPr lang="en-US" altLang="en-US" sz="1100" dirty="0">
                <a:latin typeface="Calibri" panose="020F0502020204030204" pitchFamily="34" charset="0"/>
              </a:rPr>
              <a:t>Detail vouchers are provided showing: time, place, and  business purpose</a:t>
            </a:r>
          </a:p>
          <a:p>
            <a:pPr eaLnBrk="1" hangingPunct="1">
              <a:spcBef>
                <a:spcPct val="0"/>
              </a:spcBef>
            </a:pPr>
            <a:r>
              <a:rPr lang="en-US" altLang="en-US" sz="1100" dirty="0">
                <a:latin typeface="Calibri" panose="020F0502020204030204" pitchFamily="34" charset="0"/>
              </a:rPr>
              <a:t>Documentation is submitted in a timely manner </a:t>
            </a:r>
          </a:p>
          <a:p>
            <a:pPr eaLnBrk="1" hangingPunct="1">
              <a:spcBef>
                <a:spcPct val="0"/>
              </a:spcBef>
            </a:pPr>
            <a:r>
              <a:rPr lang="en-US" altLang="en-US" sz="1100" dirty="0">
                <a:latin typeface="Calibri" panose="020F0502020204030204" pitchFamily="34" charset="0"/>
              </a:rPr>
              <a:t>Any unused funds are returned to the organization </a:t>
            </a:r>
          </a:p>
          <a:p>
            <a:pPr eaLnBrk="1" hangingPunct="1">
              <a:spcBef>
                <a:spcPct val="0"/>
              </a:spcBef>
            </a:pPr>
            <a:endParaRPr lang="en-US" altLang="en-US" sz="1100" dirty="0">
              <a:latin typeface="Calibri" panose="020F0502020204030204" pitchFamily="34" charset="0"/>
            </a:endParaRPr>
          </a:p>
          <a:p>
            <a:pPr eaLnBrk="1" hangingPunct="1">
              <a:spcBef>
                <a:spcPct val="0"/>
              </a:spcBef>
            </a:pPr>
            <a:r>
              <a:rPr lang="en-US" altLang="en-US" sz="1100" dirty="0">
                <a:latin typeface="Calibri" panose="020F0502020204030204" pitchFamily="34" charset="0"/>
              </a:rPr>
              <a:t>OFFICER ALLOWANCES:</a:t>
            </a:r>
          </a:p>
          <a:p>
            <a:pPr eaLnBrk="1" hangingPunct="1">
              <a:spcBef>
                <a:spcPct val="0"/>
              </a:spcBef>
            </a:pPr>
            <a:r>
              <a:rPr lang="en-US" altLang="en-US" sz="1100" dirty="0">
                <a:latin typeface="Calibri" panose="020F0502020204030204" pitchFamily="34" charset="0"/>
              </a:rPr>
              <a:t>When:</a:t>
            </a:r>
          </a:p>
          <a:p>
            <a:pPr eaLnBrk="1" hangingPunct="1">
              <a:spcBef>
                <a:spcPct val="0"/>
              </a:spcBef>
            </a:pPr>
            <a:r>
              <a:rPr lang="en-US" altLang="en-US" sz="1100" dirty="0">
                <a:latin typeface="Calibri" panose="020F0502020204030204" pitchFamily="34" charset="0"/>
              </a:rPr>
              <a:t>Expense is for union business</a:t>
            </a:r>
          </a:p>
          <a:p>
            <a:pPr eaLnBrk="1" hangingPunct="1">
              <a:spcBef>
                <a:spcPct val="0"/>
              </a:spcBef>
            </a:pPr>
            <a:r>
              <a:rPr lang="en-US" altLang="en-US" sz="1100" dirty="0">
                <a:latin typeface="Calibri" panose="020F0502020204030204" pitchFamily="34" charset="0"/>
              </a:rPr>
              <a:t>Expense vouchers are provided </a:t>
            </a:r>
          </a:p>
          <a:p>
            <a:pPr eaLnBrk="1" hangingPunct="1">
              <a:spcBef>
                <a:spcPct val="0"/>
              </a:spcBef>
            </a:pPr>
            <a:r>
              <a:rPr lang="en-US" altLang="en-US" sz="1100" dirty="0">
                <a:latin typeface="Calibri" panose="020F0502020204030204" pitchFamily="34" charset="0"/>
              </a:rPr>
              <a:t>Documentation is submitted in a timely manner </a:t>
            </a:r>
          </a:p>
          <a:p>
            <a:pPr eaLnBrk="1" hangingPunct="1">
              <a:spcBef>
                <a:spcPct val="0"/>
              </a:spcBef>
            </a:pPr>
            <a:r>
              <a:rPr lang="en-US" altLang="en-US" sz="1100" dirty="0">
                <a:latin typeface="Calibri" panose="020F0502020204030204" pitchFamily="34" charset="0"/>
              </a:rPr>
              <a:t>Any unused funds are returned to the organization </a:t>
            </a:r>
          </a:p>
          <a:p>
            <a:pPr eaLnBrk="1" hangingPunct="1">
              <a:spcBef>
                <a:spcPct val="0"/>
              </a:spcBef>
            </a:pPr>
            <a:endParaRPr lang="en-US" altLang="en-US" sz="1100" dirty="0">
              <a:latin typeface="Calibri" panose="020F0502020204030204" pitchFamily="34" charset="0"/>
            </a:endParaRPr>
          </a:p>
          <a:p>
            <a:pPr eaLnBrk="1" hangingPunct="1">
              <a:spcBef>
                <a:spcPct val="0"/>
              </a:spcBef>
            </a:pPr>
            <a:r>
              <a:rPr lang="en-US" altLang="en-US" sz="1100" dirty="0">
                <a:latin typeface="Calibri" panose="020F0502020204030204" pitchFamily="34" charset="0"/>
              </a:rPr>
              <a:t>REIMBURSED TRAVEL EXPENSES:</a:t>
            </a:r>
          </a:p>
          <a:p>
            <a:pPr eaLnBrk="1" hangingPunct="1">
              <a:spcBef>
                <a:spcPct val="0"/>
              </a:spcBef>
            </a:pPr>
            <a:r>
              <a:rPr lang="en-US" altLang="en-US" sz="1100" dirty="0">
                <a:latin typeface="Calibri" panose="020F0502020204030204" pitchFamily="34" charset="0"/>
              </a:rPr>
              <a:t>When:</a:t>
            </a:r>
          </a:p>
          <a:p>
            <a:pPr eaLnBrk="1" hangingPunct="1">
              <a:spcBef>
                <a:spcPct val="0"/>
              </a:spcBef>
            </a:pPr>
            <a:r>
              <a:rPr lang="en-US" altLang="en-US" sz="1100" dirty="0">
                <a:latin typeface="Calibri" panose="020F0502020204030204" pitchFamily="34" charset="0"/>
              </a:rPr>
              <a:t>Expense is for union business</a:t>
            </a:r>
          </a:p>
          <a:p>
            <a:pPr eaLnBrk="1" hangingPunct="1">
              <a:spcBef>
                <a:spcPct val="0"/>
              </a:spcBef>
            </a:pPr>
            <a:r>
              <a:rPr lang="en-US" altLang="en-US" sz="1100" dirty="0">
                <a:latin typeface="Calibri" panose="020F0502020204030204" pitchFamily="34" charset="0"/>
              </a:rPr>
              <a:t>Expense vouchers are provided showing time, place, and business purpose</a:t>
            </a:r>
          </a:p>
          <a:p>
            <a:pPr eaLnBrk="1" hangingPunct="1">
              <a:spcBef>
                <a:spcPct val="0"/>
              </a:spcBef>
            </a:pPr>
            <a:r>
              <a:rPr lang="en-US" altLang="en-US" sz="1100" dirty="0">
                <a:latin typeface="Calibri" panose="020F0502020204030204" pitchFamily="34" charset="0"/>
              </a:rPr>
              <a:t>Documentation is submitted in a timely manner </a:t>
            </a:r>
          </a:p>
          <a:p>
            <a:pPr eaLnBrk="1" hangingPunct="1">
              <a:spcBef>
                <a:spcPct val="0"/>
              </a:spcBef>
            </a:pPr>
            <a:r>
              <a:rPr lang="en-US" altLang="en-US" sz="1100" dirty="0">
                <a:latin typeface="Calibri" panose="020F0502020204030204" pitchFamily="34" charset="0"/>
              </a:rPr>
              <a:t>Any unused funds are returned to the organization </a:t>
            </a:r>
          </a:p>
          <a:p>
            <a:pPr eaLnBrk="1" hangingPunct="1">
              <a:spcBef>
                <a:spcPct val="0"/>
              </a:spcBef>
            </a:pPr>
            <a:endParaRPr lang="en-US" altLang="en-US" b="1" dirty="0"/>
          </a:p>
          <a:p>
            <a:pPr eaLnBrk="1" hangingPunct="1">
              <a:spcBef>
                <a:spcPct val="0"/>
              </a:spcBef>
            </a:pPr>
            <a:endParaRPr lang="en-US" altLang="en-US" b="1" dirty="0"/>
          </a:p>
          <a:p>
            <a:pPr eaLnBrk="1" hangingPunct="1">
              <a:spcBef>
                <a:spcPct val="0"/>
              </a:spcBef>
            </a:pPr>
            <a:endParaRPr lang="en-US" altLang="en-US" b="1" dirty="0"/>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B1CB85E-7215-4582-8F1E-E231AEF4E9D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12000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Tx/>
              <a:buChar char="•"/>
            </a:pPr>
            <a:r>
              <a:rPr lang="en-US" altLang="en-US" b="1" dirty="0"/>
              <a:t>SAY:  </a:t>
            </a:r>
            <a:r>
              <a:rPr lang="en-US" altLang="en-US" dirty="0"/>
              <a:t>When non-payroll payments are made and exceed $600 annually for an individual or vendor, then you are responsible for completing a 1099.</a:t>
            </a:r>
          </a:p>
          <a:p>
            <a:pPr eaLnBrk="1" hangingPunct="1"/>
            <a:r>
              <a:rPr lang="en-US" altLang="en-US" b="1" dirty="0"/>
              <a:t>SAY:  </a:t>
            </a:r>
            <a:r>
              <a:rPr lang="en-US" altLang="en-US" dirty="0"/>
              <a:t>When non-payroll payments are made and exceed $600 annually for an individual or vendor, then you are responsible for completing a 1099.  Types of payments that require a 1099 include membership recruitment payments made to a member or an officer, payments made for services performed by arbitrators, accountants, legal services, consultants, etc., and items or equipment purchased for the officers or members (i.e. personal cell phones, laptops, etc.).</a:t>
            </a:r>
          </a:p>
          <a:p>
            <a:pPr eaLnBrk="1" hangingPunct="1">
              <a:buFontTx/>
              <a:buChar char="•"/>
            </a:pPr>
            <a:endParaRPr lang="en-US" altLang="en-US" dirty="0"/>
          </a:p>
          <a:p>
            <a:pPr eaLnBrk="1" hangingPunct="1">
              <a:buFontTx/>
              <a:buChar char="•"/>
            </a:pPr>
            <a:r>
              <a:rPr lang="en-US" altLang="en-US" dirty="0"/>
              <a:t>1099s must be given to the individual or vendor by January 31st.  Copies of all 1099s must be filed with the IRS by February 28th along with an Annual Summary (Form 1096).</a:t>
            </a:r>
          </a:p>
          <a:p>
            <a:pPr eaLnBrk="1" hangingPunct="1"/>
            <a:endParaRPr lang="en-US" altLang="en-US" dirty="0"/>
          </a:p>
          <a:p>
            <a:pPr eaLnBrk="1" hangingPunct="1">
              <a:buFontTx/>
              <a:buChar char="•"/>
            </a:pPr>
            <a:r>
              <a:rPr lang="en-US" altLang="en-US" dirty="0"/>
              <a:t>Give participants an opportunity to read the slide.</a:t>
            </a:r>
          </a:p>
          <a:p>
            <a:pPr eaLnBrk="1" hangingPunct="1">
              <a:buFontTx/>
              <a:buChar char="•"/>
            </a:pPr>
            <a:endParaRPr lang="en-US" altLang="en-US" dirty="0"/>
          </a:p>
          <a:p>
            <a:pPr eaLnBrk="1" hangingPunct="1">
              <a:buFontTx/>
              <a:buChar char="•"/>
            </a:pPr>
            <a:endParaRPr lang="en-US" altLang="en-US" dirty="0"/>
          </a:p>
          <a:p>
            <a:pPr eaLnBrk="1" hangingPunct="1"/>
            <a:endParaRPr lang="en-US" altLang="en-US" b="1" dirty="0"/>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1430" indent="-291610">
              <a:spcBef>
                <a:spcPct val="30000"/>
              </a:spcBef>
              <a:defRPr sz="1200">
                <a:solidFill>
                  <a:schemeClr val="tx1"/>
                </a:solidFill>
                <a:latin typeface="Calibri" panose="020F0502020204030204" pitchFamily="34" charset="0"/>
              </a:defRPr>
            </a:lvl2pPr>
            <a:lvl3pPr marL="1172926" indent="-233290">
              <a:spcBef>
                <a:spcPct val="30000"/>
              </a:spcBef>
              <a:defRPr sz="1200">
                <a:solidFill>
                  <a:schemeClr val="tx1"/>
                </a:solidFill>
                <a:latin typeface="Calibri" panose="020F0502020204030204" pitchFamily="34" charset="0"/>
              </a:defRPr>
            </a:lvl3pPr>
            <a:lvl4pPr marL="1644364" indent="-233290">
              <a:spcBef>
                <a:spcPct val="30000"/>
              </a:spcBef>
              <a:defRPr sz="1200">
                <a:solidFill>
                  <a:schemeClr val="tx1"/>
                </a:solidFill>
                <a:latin typeface="Calibri" panose="020F0502020204030204" pitchFamily="34" charset="0"/>
              </a:defRPr>
            </a:lvl4pPr>
            <a:lvl5pPr marL="2114184" indent="-233290">
              <a:spcBef>
                <a:spcPct val="30000"/>
              </a:spcBef>
              <a:defRPr sz="1200">
                <a:solidFill>
                  <a:schemeClr val="tx1"/>
                </a:solidFill>
                <a:latin typeface="Calibri" panose="020F0502020204030204" pitchFamily="34" charset="0"/>
              </a:defRPr>
            </a:lvl5pPr>
            <a:lvl6pPr marL="2580763" indent="-233290" eaLnBrk="0" fontAlgn="base" hangingPunct="0">
              <a:spcBef>
                <a:spcPct val="30000"/>
              </a:spcBef>
              <a:spcAft>
                <a:spcPct val="0"/>
              </a:spcAft>
              <a:defRPr sz="1200">
                <a:solidFill>
                  <a:schemeClr val="tx1"/>
                </a:solidFill>
                <a:latin typeface="Calibri" panose="020F0502020204030204" pitchFamily="34" charset="0"/>
              </a:defRPr>
            </a:lvl6pPr>
            <a:lvl7pPr marL="3047340" indent="-233290" eaLnBrk="0" fontAlgn="base" hangingPunct="0">
              <a:spcBef>
                <a:spcPct val="30000"/>
              </a:spcBef>
              <a:spcAft>
                <a:spcPct val="0"/>
              </a:spcAft>
              <a:defRPr sz="1200">
                <a:solidFill>
                  <a:schemeClr val="tx1"/>
                </a:solidFill>
                <a:latin typeface="Calibri" panose="020F0502020204030204" pitchFamily="34" charset="0"/>
              </a:defRPr>
            </a:lvl7pPr>
            <a:lvl8pPr marL="3513918" indent="-233290" eaLnBrk="0" fontAlgn="base" hangingPunct="0">
              <a:spcBef>
                <a:spcPct val="30000"/>
              </a:spcBef>
              <a:spcAft>
                <a:spcPct val="0"/>
              </a:spcAft>
              <a:defRPr sz="1200">
                <a:solidFill>
                  <a:schemeClr val="tx1"/>
                </a:solidFill>
                <a:latin typeface="Calibri" panose="020F0502020204030204" pitchFamily="34" charset="0"/>
              </a:defRPr>
            </a:lvl8pPr>
            <a:lvl9pPr marL="3980496" indent="-23329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8515DA7-EE2E-4F4F-BFB9-3F9F5025470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108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4183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ECE44-E1ED-8744-E4E5-3C75D3F90C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C31440-9D0D-AF66-F812-A9963D1253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A8BE84-F0A6-E5ED-E900-DF35DA159CDB}"/>
              </a:ext>
            </a:extLst>
          </p:cNvPr>
          <p:cNvSpPr>
            <a:spLocks noGrp="1"/>
          </p:cNvSpPr>
          <p:nvPr>
            <p:ph type="dt" sz="half" idx="10"/>
          </p:nvPr>
        </p:nvSpPr>
        <p:spPr/>
        <p:txBody>
          <a:bodyPr/>
          <a:lstStyle/>
          <a:p>
            <a:fld id="{91D990E0-8634-48BE-BFCB-60629F62FF6B}" type="datetimeFigureOut">
              <a:rPr lang="en-US" smtClean="0"/>
              <a:t>8/24/2023</a:t>
            </a:fld>
            <a:endParaRPr lang="en-US"/>
          </a:p>
        </p:txBody>
      </p:sp>
      <p:sp>
        <p:nvSpPr>
          <p:cNvPr id="5" name="Footer Placeholder 4">
            <a:extLst>
              <a:ext uri="{FF2B5EF4-FFF2-40B4-BE49-F238E27FC236}">
                <a16:creationId xmlns:a16="http://schemas.microsoft.com/office/drawing/2014/main" id="{BF686232-2F35-4A80-AAC4-B35BEB6BFA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52ECD-430F-3E56-69C8-E2DAD194654D}"/>
              </a:ext>
            </a:extLst>
          </p:cNvPr>
          <p:cNvSpPr>
            <a:spLocks noGrp="1"/>
          </p:cNvSpPr>
          <p:nvPr>
            <p:ph type="sldNum" sz="quarter" idx="12"/>
          </p:nvPr>
        </p:nvSpPr>
        <p:spPr/>
        <p:txBody>
          <a:bodyPr/>
          <a:lstStyle/>
          <a:p>
            <a:fld id="{7482D6BC-3DFA-4866-A31A-7736676347B1}" type="slidenum">
              <a:rPr lang="en-US" smtClean="0"/>
              <a:t>‹#›</a:t>
            </a:fld>
            <a:endParaRPr lang="en-US"/>
          </a:p>
        </p:txBody>
      </p:sp>
    </p:spTree>
    <p:extLst>
      <p:ext uri="{BB962C8B-B14F-4D97-AF65-F5344CB8AC3E}">
        <p14:creationId xmlns:p14="http://schemas.microsoft.com/office/powerpoint/2010/main" val="3195471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D23DC-0042-7A39-DA27-739AD03406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0CD9D6-4D27-DB41-33E1-294E1C614E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F2088-CA52-9C0C-280B-E98215F81C93}"/>
              </a:ext>
            </a:extLst>
          </p:cNvPr>
          <p:cNvSpPr>
            <a:spLocks noGrp="1"/>
          </p:cNvSpPr>
          <p:nvPr>
            <p:ph type="dt" sz="half" idx="10"/>
          </p:nvPr>
        </p:nvSpPr>
        <p:spPr/>
        <p:txBody>
          <a:bodyPr/>
          <a:lstStyle/>
          <a:p>
            <a:fld id="{91D990E0-8634-48BE-BFCB-60629F62FF6B}" type="datetimeFigureOut">
              <a:rPr lang="en-US" smtClean="0"/>
              <a:t>8/24/2023</a:t>
            </a:fld>
            <a:endParaRPr lang="en-US"/>
          </a:p>
        </p:txBody>
      </p:sp>
      <p:sp>
        <p:nvSpPr>
          <p:cNvPr id="5" name="Footer Placeholder 4">
            <a:extLst>
              <a:ext uri="{FF2B5EF4-FFF2-40B4-BE49-F238E27FC236}">
                <a16:creationId xmlns:a16="http://schemas.microsoft.com/office/drawing/2014/main" id="{261B3CA7-F656-AA7E-7EF2-548AB7124B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A8022-876E-0DD2-6E41-1AB3BA613149}"/>
              </a:ext>
            </a:extLst>
          </p:cNvPr>
          <p:cNvSpPr>
            <a:spLocks noGrp="1"/>
          </p:cNvSpPr>
          <p:nvPr>
            <p:ph type="sldNum" sz="quarter" idx="12"/>
          </p:nvPr>
        </p:nvSpPr>
        <p:spPr/>
        <p:txBody>
          <a:bodyPr/>
          <a:lstStyle/>
          <a:p>
            <a:fld id="{7482D6BC-3DFA-4866-A31A-7736676347B1}" type="slidenum">
              <a:rPr lang="en-US" smtClean="0"/>
              <a:t>‹#›</a:t>
            </a:fld>
            <a:endParaRPr lang="en-US"/>
          </a:p>
        </p:txBody>
      </p:sp>
    </p:spTree>
    <p:extLst>
      <p:ext uri="{BB962C8B-B14F-4D97-AF65-F5344CB8AC3E}">
        <p14:creationId xmlns:p14="http://schemas.microsoft.com/office/powerpoint/2010/main" val="16805986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4" y="273052"/>
            <a:ext cx="681566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5CC5A1-6280-45BC-AE24-4BC328623D94}" type="datetime1">
              <a:rPr lang="en-US">
                <a:solidFill>
                  <a:srgbClr val="FFD965">
                    <a:tint val="75000"/>
                  </a:srgbClr>
                </a:solidFill>
              </a:rPr>
              <a:pPr>
                <a:defRPr/>
              </a:pPr>
              <a:t>8/24/2023</a:t>
            </a:fld>
            <a:endParaRPr lang="en-US" dirty="0">
              <a:solidFill>
                <a:srgbClr val="FFD96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7" name="Slide Number Placeholder 5"/>
          <p:cNvSpPr>
            <a:spLocks noGrp="1"/>
          </p:cNvSpPr>
          <p:nvPr>
            <p:ph type="sldNum" sz="quarter" idx="12"/>
          </p:nvPr>
        </p:nvSpPr>
        <p:spPr/>
        <p:txBody>
          <a:bodyPr/>
          <a:lstStyle>
            <a:lvl1pPr>
              <a:defRPr>
                <a:solidFill>
                  <a:srgbClr val="FFFF00"/>
                </a:solidFill>
              </a:defRPr>
            </a:lvl1pPr>
          </a:lstStyle>
          <a:p>
            <a:pPr>
              <a:defRPr/>
            </a:pPr>
            <a:fld id="{9AADA020-E5A3-46CE-9A0E-83EC47939947}" type="slidenum">
              <a:rPr lang="en-US"/>
              <a:pPr>
                <a:defRPr/>
              </a:pPr>
              <a:t>‹#›</a:t>
            </a:fld>
            <a:endParaRPr lang="en-US" dirty="0"/>
          </a:p>
        </p:txBody>
      </p:sp>
    </p:spTree>
    <p:extLst>
      <p:ext uri="{BB962C8B-B14F-4D97-AF65-F5344CB8AC3E}">
        <p14:creationId xmlns:p14="http://schemas.microsoft.com/office/powerpoint/2010/main" val="2677482601"/>
      </p:ext>
    </p:extLst>
  </p:cSld>
  <p:clrMapOvr>
    <a:masterClrMapping/>
  </p:clrMapOvr>
  <p:transition spd="slow">
    <p:circl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9"/>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BC781C5-1D3F-440B-AB05-0BEF5BA7AE58}" type="datetime1">
              <a:rPr lang="en-US">
                <a:solidFill>
                  <a:srgbClr val="FFD965">
                    <a:tint val="75000"/>
                  </a:srgbClr>
                </a:solidFill>
              </a:rPr>
              <a:pPr>
                <a:defRPr/>
              </a:pPr>
              <a:t>8/24/2023</a:t>
            </a:fld>
            <a:endParaRPr lang="en-US" dirty="0">
              <a:solidFill>
                <a:srgbClr val="FFD96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7" name="Slide Number Placeholder 5"/>
          <p:cNvSpPr>
            <a:spLocks noGrp="1"/>
          </p:cNvSpPr>
          <p:nvPr>
            <p:ph type="sldNum" sz="quarter" idx="12"/>
          </p:nvPr>
        </p:nvSpPr>
        <p:spPr/>
        <p:txBody>
          <a:bodyPr/>
          <a:lstStyle>
            <a:lvl1pPr>
              <a:defRPr>
                <a:solidFill>
                  <a:srgbClr val="FFFF00"/>
                </a:solidFill>
              </a:defRPr>
            </a:lvl1pPr>
          </a:lstStyle>
          <a:p>
            <a:pPr>
              <a:defRPr/>
            </a:pPr>
            <a:fld id="{29BD0C6D-3790-49B4-96CC-5287E1DB2A7B}" type="slidenum">
              <a:rPr lang="en-US"/>
              <a:pPr>
                <a:defRPr/>
              </a:pPr>
              <a:t>‹#›</a:t>
            </a:fld>
            <a:endParaRPr lang="en-US" dirty="0"/>
          </a:p>
        </p:txBody>
      </p:sp>
    </p:spTree>
    <p:extLst>
      <p:ext uri="{BB962C8B-B14F-4D97-AF65-F5344CB8AC3E}">
        <p14:creationId xmlns:p14="http://schemas.microsoft.com/office/powerpoint/2010/main" val="102054928"/>
      </p:ext>
    </p:extLst>
  </p:cSld>
  <p:clrMapOvr>
    <a:masterClrMapping/>
  </p:clrMapOvr>
  <p:transition spd="slow">
    <p:circl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4A9B5A-0A2B-4DF0-AE82-2AF8DF11E03B}" type="datetime1">
              <a:rPr lang="en-US">
                <a:solidFill>
                  <a:srgbClr val="FFD965">
                    <a:tint val="75000"/>
                  </a:srgbClr>
                </a:solidFill>
              </a:rPr>
              <a:pPr>
                <a:defRPr/>
              </a:pPr>
              <a:t>8/24/2023</a:t>
            </a:fld>
            <a:endParaRPr lang="en-US" dirty="0">
              <a:solidFill>
                <a:srgbClr val="FFD965">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6" name="Slide Number Placeholder 5"/>
          <p:cNvSpPr>
            <a:spLocks noGrp="1"/>
          </p:cNvSpPr>
          <p:nvPr>
            <p:ph type="sldNum" sz="quarter" idx="12"/>
          </p:nvPr>
        </p:nvSpPr>
        <p:spPr/>
        <p:txBody>
          <a:bodyPr/>
          <a:lstStyle>
            <a:lvl1pPr>
              <a:defRPr>
                <a:solidFill>
                  <a:srgbClr val="FFFF00"/>
                </a:solidFill>
              </a:defRPr>
            </a:lvl1pPr>
          </a:lstStyle>
          <a:p>
            <a:pPr>
              <a:defRPr/>
            </a:pPr>
            <a:fld id="{D55AD7FD-467A-4BD0-B2B7-98F3F7BDD0CB}" type="slidenum">
              <a:rPr lang="en-US"/>
              <a:pPr>
                <a:defRPr/>
              </a:pPr>
              <a:t>‹#›</a:t>
            </a:fld>
            <a:endParaRPr lang="en-US" dirty="0"/>
          </a:p>
        </p:txBody>
      </p:sp>
    </p:spTree>
    <p:extLst>
      <p:ext uri="{BB962C8B-B14F-4D97-AF65-F5344CB8AC3E}">
        <p14:creationId xmlns:p14="http://schemas.microsoft.com/office/powerpoint/2010/main" val="2718513631"/>
      </p:ext>
    </p:extLst>
  </p:cSld>
  <p:clrMapOvr>
    <a:masterClrMapping/>
  </p:clrMapOvr>
  <p:transition spd="slow">
    <p:circl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49B441-EF28-4EE2-A2E5-99A46219CC2F}" type="datetime1">
              <a:rPr lang="en-US">
                <a:solidFill>
                  <a:srgbClr val="FFD965">
                    <a:tint val="75000"/>
                  </a:srgbClr>
                </a:solidFill>
              </a:rPr>
              <a:pPr>
                <a:defRPr/>
              </a:pPr>
              <a:t>8/24/2023</a:t>
            </a:fld>
            <a:endParaRPr lang="en-US" dirty="0">
              <a:solidFill>
                <a:srgbClr val="FFD965">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4D3FC4C-027D-44FA-962C-20E1A7677E14}" type="slidenum">
              <a:rPr lang="en-US"/>
              <a:pPr>
                <a:defRPr/>
              </a:pPr>
              <a:t>‹#›</a:t>
            </a:fld>
            <a:endParaRPr lang="en-US"/>
          </a:p>
        </p:txBody>
      </p:sp>
    </p:spTree>
    <p:extLst>
      <p:ext uri="{BB962C8B-B14F-4D97-AF65-F5344CB8AC3E}">
        <p14:creationId xmlns:p14="http://schemas.microsoft.com/office/powerpoint/2010/main" val="1881039678"/>
      </p:ext>
    </p:extLst>
  </p:cSld>
  <p:clrMapOvr>
    <a:masterClrMapping/>
  </p:clrMapOvr>
  <p:transition spd="slow">
    <p:circl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General Information">
    <p:spTree>
      <p:nvGrpSpPr>
        <p:cNvPr id="1" name=""/>
        <p:cNvGrpSpPr/>
        <p:nvPr/>
      </p:nvGrpSpPr>
      <p:grpSpPr>
        <a:xfrm>
          <a:off x="0" y="0"/>
          <a:ext cx="0" cy="0"/>
          <a:chOff x="0" y="0"/>
          <a:chExt cx="0" cy="0"/>
        </a:xfrm>
      </p:grpSpPr>
      <p:sp>
        <p:nvSpPr>
          <p:cNvPr id="83" name="Shape 83"/>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84" name="Shape 84"/>
          <p:cNvSpPr>
            <a:spLocks noGrp="1"/>
          </p:cNvSpPr>
          <p:nvPr>
            <p:ph type="pic" sz="half" idx="13"/>
          </p:nvPr>
        </p:nvSpPr>
        <p:spPr>
          <a:xfrm>
            <a:off x="6781800" y="1277937"/>
            <a:ext cx="5051425" cy="4234312"/>
          </a:xfrm>
          <a:prstGeom prst="rect">
            <a:avLst/>
          </a:prstGeom>
        </p:spPr>
        <p:txBody>
          <a:bodyPr lIns="91439" rIns="91439">
            <a:noAutofit/>
          </a:bodyPr>
          <a:lstStyle/>
          <a:p>
            <a:endParaRPr/>
          </a:p>
        </p:txBody>
      </p:sp>
      <p:sp>
        <p:nvSpPr>
          <p:cNvPr id="85" name="Shape 85"/>
          <p:cNvSpPr>
            <a:spLocks noGrp="1"/>
          </p:cNvSpPr>
          <p:nvPr>
            <p:ph type="body" sz="half" idx="1"/>
          </p:nvPr>
        </p:nvSpPr>
        <p:spPr>
          <a:xfrm>
            <a:off x="533400" y="1277938"/>
            <a:ext cx="6027057" cy="4234312"/>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Enter Text Here</a:t>
            </a:r>
          </a:p>
          <a:p>
            <a:pPr lvl="1"/>
            <a:r>
              <a:t>Second level</a:t>
            </a:r>
          </a:p>
          <a:p>
            <a:pPr lvl="2"/>
            <a:r>
              <a:t>Third level</a:t>
            </a:r>
          </a:p>
          <a:p>
            <a:pPr lvl="3"/>
            <a:r>
              <a:t>Fourth level</a:t>
            </a:r>
          </a:p>
          <a:p>
            <a:pPr lvl="4"/>
            <a:r>
              <a:t>Fifth level</a:t>
            </a:r>
          </a:p>
        </p:txBody>
      </p:sp>
      <p:sp>
        <p:nvSpPr>
          <p:cNvPr id="86" name="Shape 86"/>
          <p:cNvSpPr>
            <a:spLocks noGrp="1"/>
          </p:cNvSpPr>
          <p:nvPr>
            <p:ph type="title"/>
          </p:nvPr>
        </p:nvSpPr>
        <p:spPr>
          <a:xfrm>
            <a:off x="533400" y="342900"/>
            <a:ext cx="6027057" cy="935038"/>
          </a:xfrm>
          <a:prstGeom prst="rect">
            <a:avLst/>
          </a:prstGeom>
        </p:spPr>
        <p:txBody>
          <a:bodyPr anchor="b"/>
          <a:lstStyle>
            <a:lvl1pPr>
              <a:defRPr sz="4400">
                <a:solidFill>
                  <a:srgbClr val="002060"/>
                </a:solidFill>
              </a:defRPr>
            </a:lvl1pPr>
          </a:lstStyle>
          <a:p>
            <a:r>
              <a:t>Title of Slide Here</a:t>
            </a:r>
          </a:p>
        </p:txBody>
      </p:sp>
      <p:sp>
        <p:nvSpPr>
          <p:cNvPr id="87" name="Shape 87"/>
          <p:cNvSpPr>
            <a:spLocks noGrp="1"/>
          </p:cNvSpPr>
          <p:nvPr>
            <p:ph type="body" sz="quarter" idx="14"/>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88" name="Shape 88"/>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89" name="image3.png"/>
          <p:cNvPicPr>
            <a:picLocks noChangeAspect="1"/>
          </p:cNvPicPr>
          <p:nvPr/>
        </p:nvPicPr>
        <p:blipFill>
          <a:blip r:embed="rId2"/>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90" name="Shape 90"/>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58208250"/>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1FFA-0DDB-4A9C-8D71-B135557E9C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B59E6B-C7F8-4370-86D1-A66CF17AFF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BCCA7-5279-4E21-A949-DE8DF148E7D7}"/>
              </a:ext>
            </a:extLst>
          </p:cNvPr>
          <p:cNvSpPr>
            <a:spLocks noGrp="1"/>
          </p:cNvSpPr>
          <p:nvPr>
            <p:ph type="dt" sz="half" idx="10"/>
          </p:nvPr>
        </p:nvSpPr>
        <p:spPr/>
        <p:txBody>
          <a:bodyPr/>
          <a:lstStyle/>
          <a:p>
            <a:fld id="{DE6C926A-1C1E-466A-B945-16F305BEB678}" type="datetimeFigureOut">
              <a:rPr lang="en-US" smtClean="0"/>
              <a:t>8/24/2023</a:t>
            </a:fld>
            <a:endParaRPr lang="en-US"/>
          </a:p>
        </p:txBody>
      </p:sp>
      <p:sp>
        <p:nvSpPr>
          <p:cNvPr id="5" name="Footer Placeholder 4">
            <a:extLst>
              <a:ext uri="{FF2B5EF4-FFF2-40B4-BE49-F238E27FC236}">
                <a16:creationId xmlns:a16="http://schemas.microsoft.com/office/drawing/2014/main" id="{3B2BC35A-A6DD-4E41-B0C3-822C5A17B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26526-825E-4F71-8BC9-4081190E8624}"/>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4640058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D72C-FAF3-4185-811E-279682850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DA5A7-276A-4B60-B959-890B12AF4FF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6091E4-091B-4C56-BBC8-D40A3D3701C1}"/>
              </a:ext>
            </a:extLst>
          </p:cNvPr>
          <p:cNvSpPr>
            <a:spLocks noGrp="1"/>
          </p:cNvSpPr>
          <p:nvPr>
            <p:ph type="dt" sz="half" idx="10"/>
          </p:nvPr>
        </p:nvSpPr>
        <p:spPr/>
        <p:txBody>
          <a:bodyPr/>
          <a:lstStyle/>
          <a:p>
            <a:fld id="{DE6C926A-1C1E-466A-B945-16F305BEB678}" type="datetimeFigureOut">
              <a:rPr lang="en-US" smtClean="0"/>
              <a:t>8/24/2023</a:t>
            </a:fld>
            <a:endParaRPr lang="en-US"/>
          </a:p>
        </p:txBody>
      </p:sp>
      <p:sp>
        <p:nvSpPr>
          <p:cNvPr id="5" name="Footer Placeholder 4">
            <a:extLst>
              <a:ext uri="{FF2B5EF4-FFF2-40B4-BE49-F238E27FC236}">
                <a16:creationId xmlns:a16="http://schemas.microsoft.com/office/drawing/2014/main" id="{DE0D26B9-EF03-40C8-8295-1D6DA0AC4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0F1B7-DAF6-4D51-A4FC-B1F13776FF35}"/>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26261793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B2919-548E-4041-959D-BC1017116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9DAE1C-6487-4785-9592-131F95DA11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1DD39CA-AD74-4088-8BBA-43D1FF9E0756}"/>
              </a:ext>
            </a:extLst>
          </p:cNvPr>
          <p:cNvSpPr>
            <a:spLocks noGrp="1"/>
          </p:cNvSpPr>
          <p:nvPr>
            <p:ph type="dt" sz="half" idx="10"/>
          </p:nvPr>
        </p:nvSpPr>
        <p:spPr/>
        <p:txBody>
          <a:bodyPr/>
          <a:lstStyle/>
          <a:p>
            <a:fld id="{DE6C926A-1C1E-466A-B945-16F305BEB678}" type="datetimeFigureOut">
              <a:rPr lang="en-US" smtClean="0"/>
              <a:t>8/24/2023</a:t>
            </a:fld>
            <a:endParaRPr lang="en-US"/>
          </a:p>
        </p:txBody>
      </p:sp>
      <p:sp>
        <p:nvSpPr>
          <p:cNvPr id="5" name="Footer Placeholder 4">
            <a:extLst>
              <a:ext uri="{FF2B5EF4-FFF2-40B4-BE49-F238E27FC236}">
                <a16:creationId xmlns:a16="http://schemas.microsoft.com/office/drawing/2014/main" id="{45EC6596-FB8C-4364-A984-CF10C89BFF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C11C3-43C3-42B9-A0A6-70A3E1AA01F5}"/>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40965583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96EB-C812-45B6-AD30-88D264F1DE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585D05-DF36-422F-AE8A-8EF274848AA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E11F71-7DAB-4F4D-8771-EDD5D11779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23B67D-5970-4405-8979-18660ACA8232}"/>
              </a:ext>
            </a:extLst>
          </p:cNvPr>
          <p:cNvSpPr>
            <a:spLocks noGrp="1"/>
          </p:cNvSpPr>
          <p:nvPr>
            <p:ph type="dt" sz="half" idx="10"/>
          </p:nvPr>
        </p:nvSpPr>
        <p:spPr/>
        <p:txBody>
          <a:bodyPr/>
          <a:lstStyle/>
          <a:p>
            <a:fld id="{DE6C926A-1C1E-466A-B945-16F305BEB678}" type="datetimeFigureOut">
              <a:rPr lang="en-US" smtClean="0"/>
              <a:t>8/24/2023</a:t>
            </a:fld>
            <a:endParaRPr lang="en-US"/>
          </a:p>
        </p:txBody>
      </p:sp>
      <p:sp>
        <p:nvSpPr>
          <p:cNvPr id="6" name="Footer Placeholder 5">
            <a:extLst>
              <a:ext uri="{FF2B5EF4-FFF2-40B4-BE49-F238E27FC236}">
                <a16:creationId xmlns:a16="http://schemas.microsoft.com/office/drawing/2014/main" id="{460664F6-7BC1-4392-BC11-7147CD1FB2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ED03F5-34F0-44EF-9D21-39CF3DF5587F}"/>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1432161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3622C-4FE9-43F4-BE60-93E9E3179C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0DFBA0-6B76-4812-880D-0F61AF26C2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5A008A3-5661-4718-8C7D-86EF8305E93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B15F05-4CF2-4FAD-BB50-07EB956C87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6B0DA5-43D4-4BEB-8170-F2BB8CDEDE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AE171-9CCC-48DC-B4B8-441BB3511373}"/>
              </a:ext>
            </a:extLst>
          </p:cNvPr>
          <p:cNvSpPr>
            <a:spLocks noGrp="1"/>
          </p:cNvSpPr>
          <p:nvPr>
            <p:ph type="dt" sz="half" idx="10"/>
          </p:nvPr>
        </p:nvSpPr>
        <p:spPr/>
        <p:txBody>
          <a:bodyPr/>
          <a:lstStyle/>
          <a:p>
            <a:fld id="{DE6C926A-1C1E-466A-B945-16F305BEB678}" type="datetimeFigureOut">
              <a:rPr lang="en-US" smtClean="0"/>
              <a:t>8/24/2023</a:t>
            </a:fld>
            <a:endParaRPr lang="en-US"/>
          </a:p>
        </p:txBody>
      </p:sp>
      <p:sp>
        <p:nvSpPr>
          <p:cNvPr id="8" name="Footer Placeholder 7">
            <a:extLst>
              <a:ext uri="{FF2B5EF4-FFF2-40B4-BE49-F238E27FC236}">
                <a16:creationId xmlns:a16="http://schemas.microsoft.com/office/drawing/2014/main" id="{C43AF301-5F71-47BC-8948-01120A05BA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AB1C3D-14AD-4C2C-8993-B906FCDF4160}"/>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812771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2598B9-E57B-762F-1DF8-AAFE027365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BE7ACF-2E57-365F-EB64-AAF909EFBB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F2B4C-9EEA-1BE9-200E-87CDD5DB86C4}"/>
              </a:ext>
            </a:extLst>
          </p:cNvPr>
          <p:cNvSpPr>
            <a:spLocks noGrp="1"/>
          </p:cNvSpPr>
          <p:nvPr>
            <p:ph type="dt" sz="half" idx="10"/>
          </p:nvPr>
        </p:nvSpPr>
        <p:spPr/>
        <p:txBody>
          <a:bodyPr/>
          <a:lstStyle/>
          <a:p>
            <a:fld id="{91D990E0-8634-48BE-BFCB-60629F62FF6B}" type="datetimeFigureOut">
              <a:rPr lang="en-US" smtClean="0"/>
              <a:t>8/24/2023</a:t>
            </a:fld>
            <a:endParaRPr lang="en-US"/>
          </a:p>
        </p:txBody>
      </p:sp>
      <p:sp>
        <p:nvSpPr>
          <p:cNvPr id="5" name="Footer Placeholder 4">
            <a:extLst>
              <a:ext uri="{FF2B5EF4-FFF2-40B4-BE49-F238E27FC236}">
                <a16:creationId xmlns:a16="http://schemas.microsoft.com/office/drawing/2014/main" id="{E0203FF2-90AD-AB64-43FC-089BA681B7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CFA165-C506-1F18-9757-88CAF2DBE8A6}"/>
              </a:ext>
            </a:extLst>
          </p:cNvPr>
          <p:cNvSpPr>
            <a:spLocks noGrp="1"/>
          </p:cNvSpPr>
          <p:nvPr>
            <p:ph type="sldNum" sz="quarter" idx="12"/>
          </p:nvPr>
        </p:nvSpPr>
        <p:spPr/>
        <p:txBody>
          <a:bodyPr/>
          <a:lstStyle/>
          <a:p>
            <a:fld id="{7482D6BC-3DFA-4866-A31A-7736676347B1}" type="slidenum">
              <a:rPr lang="en-US" smtClean="0"/>
              <a:t>‹#›</a:t>
            </a:fld>
            <a:endParaRPr lang="en-US"/>
          </a:p>
        </p:txBody>
      </p:sp>
    </p:spTree>
    <p:extLst>
      <p:ext uri="{BB962C8B-B14F-4D97-AF65-F5344CB8AC3E}">
        <p14:creationId xmlns:p14="http://schemas.microsoft.com/office/powerpoint/2010/main" val="22833267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03EEF-6B2D-4B4F-841D-2217C3452B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F511C0-6003-4E2A-BDF0-67F9A6105483}"/>
              </a:ext>
            </a:extLst>
          </p:cNvPr>
          <p:cNvSpPr>
            <a:spLocks noGrp="1"/>
          </p:cNvSpPr>
          <p:nvPr>
            <p:ph type="dt" sz="half" idx="10"/>
          </p:nvPr>
        </p:nvSpPr>
        <p:spPr/>
        <p:txBody>
          <a:bodyPr/>
          <a:lstStyle/>
          <a:p>
            <a:fld id="{DE6C926A-1C1E-466A-B945-16F305BEB678}" type="datetimeFigureOut">
              <a:rPr lang="en-US" smtClean="0"/>
              <a:t>8/24/2023</a:t>
            </a:fld>
            <a:endParaRPr lang="en-US"/>
          </a:p>
        </p:txBody>
      </p:sp>
      <p:sp>
        <p:nvSpPr>
          <p:cNvPr id="4" name="Footer Placeholder 3">
            <a:extLst>
              <a:ext uri="{FF2B5EF4-FFF2-40B4-BE49-F238E27FC236}">
                <a16:creationId xmlns:a16="http://schemas.microsoft.com/office/drawing/2014/main" id="{7B4D3577-A23A-4DC9-A635-8045CF734D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7DB5205-DD9C-4DC2-8350-95EDC5934138}"/>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28119163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680A74-B70D-4984-B80C-1762BCB47A6D}"/>
              </a:ext>
            </a:extLst>
          </p:cNvPr>
          <p:cNvSpPr>
            <a:spLocks noGrp="1"/>
          </p:cNvSpPr>
          <p:nvPr>
            <p:ph type="dt" sz="half" idx="10"/>
          </p:nvPr>
        </p:nvSpPr>
        <p:spPr/>
        <p:txBody>
          <a:bodyPr/>
          <a:lstStyle/>
          <a:p>
            <a:fld id="{DE6C926A-1C1E-466A-B945-16F305BEB678}" type="datetimeFigureOut">
              <a:rPr lang="en-US" smtClean="0"/>
              <a:t>8/24/2023</a:t>
            </a:fld>
            <a:endParaRPr lang="en-US"/>
          </a:p>
        </p:txBody>
      </p:sp>
      <p:sp>
        <p:nvSpPr>
          <p:cNvPr id="3" name="Footer Placeholder 2">
            <a:extLst>
              <a:ext uri="{FF2B5EF4-FFF2-40B4-BE49-F238E27FC236}">
                <a16:creationId xmlns:a16="http://schemas.microsoft.com/office/drawing/2014/main" id="{AC229562-9A22-4F12-97D6-EB029B2832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B9917F-E61F-490B-9384-110CF791B497}"/>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41831664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B8F79-5CD2-4C98-A86E-24B86E8FF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9475B6-3135-439A-82B0-2887C04E1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38B97F-DED0-4ACB-8E24-69B74D619A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E221C6-2309-480D-843C-FD7763917601}"/>
              </a:ext>
            </a:extLst>
          </p:cNvPr>
          <p:cNvSpPr>
            <a:spLocks noGrp="1"/>
          </p:cNvSpPr>
          <p:nvPr>
            <p:ph type="dt" sz="half" idx="10"/>
          </p:nvPr>
        </p:nvSpPr>
        <p:spPr/>
        <p:txBody>
          <a:bodyPr/>
          <a:lstStyle/>
          <a:p>
            <a:fld id="{DE6C926A-1C1E-466A-B945-16F305BEB678}" type="datetimeFigureOut">
              <a:rPr lang="en-US" smtClean="0"/>
              <a:t>8/24/2023</a:t>
            </a:fld>
            <a:endParaRPr lang="en-US"/>
          </a:p>
        </p:txBody>
      </p:sp>
      <p:sp>
        <p:nvSpPr>
          <p:cNvPr id="6" name="Footer Placeholder 5">
            <a:extLst>
              <a:ext uri="{FF2B5EF4-FFF2-40B4-BE49-F238E27FC236}">
                <a16:creationId xmlns:a16="http://schemas.microsoft.com/office/drawing/2014/main" id="{420C43C3-C007-4E69-88F5-63362C9C1D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E9B58-342B-4E68-B96A-F07A2C8E0FC2}"/>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14383293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BC3C3-C342-4979-B621-5466CFEB5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18E2CE-1BC4-45E5-A35F-B66B710FFB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66A242-06EB-45E7-9F6E-2FBBAA7551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C2F64B-9418-4440-9776-0EC6533DA397}"/>
              </a:ext>
            </a:extLst>
          </p:cNvPr>
          <p:cNvSpPr>
            <a:spLocks noGrp="1"/>
          </p:cNvSpPr>
          <p:nvPr>
            <p:ph type="dt" sz="half" idx="10"/>
          </p:nvPr>
        </p:nvSpPr>
        <p:spPr/>
        <p:txBody>
          <a:bodyPr/>
          <a:lstStyle/>
          <a:p>
            <a:fld id="{DE6C926A-1C1E-466A-B945-16F305BEB678}" type="datetimeFigureOut">
              <a:rPr lang="en-US" smtClean="0"/>
              <a:t>8/24/2023</a:t>
            </a:fld>
            <a:endParaRPr lang="en-US"/>
          </a:p>
        </p:txBody>
      </p:sp>
      <p:sp>
        <p:nvSpPr>
          <p:cNvPr id="6" name="Footer Placeholder 5">
            <a:extLst>
              <a:ext uri="{FF2B5EF4-FFF2-40B4-BE49-F238E27FC236}">
                <a16:creationId xmlns:a16="http://schemas.microsoft.com/office/drawing/2014/main" id="{EBCF5908-3D84-4F8F-A1CC-670118501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37ECCD-FD3E-4751-B899-435AC88766AA}"/>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32546594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28694-6A99-4E7B-82A8-E6388E6799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950704-5E42-4F81-9CD3-89430C08D1A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2BE5-AB57-4B82-BA35-0B5F9E5AC1C0}"/>
              </a:ext>
            </a:extLst>
          </p:cNvPr>
          <p:cNvSpPr>
            <a:spLocks noGrp="1"/>
          </p:cNvSpPr>
          <p:nvPr>
            <p:ph type="dt" sz="half" idx="10"/>
          </p:nvPr>
        </p:nvSpPr>
        <p:spPr/>
        <p:txBody>
          <a:bodyPr/>
          <a:lstStyle/>
          <a:p>
            <a:fld id="{DE6C926A-1C1E-466A-B945-16F305BEB678}" type="datetimeFigureOut">
              <a:rPr lang="en-US" smtClean="0"/>
              <a:t>8/24/2023</a:t>
            </a:fld>
            <a:endParaRPr lang="en-US"/>
          </a:p>
        </p:txBody>
      </p:sp>
      <p:sp>
        <p:nvSpPr>
          <p:cNvPr id="5" name="Footer Placeholder 4">
            <a:extLst>
              <a:ext uri="{FF2B5EF4-FFF2-40B4-BE49-F238E27FC236}">
                <a16:creationId xmlns:a16="http://schemas.microsoft.com/office/drawing/2014/main" id="{BC875AAE-F2D4-4E9F-AEFF-46EBEBE7A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330CE-C644-4FE7-BDB6-D35C05D61147}"/>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21321838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2491F1-BBEF-430D-90C5-2E64698C1A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4AC555-913C-471F-A696-43033B3D79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FF257-B2AF-4A16-A340-827002189C73}"/>
              </a:ext>
            </a:extLst>
          </p:cNvPr>
          <p:cNvSpPr>
            <a:spLocks noGrp="1"/>
          </p:cNvSpPr>
          <p:nvPr>
            <p:ph type="dt" sz="half" idx="10"/>
          </p:nvPr>
        </p:nvSpPr>
        <p:spPr/>
        <p:txBody>
          <a:bodyPr/>
          <a:lstStyle/>
          <a:p>
            <a:fld id="{DE6C926A-1C1E-466A-B945-16F305BEB678}" type="datetimeFigureOut">
              <a:rPr lang="en-US" smtClean="0"/>
              <a:t>8/24/2023</a:t>
            </a:fld>
            <a:endParaRPr lang="en-US"/>
          </a:p>
        </p:txBody>
      </p:sp>
      <p:sp>
        <p:nvSpPr>
          <p:cNvPr id="5" name="Footer Placeholder 4">
            <a:extLst>
              <a:ext uri="{FF2B5EF4-FFF2-40B4-BE49-F238E27FC236}">
                <a16:creationId xmlns:a16="http://schemas.microsoft.com/office/drawing/2014/main" id="{0C193EC5-E72F-4F7E-BDBE-3754A45CD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AC650-7752-4F69-8BBA-FFB3E21396D6}"/>
              </a:ext>
            </a:extLst>
          </p:cNvPr>
          <p:cNvSpPr>
            <a:spLocks noGrp="1"/>
          </p:cNvSpPr>
          <p:nvPr>
            <p:ph type="sldNum" sz="quarter" idx="12"/>
          </p:nvPr>
        </p:nvSpPr>
        <p:spPr/>
        <p:txBody>
          <a:bodyPr/>
          <a:lstStyle/>
          <a:p>
            <a:fld id="{BE5CCFCC-8031-4462-BDC4-329576E3F056}" type="slidenum">
              <a:rPr lang="en-US" smtClean="0"/>
              <a:t>‹#›</a:t>
            </a:fld>
            <a:endParaRPr lang="en-US"/>
          </a:p>
        </p:txBody>
      </p:sp>
    </p:spTree>
    <p:extLst>
      <p:ext uri="{BB962C8B-B14F-4D97-AF65-F5344CB8AC3E}">
        <p14:creationId xmlns:p14="http://schemas.microsoft.com/office/powerpoint/2010/main" val="25647760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Chart Slide">
    <p:spTree>
      <p:nvGrpSpPr>
        <p:cNvPr id="1" name=""/>
        <p:cNvGrpSpPr/>
        <p:nvPr/>
      </p:nvGrpSpPr>
      <p:grpSpPr>
        <a:xfrm>
          <a:off x="0" y="0"/>
          <a:ext cx="0" cy="0"/>
          <a:chOff x="0" y="0"/>
          <a:chExt cx="0" cy="0"/>
        </a:xfrm>
      </p:grpSpPr>
      <p:sp>
        <p:nvSpPr>
          <p:cNvPr id="197" name="Shape 19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98" name="Shape 198"/>
          <p:cNvSpPr>
            <a:spLocks noGrp="1"/>
          </p:cNvSpPr>
          <p:nvPr>
            <p:ph type="body" sz="half" idx="1"/>
          </p:nvPr>
        </p:nvSpPr>
        <p:spPr>
          <a:xfrm>
            <a:off x="838200" y="1745541"/>
            <a:ext cx="4865688" cy="3970339"/>
          </a:xfrm>
          <a:prstGeom prst="rect">
            <a:avLst/>
          </a:prstGeom>
        </p:spPr>
        <p:txBody>
          <a:bodyPr/>
          <a:lstStyle/>
          <a:p>
            <a:r>
              <a:t>Edit Master text styles</a:t>
            </a:r>
          </a:p>
          <a:p>
            <a:pPr lvl="1"/>
            <a:r>
              <a:t>Second level</a:t>
            </a:r>
          </a:p>
          <a:p>
            <a:pPr lvl="2"/>
            <a:r>
              <a:t>Third level</a:t>
            </a:r>
          </a:p>
          <a:p>
            <a:pPr lvl="3"/>
            <a:r>
              <a:t>Fourth level</a:t>
            </a:r>
          </a:p>
          <a:p>
            <a:pPr lvl="4"/>
            <a:r>
              <a:t>Fifth level</a:t>
            </a:r>
          </a:p>
        </p:txBody>
      </p:sp>
      <p:sp>
        <p:nvSpPr>
          <p:cNvPr id="199" name="Shape 199"/>
          <p:cNvSpPr>
            <a:spLocks noGrp="1"/>
          </p:cNvSpPr>
          <p:nvPr>
            <p:ph type="title"/>
          </p:nvPr>
        </p:nvSpPr>
        <p:spPr>
          <a:xfrm>
            <a:off x="838200" y="375528"/>
            <a:ext cx="10515600" cy="1325564"/>
          </a:xfrm>
          <a:prstGeom prst="rect">
            <a:avLst/>
          </a:prstGeom>
        </p:spPr>
        <p:txBody>
          <a:bodyPr/>
          <a:lstStyle>
            <a:lvl1pPr>
              <a:defRPr sz="4400">
                <a:solidFill>
                  <a:srgbClr val="002060"/>
                </a:solidFill>
              </a:defRPr>
            </a:lvl1pPr>
          </a:lstStyle>
          <a:p>
            <a:r>
              <a:t>Click to edit Master title style</a:t>
            </a:r>
          </a:p>
        </p:txBody>
      </p:sp>
      <p:sp>
        <p:nvSpPr>
          <p:cNvPr id="200" name="Shape 200"/>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201" name="Shape 201"/>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202" name="image3.png"/>
          <p:cNvPicPr>
            <a:picLocks noChangeAspect="1"/>
          </p:cNvPicPr>
          <p:nvPr/>
        </p:nvPicPr>
        <p:blipFill>
          <a:blip r:embed="rId2"/>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203" name="Shape 203"/>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748614895"/>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General Information">
    <p:spTree>
      <p:nvGrpSpPr>
        <p:cNvPr id="1" name=""/>
        <p:cNvGrpSpPr/>
        <p:nvPr/>
      </p:nvGrpSpPr>
      <p:grpSpPr>
        <a:xfrm>
          <a:off x="0" y="0"/>
          <a:ext cx="0" cy="0"/>
          <a:chOff x="0" y="0"/>
          <a:chExt cx="0" cy="0"/>
        </a:xfrm>
      </p:grpSpPr>
      <p:sp>
        <p:nvSpPr>
          <p:cNvPr id="83" name="Shape 83"/>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84" name="Shape 84"/>
          <p:cNvSpPr>
            <a:spLocks noGrp="1"/>
          </p:cNvSpPr>
          <p:nvPr>
            <p:ph type="pic" sz="half" idx="13"/>
          </p:nvPr>
        </p:nvSpPr>
        <p:spPr>
          <a:xfrm>
            <a:off x="6781800" y="1277937"/>
            <a:ext cx="5051425" cy="4234312"/>
          </a:xfrm>
          <a:prstGeom prst="rect">
            <a:avLst/>
          </a:prstGeom>
        </p:spPr>
        <p:txBody>
          <a:bodyPr lIns="91439" rIns="91439">
            <a:noAutofit/>
          </a:bodyPr>
          <a:lstStyle/>
          <a:p>
            <a:endParaRPr/>
          </a:p>
        </p:txBody>
      </p:sp>
      <p:sp>
        <p:nvSpPr>
          <p:cNvPr id="85" name="Shape 85"/>
          <p:cNvSpPr>
            <a:spLocks noGrp="1"/>
          </p:cNvSpPr>
          <p:nvPr>
            <p:ph type="body" sz="half" idx="1"/>
          </p:nvPr>
        </p:nvSpPr>
        <p:spPr>
          <a:xfrm>
            <a:off x="533400" y="1277938"/>
            <a:ext cx="6027057" cy="4234312"/>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Enter Text Here</a:t>
            </a:r>
          </a:p>
          <a:p>
            <a:pPr lvl="1"/>
            <a:r>
              <a:t>Second level</a:t>
            </a:r>
          </a:p>
          <a:p>
            <a:pPr lvl="2"/>
            <a:r>
              <a:t>Third level</a:t>
            </a:r>
          </a:p>
          <a:p>
            <a:pPr lvl="3"/>
            <a:r>
              <a:t>Fourth level</a:t>
            </a:r>
          </a:p>
          <a:p>
            <a:pPr lvl="4"/>
            <a:r>
              <a:t>Fifth level</a:t>
            </a:r>
          </a:p>
        </p:txBody>
      </p:sp>
      <p:sp>
        <p:nvSpPr>
          <p:cNvPr id="86" name="Shape 86"/>
          <p:cNvSpPr>
            <a:spLocks noGrp="1"/>
          </p:cNvSpPr>
          <p:nvPr>
            <p:ph type="title"/>
          </p:nvPr>
        </p:nvSpPr>
        <p:spPr>
          <a:xfrm>
            <a:off x="533400" y="342900"/>
            <a:ext cx="6027057" cy="935038"/>
          </a:xfrm>
          <a:prstGeom prst="rect">
            <a:avLst/>
          </a:prstGeom>
        </p:spPr>
        <p:txBody>
          <a:bodyPr anchor="b"/>
          <a:lstStyle>
            <a:lvl1pPr>
              <a:defRPr sz="4400">
                <a:solidFill>
                  <a:srgbClr val="002060"/>
                </a:solidFill>
              </a:defRPr>
            </a:lvl1pPr>
          </a:lstStyle>
          <a:p>
            <a:r>
              <a:t>Title of Slide Here</a:t>
            </a:r>
          </a:p>
        </p:txBody>
      </p:sp>
      <p:sp>
        <p:nvSpPr>
          <p:cNvPr id="87" name="Shape 87"/>
          <p:cNvSpPr>
            <a:spLocks noGrp="1"/>
          </p:cNvSpPr>
          <p:nvPr>
            <p:ph type="body" sz="quarter" idx="14"/>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88" name="Shape 88"/>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89" name="image3.png"/>
          <p:cNvPicPr>
            <a:picLocks noChangeAspect="1"/>
          </p:cNvPicPr>
          <p:nvPr/>
        </p:nvPicPr>
        <p:blipFill>
          <a:blip r:embed="rId2"/>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90" name="Shape 90"/>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312024886"/>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A4CBB3-03CB-43FD-B475-71C00ED26F36}"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94786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4CBB3-03CB-43FD-B475-71C00ED26F36}"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1403512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A4CBB3-03CB-43FD-B475-71C00ED26F36}"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468744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A4CBB3-03CB-43FD-B475-71C00ED26F36}"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978499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A4CBB3-03CB-43FD-B475-71C00ED26F36}" type="datetimeFigureOut">
              <a:rPr lang="en-US" smtClean="0"/>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46143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A4CBB3-03CB-43FD-B475-71C00ED26F36}" type="datetimeFigureOut">
              <a:rPr lang="en-US" smtClean="0"/>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8418561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4CBB3-03CB-43FD-B475-71C00ED26F36}" type="datetimeFigureOut">
              <a:rPr lang="en-US" smtClean="0"/>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1090653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A4CBB3-03CB-43FD-B475-71C00ED26F36}"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2032741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9E29-675E-093C-63BF-7DA1A3DA3B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BDB71D-9BD6-AB83-C849-8CAE93CB9C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5F0A4-8845-C454-95CA-C20FDF6BA745}"/>
              </a:ext>
            </a:extLst>
          </p:cNvPr>
          <p:cNvSpPr>
            <a:spLocks noGrp="1"/>
          </p:cNvSpPr>
          <p:nvPr>
            <p:ph type="dt" sz="half" idx="10"/>
          </p:nvPr>
        </p:nvSpPr>
        <p:spPr/>
        <p:txBody>
          <a:bodyPr/>
          <a:lstStyle/>
          <a:p>
            <a:fld id="{91D990E0-8634-48BE-BFCB-60629F62FF6B}" type="datetimeFigureOut">
              <a:rPr lang="en-US" smtClean="0"/>
              <a:t>8/24/2023</a:t>
            </a:fld>
            <a:endParaRPr lang="en-US"/>
          </a:p>
        </p:txBody>
      </p:sp>
      <p:sp>
        <p:nvSpPr>
          <p:cNvPr id="5" name="Footer Placeholder 4">
            <a:extLst>
              <a:ext uri="{FF2B5EF4-FFF2-40B4-BE49-F238E27FC236}">
                <a16:creationId xmlns:a16="http://schemas.microsoft.com/office/drawing/2014/main" id="{5B647F5D-23B4-4F28-65A2-CC42A2040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BE7D1-6271-EE96-9EED-A501809EDF82}"/>
              </a:ext>
            </a:extLst>
          </p:cNvPr>
          <p:cNvSpPr>
            <a:spLocks noGrp="1"/>
          </p:cNvSpPr>
          <p:nvPr>
            <p:ph type="sldNum" sz="quarter" idx="12"/>
          </p:nvPr>
        </p:nvSpPr>
        <p:spPr/>
        <p:txBody>
          <a:bodyPr/>
          <a:lstStyle/>
          <a:p>
            <a:fld id="{7482D6BC-3DFA-4866-A31A-7736676347B1}" type="slidenum">
              <a:rPr lang="en-US" smtClean="0"/>
              <a:t>‹#›</a:t>
            </a:fld>
            <a:endParaRPr lang="en-US"/>
          </a:p>
        </p:txBody>
      </p:sp>
    </p:spTree>
    <p:extLst>
      <p:ext uri="{BB962C8B-B14F-4D97-AF65-F5344CB8AC3E}">
        <p14:creationId xmlns:p14="http://schemas.microsoft.com/office/powerpoint/2010/main" val="2494854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A4CBB3-03CB-43FD-B475-71C00ED26F36}"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1342288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4CBB3-03CB-43FD-B475-71C00ED26F36}"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1383969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A4CBB3-03CB-43FD-B475-71C00ED26F36}"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57F36-6D23-4C39-A2C3-D58391D75D53}" type="slidenum">
              <a:rPr lang="en-US" smtClean="0"/>
              <a:t>‹#›</a:t>
            </a:fld>
            <a:endParaRPr lang="en-US"/>
          </a:p>
        </p:txBody>
      </p:sp>
    </p:spTree>
    <p:extLst>
      <p:ext uri="{BB962C8B-B14F-4D97-AF65-F5344CB8AC3E}">
        <p14:creationId xmlns:p14="http://schemas.microsoft.com/office/powerpoint/2010/main" val="341952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eneral Information">
    <p:spTree>
      <p:nvGrpSpPr>
        <p:cNvPr id="1" name=""/>
        <p:cNvGrpSpPr/>
        <p:nvPr/>
      </p:nvGrpSpPr>
      <p:grpSpPr>
        <a:xfrm>
          <a:off x="0" y="0"/>
          <a:ext cx="0" cy="0"/>
          <a:chOff x="0" y="0"/>
          <a:chExt cx="0" cy="0"/>
        </a:xfrm>
      </p:grpSpPr>
      <p:sp>
        <p:nvSpPr>
          <p:cNvPr id="10" name="Rectangle 9"/>
          <p:cNvSpPr/>
          <p:nvPr userDrawn="1"/>
        </p:nvSpPr>
        <p:spPr>
          <a:xfrm>
            <a:off x="0" y="6197600"/>
            <a:ext cx="12192000" cy="660400"/>
          </a:xfrm>
          <a:prstGeom prst="rect">
            <a:avLst/>
          </a:prstGeom>
          <a:solidFill>
            <a:srgbClr val="2535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6" name="Picture Placeholder 5"/>
          <p:cNvSpPr>
            <a:spLocks noGrp="1"/>
          </p:cNvSpPr>
          <p:nvPr>
            <p:ph type="pic" sz="quarter" idx="10" hasCustomPrompt="1"/>
          </p:nvPr>
        </p:nvSpPr>
        <p:spPr>
          <a:xfrm>
            <a:off x="6781800" y="1277938"/>
            <a:ext cx="5051425" cy="4234311"/>
          </a:xfrm>
        </p:spPr>
        <p:txBody>
          <a:bodyPr/>
          <a:lstStyle>
            <a:lvl1pPr>
              <a:defRPr/>
            </a:lvl1pPr>
          </a:lstStyle>
          <a:p>
            <a:r>
              <a:rPr lang="en-US" dirty="0"/>
              <a:t>Place Image Here</a:t>
            </a:r>
          </a:p>
        </p:txBody>
      </p:sp>
      <p:sp>
        <p:nvSpPr>
          <p:cNvPr id="7" name="Content Placeholder 2"/>
          <p:cNvSpPr>
            <a:spLocks noGrp="1"/>
          </p:cNvSpPr>
          <p:nvPr>
            <p:ph idx="1" hasCustomPrompt="1"/>
          </p:nvPr>
        </p:nvSpPr>
        <p:spPr>
          <a:xfrm>
            <a:off x="533400" y="1277939"/>
            <a:ext cx="6027057" cy="4234310"/>
          </a:xfrm>
        </p:spPr>
        <p:txBody>
          <a:bodyPr/>
          <a:lstStyle>
            <a:lvl1pPr>
              <a:defRPr sz="3200" baseline="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Enter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533400" y="342900"/>
            <a:ext cx="6027057" cy="935038"/>
          </a:xfrm>
        </p:spPr>
        <p:txBody>
          <a:bodyPr anchor="b">
            <a:normAutofit/>
          </a:bodyPr>
          <a:lstStyle>
            <a:lvl1pPr>
              <a:defRPr sz="4400" b="1" baseline="0">
                <a:solidFill>
                  <a:srgbClr val="002060"/>
                </a:solidFill>
              </a:defRPr>
            </a:lvl1pPr>
          </a:lstStyle>
          <a:p>
            <a:r>
              <a:rPr lang="en-US" dirty="0"/>
              <a:t>Title of Slide Here</a:t>
            </a:r>
          </a:p>
        </p:txBody>
      </p:sp>
      <p:sp>
        <p:nvSpPr>
          <p:cNvPr id="11" name="Text Placeholder 7"/>
          <p:cNvSpPr>
            <a:spLocks noGrp="1"/>
          </p:cNvSpPr>
          <p:nvPr>
            <p:ph type="body" sz="quarter" idx="11" hasCustomPrompt="1"/>
          </p:nvPr>
        </p:nvSpPr>
        <p:spPr>
          <a:xfrm>
            <a:off x="11333019" y="6386945"/>
            <a:ext cx="720436" cy="248666"/>
          </a:xfrm>
        </p:spPr>
        <p:txBody>
          <a:bodyPr>
            <a:normAutofit/>
          </a:bodyPr>
          <a:lstStyle>
            <a:lvl1pPr marL="0" indent="0" algn="r">
              <a:buNone/>
              <a:defRPr sz="1600">
                <a:solidFill>
                  <a:srgbClr val="FFC000"/>
                </a:solidFill>
              </a:defRPr>
            </a:lvl1pPr>
          </a:lstStyle>
          <a:p>
            <a:pPr lvl="0"/>
            <a:r>
              <a:rPr lang="en-US" dirty="0"/>
              <a:t>1</a:t>
            </a:r>
          </a:p>
        </p:txBody>
      </p:sp>
      <p:sp>
        <p:nvSpPr>
          <p:cNvPr id="9" name="Rectangle 8"/>
          <p:cNvSpPr/>
          <p:nvPr userDrawn="1"/>
        </p:nvSpPr>
        <p:spPr>
          <a:xfrm>
            <a:off x="0" y="6108700"/>
            <a:ext cx="12192000" cy="88900"/>
          </a:xfrm>
          <a:prstGeom prst="rect">
            <a:avLst/>
          </a:prstGeom>
          <a:solidFill>
            <a:srgbClr val="FDB7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548" y="5701593"/>
            <a:ext cx="452623" cy="9340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44741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31" indent="0" algn="ctr">
              <a:buNone/>
              <a:defRPr>
                <a:solidFill>
                  <a:schemeClr val="tx1">
                    <a:tint val="75000"/>
                  </a:schemeClr>
                </a:solidFill>
              </a:defRPr>
            </a:lvl2pPr>
            <a:lvl3pPr marL="609660" indent="0" algn="ctr">
              <a:buNone/>
              <a:defRPr>
                <a:solidFill>
                  <a:schemeClr val="tx1">
                    <a:tint val="75000"/>
                  </a:schemeClr>
                </a:solidFill>
              </a:defRPr>
            </a:lvl3pPr>
            <a:lvl4pPr marL="914492" indent="0" algn="ctr">
              <a:buNone/>
              <a:defRPr>
                <a:solidFill>
                  <a:schemeClr val="tx1">
                    <a:tint val="75000"/>
                  </a:schemeClr>
                </a:solidFill>
              </a:defRPr>
            </a:lvl4pPr>
            <a:lvl5pPr marL="1219322" indent="0" algn="ctr">
              <a:buNone/>
              <a:defRPr>
                <a:solidFill>
                  <a:schemeClr val="tx1">
                    <a:tint val="75000"/>
                  </a:schemeClr>
                </a:solidFill>
              </a:defRPr>
            </a:lvl5pPr>
            <a:lvl6pPr marL="1524152" indent="0" algn="ctr">
              <a:buNone/>
              <a:defRPr>
                <a:solidFill>
                  <a:schemeClr val="tx1">
                    <a:tint val="75000"/>
                  </a:schemeClr>
                </a:solidFill>
              </a:defRPr>
            </a:lvl6pPr>
            <a:lvl7pPr marL="1828983" indent="0" algn="ctr">
              <a:buNone/>
              <a:defRPr>
                <a:solidFill>
                  <a:schemeClr val="tx1">
                    <a:tint val="75000"/>
                  </a:schemeClr>
                </a:solidFill>
              </a:defRPr>
            </a:lvl7pPr>
            <a:lvl8pPr marL="2133814" indent="0" algn="ctr">
              <a:buNone/>
              <a:defRPr>
                <a:solidFill>
                  <a:schemeClr val="tx1">
                    <a:tint val="75000"/>
                  </a:schemeClr>
                </a:solidFill>
              </a:defRPr>
            </a:lvl8pPr>
            <a:lvl9pPr marL="2438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8166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0438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1790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31" indent="0">
              <a:buNone/>
              <a:defRPr sz="1200">
                <a:solidFill>
                  <a:schemeClr val="tx1">
                    <a:tint val="75000"/>
                  </a:schemeClr>
                </a:solidFill>
              </a:defRPr>
            </a:lvl2pPr>
            <a:lvl3pPr marL="609660" indent="0">
              <a:buNone/>
              <a:defRPr sz="1067">
                <a:solidFill>
                  <a:schemeClr val="tx1">
                    <a:tint val="75000"/>
                  </a:schemeClr>
                </a:solidFill>
              </a:defRPr>
            </a:lvl3pPr>
            <a:lvl4pPr marL="914492" indent="0">
              <a:buNone/>
              <a:defRPr sz="933">
                <a:solidFill>
                  <a:schemeClr val="tx1">
                    <a:tint val="75000"/>
                  </a:schemeClr>
                </a:solidFill>
              </a:defRPr>
            </a:lvl4pPr>
            <a:lvl5pPr marL="1219322" indent="0">
              <a:buNone/>
              <a:defRPr sz="933">
                <a:solidFill>
                  <a:schemeClr val="tx1">
                    <a:tint val="75000"/>
                  </a:schemeClr>
                </a:solidFill>
              </a:defRPr>
            </a:lvl5pPr>
            <a:lvl6pPr marL="1524152" indent="0">
              <a:buNone/>
              <a:defRPr sz="933">
                <a:solidFill>
                  <a:schemeClr val="tx1">
                    <a:tint val="75000"/>
                  </a:schemeClr>
                </a:solidFill>
              </a:defRPr>
            </a:lvl6pPr>
            <a:lvl7pPr marL="1828983" indent="0">
              <a:buNone/>
              <a:defRPr sz="933">
                <a:solidFill>
                  <a:schemeClr val="tx1">
                    <a:tint val="75000"/>
                  </a:schemeClr>
                </a:solidFill>
              </a:defRPr>
            </a:lvl7pPr>
            <a:lvl8pPr marL="2133814" indent="0">
              <a:buNone/>
              <a:defRPr sz="933">
                <a:solidFill>
                  <a:schemeClr val="tx1">
                    <a:tint val="75000"/>
                  </a:schemeClr>
                </a:solidFill>
              </a:defRPr>
            </a:lvl8pPr>
            <a:lvl9pPr marL="2438644"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3802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210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31" indent="0">
              <a:buNone/>
              <a:defRPr sz="1333" b="1"/>
            </a:lvl2pPr>
            <a:lvl3pPr marL="609660" indent="0">
              <a:buNone/>
              <a:defRPr sz="1200" b="1"/>
            </a:lvl3pPr>
            <a:lvl4pPr marL="914492" indent="0">
              <a:buNone/>
              <a:defRPr sz="1067" b="1"/>
            </a:lvl4pPr>
            <a:lvl5pPr marL="1219322" indent="0">
              <a:buNone/>
              <a:defRPr sz="1067" b="1"/>
            </a:lvl5pPr>
            <a:lvl6pPr marL="1524152" indent="0">
              <a:buNone/>
              <a:defRPr sz="1067" b="1"/>
            </a:lvl6pPr>
            <a:lvl7pPr marL="1828983" indent="0">
              <a:buNone/>
              <a:defRPr sz="1067" b="1"/>
            </a:lvl7pPr>
            <a:lvl8pPr marL="2133814" indent="0">
              <a:buNone/>
              <a:defRPr sz="1067" b="1"/>
            </a:lvl8pPr>
            <a:lvl9pPr marL="2438644"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5389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D3F7-F730-5BDB-4A8E-C8D908E8B1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BF7B67-E6A3-A0DC-7C3B-025266DDA8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CFEB6C-9629-2067-D3DE-72BFB1B74C29}"/>
              </a:ext>
            </a:extLst>
          </p:cNvPr>
          <p:cNvSpPr>
            <a:spLocks noGrp="1"/>
          </p:cNvSpPr>
          <p:nvPr>
            <p:ph type="dt" sz="half" idx="10"/>
          </p:nvPr>
        </p:nvSpPr>
        <p:spPr/>
        <p:txBody>
          <a:bodyPr/>
          <a:lstStyle/>
          <a:p>
            <a:fld id="{91D990E0-8634-48BE-BFCB-60629F62FF6B}" type="datetimeFigureOut">
              <a:rPr lang="en-US" smtClean="0"/>
              <a:t>8/24/2023</a:t>
            </a:fld>
            <a:endParaRPr lang="en-US"/>
          </a:p>
        </p:txBody>
      </p:sp>
      <p:sp>
        <p:nvSpPr>
          <p:cNvPr id="5" name="Footer Placeholder 4">
            <a:extLst>
              <a:ext uri="{FF2B5EF4-FFF2-40B4-BE49-F238E27FC236}">
                <a16:creationId xmlns:a16="http://schemas.microsoft.com/office/drawing/2014/main" id="{8BCD05A7-9BDA-15FB-8743-8F5C9C0D85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3729D-57DE-00E0-1BE9-33C35223D255}"/>
              </a:ext>
            </a:extLst>
          </p:cNvPr>
          <p:cNvSpPr>
            <a:spLocks noGrp="1"/>
          </p:cNvSpPr>
          <p:nvPr>
            <p:ph type="sldNum" sz="quarter" idx="12"/>
          </p:nvPr>
        </p:nvSpPr>
        <p:spPr/>
        <p:txBody>
          <a:bodyPr/>
          <a:lstStyle/>
          <a:p>
            <a:fld id="{7482D6BC-3DFA-4866-A31A-7736676347B1}" type="slidenum">
              <a:rPr lang="en-US" smtClean="0"/>
              <a:t>‹#›</a:t>
            </a:fld>
            <a:endParaRPr lang="en-US"/>
          </a:p>
        </p:txBody>
      </p:sp>
    </p:spTree>
    <p:extLst>
      <p:ext uri="{BB962C8B-B14F-4D97-AF65-F5344CB8AC3E}">
        <p14:creationId xmlns:p14="http://schemas.microsoft.com/office/powerpoint/2010/main" val="2356624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474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2678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32708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4452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0293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31" indent="0">
              <a:buNone/>
              <a:defRPr sz="1867"/>
            </a:lvl2pPr>
            <a:lvl3pPr marL="609660" indent="0">
              <a:buNone/>
              <a:defRPr sz="1600"/>
            </a:lvl3pPr>
            <a:lvl4pPr marL="914492" indent="0">
              <a:buNone/>
              <a:defRPr sz="1333"/>
            </a:lvl4pPr>
            <a:lvl5pPr marL="1219322" indent="0">
              <a:buNone/>
              <a:defRPr sz="1333"/>
            </a:lvl5pPr>
            <a:lvl6pPr marL="1524152" indent="0">
              <a:buNone/>
              <a:defRPr sz="1333"/>
            </a:lvl6pPr>
            <a:lvl7pPr marL="1828983" indent="0">
              <a:buNone/>
              <a:defRPr sz="1333"/>
            </a:lvl7pPr>
            <a:lvl8pPr marL="2133814" indent="0">
              <a:buNone/>
              <a:defRPr sz="1333"/>
            </a:lvl8pPr>
            <a:lvl9pPr marL="2438644"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31" indent="0">
              <a:buNone/>
              <a:defRPr sz="800"/>
            </a:lvl2pPr>
            <a:lvl3pPr marL="609660" indent="0">
              <a:buNone/>
              <a:defRPr sz="667"/>
            </a:lvl3pPr>
            <a:lvl4pPr marL="914492" indent="0">
              <a:buNone/>
              <a:defRPr sz="600"/>
            </a:lvl4pPr>
            <a:lvl5pPr marL="1219322" indent="0">
              <a:buNone/>
              <a:defRPr sz="600"/>
            </a:lvl5pPr>
            <a:lvl6pPr marL="1524152" indent="0">
              <a:buNone/>
              <a:defRPr sz="600"/>
            </a:lvl6pPr>
            <a:lvl7pPr marL="1828983" indent="0">
              <a:buNone/>
              <a:defRPr sz="600"/>
            </a:lvl7pPr>
            <a:lvl8pPr marL="2133814" indent="0">
              <a:buNone/>
              <a:defRPr sz="600"/>
            </a:lvl8pPr>
            <a:lvl9pPr marL="2438644"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3221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6908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3849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4028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5490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2143E-BD81-2AF6-81F0-E4A3841941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6C106D-6A05-E984-B47E-75E47BF867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963B0B-08FD-F5B8-C952-B0315ACD0A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3C8C05-05A6-2C2C-10B6-856CE42E69D3}"/>
              </a:ext>
            </a:extLst>
          </p:cNvPr>
          <p:cNvSpPr>
            <a:spLocks noGrp="1"/>
          </p:cNvSpPr>
          <p:nvPr>
            <p:ph type="dt" sz="half" idx="10"/>
          </p:nvPr>
        </p:nvSpPr>
        <p:spPr/>
        <p:txBody>
          <a:bodyPr/>
          <a:lstStyle/>
          <a:p>
            <a:fld id="{91D990E0-8634-48BE-BFCB-60629F62FF6B}" type="datetimeFigureOut">
              <a:rPr lang="en-US" smtClean="0"/>
              <a:t>8/24/2023</a:t>
            </a:fld>
            <a:endParaRPr lang="en-US"/>
          </a:p>
        </p:txBody>
      </p:sp>
      <p:sp>
        <p:nvSpPr>
          <p:cNvPr id="6" name="Footer Placeholder 5">
            <a:extLst>
              <a:ext uri="{FF2B5EF4-FFF2-40B4-BE49-F238E27FC236}">
                <a16:creationId xmlns:a16="http://schemas.microsoft.com/office/drawing/2014/main" id="{22AAC42D-747B-6690-2546-8AA5758C31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E694FE-53A2-5D7A-2BA3-07244FAC79E9}"/>
              </a:ext>
            </a:extLst>
          </p:cNvPr>
          <p:cNvSpPr>
            <a:spLocks noGrp="1"/>
          </p:cNvSpPr>
          <p:nvPr>
            <p:ph type="sldNum" sz="quarter" idx="12"/>
          </p:nvPr>
        </p:nvSpPr>
        <p:spPr/>
        <p:txBody>
          <a:bodyPr/>
          <a:lstStyle/>
          <a:p>
            <a:fld id="{7482D6BC-3DFA-4866-A31A-7736676347B1}" type="slidenum">
              <a:rPr lang="en-US" smtClean="0"/>
              <a:t>‹#›</a:t>
            </a:fld>
            <a:endParaRPr lang="en-US"/>
          </a:p>
        </p:txBody>
      </p:sp>
    </p:spTree>
    <p:extLst>
      <p:ext uri="{BB962C8B-B14F-4D97-AF65-F5344CB8AC3E}">
        <p14:creationId xmlns:p14="http://schemas.microsoft.com/office/powerpoint/2010/main" val="19877887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4"/>
            </a:lvl1pPr>
            <a:lvl2pPr lvl="1" algn="ctr">
              <a:spcBef>
                <a:spcPts val="0"/>
              </a:spcBef>
              <a:spcAft>
                <a:spcPts val="0"/>
              </a:spcAft>
              <a:buSzPts val="5200"/>
              <a:buNone/>
              <a:defRPr sz="6934"/>
            </a:lvl2pPr>
            <a:lvl3pPr lvl="2" algn="ctr">
              <a:spcBef>
                <a:spcPts val="0"/>
              </a:spcBef>
              <a:spcAft>
                <a:spcPts val="0"/>
              </a:spcAft>
              <a:buSzPts val="5200"/>
              <a:buNone/>
              <a:defRPr sz="6934"/>
            </a:lvl3pPr>
            <a:lvl4pPr lvl="3" algn="ctr">
              <a:spcBef>
                <a:spcPts val="0"/>
              </a:spcBef>
              <a:spcAft>
                <a:spcPts val="0"/>
              </a:spcAft>
              <a:buSzPts val="5200"/>
              <a:buNone/>
              <a:defRPr sz="6934"/>
            </a:lvl4pPr>
            <a:lvl5pPr lvl="4" algn="ctr">
              <a:spcBef>
                <a:spcPts val="0"/>
              </a:spcBef>
              <a:spcAft>
                <a:spcPts val="0"/>
              </a:spcAft>
              <a:buSzPts val="5200"/>
              <a:buNone/>
              <a:defRPr sz="6934"/>
            </a:lvl5pPr>
            <a:lvl6pPr lvl="5" algn="ctr">
              <a:spcBef>
                <a:spcPts val="0"/>
              </a:spcBef>
              <a:spcAft>
                <a:spcPts val="0"/>
              </a:spcAft>
              <a:buSzPts val="5200"/>
              <a:buNone/>
              <a:defRPr sz="6934"/>
            </a:lvl6pPr>
            <a:lvl7pPr lvl="6" algn="ctr">
              <a:spcBef>
                <a:spcPts val="0"/>
              </a:spcBef>
              <a:spcAft>
                <a:spcPts val="0"/>
              </a:spcAft>
              <a:buSzPts val="5200"/>
              <a:buNone/>
              <a:defRPr sz="6934"/>
            </a:lvl7pPr>
            <a:lvl8pPr lvl="7" algn="ctr">
              <a:spcBef>
                <a:spcPts val="0"/>
              </a:spcBef>
              <a:spcAft>
                <a:spcPts val="0"/>
              </a:spcAft>
              <a:buSzPts val="5200"/>
              <a:buNone/>
              <a:defRPr sz="6934"/>
            </a:lvl8pPr>
            <a:lvl9pPr lvl="8" algn="ctr">
              <a:spcBef>
                <a:spcPts val="0"/>
              </a:spcBef>
              <a:spcAft>
                <a:spcPts val="0"/>
              </a:spcAft>
              <a:buSzPts val="5200"/>
              <a:buNone/>
              <a:defRPr sz="6934"/>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4"/>
            </a:lvl1pPr>
            <a:lvl2pPr lvl="1" algn="ctr">
              <a:lnSpc>
                <a:spcPct val="100000"/>
              </a:lnSpc>
              <a:spcBef>
                <a:spcPts val="0"/>
              </a:spcBef>
              <a:spcAft>
                <a:spcPts val="0"/>
              </a:spcAft>
              <a:buSzPts val="2800"/>
              <a:buNone/>
              <a:defRPr sz="3734"/>
            </a:lvl2pPr>
            <a:lvl3pPr lvl="2" algn="ctr">
              <a:lnSpc>
                <a:spcPct val="100000"/>
              </a:lnSpc>
              <a:spcBef>
                <a:spcPts val="0"/>
              </a:spcBef>
              <a:spcAft>
                <a:spcPts val="0"/>
              </a:spcAft>
              <a:buSzPts val="2800"/>
              <a:buNone/>
              <a:defRPr sz="3734"/>
            </a:lvl3pPr>
            <a:lvl4pPr lvl="3" algn="ctr">
              <a:lnSpc>
                <a:spcPct val="100000"/>
              </a:lnSpc>
              <a:spcBef>
                <a:spcPts val="0"/>
              </a:spcBef>
              <a:spcAft>
                <a:spcPts val="0"/>
              </a:spcAft>
              <a:buSzPts val="2800"/>
              <a:buNone/>
              <a:defRPr sz="3734"/>
            </a:lvl4pPr>
            <a:lvl5pPr lvl="4" algn="ctr">
              <a:lnSpc>
                <a:spcPct val="100000"/>
              </a:lnSpc>
              <a:spcBef>
                <a:spcPts val="0"/>
              </a:spcBef>
              <a:spcAft>
                <a:spcPts val="0"/>
              </a:spcAft>
              <a:buSzPts val="2800"/>
              <a:buNone/>
              <a:defRPr sz="3734"/>
            </a:lvl5pPr>
            <a:lvl6pPr lvl="5" algn="ctr">
              <a:lnSpc>
                <a:spcPct val="100000"/>
              </a:lnSpc>
              <a:spcBef>
                <a:spcPts val="0"/>
              </a:spcBef>
              <a:spcAft>
                <a:spcPts val="0"/>
              </a:spcAft>
              <a:buSzPts val="2800"/>
              <a:buNone/>
              <a:defRPr sz="3734"/>
            </a:lvl6pPr>
            <a:lvl7pPr lvl="6" algn="ctr">
              <a:lnSpc>
                <a:spcPct val="100000"/>
              </a:lnSpc>
              <a:spcBef>
                <a:spcPts val="0"/>
              </a:spcBef>
              <a:spcAft>
                <a:spcPts val="0"/>
              </a:spcAft>
              <a:buSzPts val="2800"/>
              <a:buNone/>
              <a:defRPr sz="3734"/>
            </a:lvl7pPr>
            <a:lvl8pPr lvl="7" algn="ctr">
              <a:lnSpc>
                <a:spcPct val="100000"/>
              </a:lnSpc>
              <a:spcBef>
                <a:spcPts val="0"/>
              </a:spcBef>
              <a:spcAft>
                <a:spcPts val="0"/>
              </a:spcAft>
              <a:buSzPts val="2800"/>
              <a:buNone/>
              <a:defRPr sz="3734"/>
            </a:lvl8pPr>
            <a:lvl9pPr lvl="8" algn="ctr">
              <a:lnSpc>
                <a:spcPct val="100000"/>
              </a:lnSpc>
              <a:spcBef>
                <a:spcPts val="0"/>
              </a:spcBef>
              <a:spcAft>
                <a:spcPts val="0"/>
              </a:spcAft>
              <a:buSzPts val="2800"/>
              <a:buNone/>
              <a:defRPr sz="3734"/>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5387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184500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630" lvl="0" indent="-457223">
              <a:spcBef>
                <a:spcPts val="0"/>
              </a:spcBef>
              <a:spcAft>
                <a:spcPts val="0"/>
              </a:spcAft>
              <a:buSzPts val="1800"/>
              <a:buChar char="●"/>
              <a:defRPr/>
            </a:lvl1pPr>
            <a:lvl2pPr marL="1219261" lvl="1" indent="-423355">
              <a:spcBef>
                <a:spcPts val="0"/>
              </a:spcBef>
              <a:spcAft>
                <a:spcPts val="0"/>
              </a:spcAft>
              <a:buSzPts val="1400"/>
              <a:buChar char="○"/>
              <a:defRPr/>
            </a:lvl2pPr>
            <a:lvl3pPr marL="1828891" lvl="2" indent="-423355">
              <a:spcBef>
                <a:spcPts val="0"/>
              </a:spcBef>
              <a:spcAft>
                <a:spcPts val="0"/>
              </a:spcAft>
              <a:buSzPts val="1400"/>
              <a:buChar char="■"/>
              <a:defRPr/>
            </a:lvl3pPr>
            <a:lvl4pPr marL="2438522" lvl="3" indent="-423355">
              <a:spcBef>
                <a:spcPts val="0"/>
              </a:spcBef>
              <a:spcAft>
                <a:spcPts val="0"/>
              </a:spcAft>
              <a:buSzPts val="1400"/>
              <a:buChar char="●"/>
              <a:defRPr/>
            </a:lvl4pPr>
            <a:lvl5pPr marL="3048152" lvl="4" indent="-423355">
              <a:spcBef>
                <a:spcPts val="0"/>
              </a:spcBef>
              <a:spcAft>
                <a:spcPts val="0"/>
              </a:spcAft>
              <a:buSzPts val="1400"/>
              <a:buChar char="○"/>
              <a:defRPr/>
            </a:lvl5pPr>
            <a:lvl6pPr marL="3657783" lvl="5" indent="-423355">
              <a:spcBef>
                <a:spcPts val="0"/>
              </a:spcBef>
              <a:spcAft>
                <a:spcPts val="0"/>
              </a:spcAft>
              <a:buSzPts val="1400"/>
              <a:buChar char="■"/>
              <a:defRPr/>
            </a:lvl6pPr>
            <a:lvl7pPr marL="4267413" lvl="6" indent="-423355">
              <a:spcBef>
                <a:spcPts val="0"/>
              </a:spcBef>
              <a:spcAft>
                <a:spcPts val="0"/>
              </a:spcAft>
              <a:buSzPts val="1400"/>
              <a:buChar char="●"/>
              <a:defRPr/>
            </a:lvl7pPr>
            <a:lvl8pPr marL="4877044" lvl="7" indent="-423355">
              <a:spcBef>
                <a:spcPts val="0"/>
              </a:spcBef>
              <a:spcAft>
                <a:spcPts val="0"/>
              </a:spcAft>
              <a:buSzPts val="1400"/>
              <a:buChar char="○"/>
              <a:defRPr/>
            </a:lvl8pPr>
            <a:lvl9pPr marL="5486674" lvl="8" indent="-42335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5037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630" lvl="0" indent="-423355">
              <a:spcBef>
                <a:spcPts val="0"/>
              </a:spcBef>
              <a:spcAft>
                <a:spcPts val="0"/>
              </a:spcAft>
              <a:buSzPts val="1400"/>
              <a:buChar char="●"/>
              <a:defRPr sz="1867"/>
            </a:lvl1pPr>
            <a:lvl2pPr marL="1219261" lvl="1" indent="-406420">
              <a:spcBef>
                <a:spcPts val="0"/>
              </a:spcBef>
              <a:spcAft>
                <a:spcPts val="0"/>
              </a:spcAft>
              <a:buSzPts val="1200"/>
              <a:buChar char="○"/>
              <a:defRPr sz="1600"/>
            </a:lvl2pPr>
            <a:lvl3pPr marL="1828891" lvl="2" indent="-406420">
              <a:spcBef>
                <a:spcPts val="0"/>
              </a:spcBef>
              <a:spcAft>
                <a:spcPts val="0"/>
              </a:spcAft>
              <a:buSzPts val="1200"/>
              <a:buChar char="■"/>
              <a:defRPr sz="1600"/>
            </a:lvl3pPr>
            <a:lvl4pPr marL="2438522" lvl="3" indent="-406420">
              <a:spcBef>
                <a:spcPts val="0"/>
              </a:spcBef>
              <a:spcAft>
                <a:spcPts val="0"/>
              </a:spcAft>
              <a:buSzPts val="1200"/>
              <a:buChar char="●"/>
              <a:defRPr sz="1600"/>
            </a:lvl4pPr>
            <a:lvl5pPr marL="3048152" lvl="4" indent="-406420">
              <a:spcBef>
                <a:spcPts val="0"/>
              </a:spcBef>
              <a:spcAft>
                <a:spcPts val="0"/>
              </a:spcAft>
              <a:buSzPts val="1200"/>
              <a:buChar char="○"/>
              <a:defRPr sz="1600"/>
            </a:lvl5pPr>
            <a:lvl6pPr marL="3657783" lvl="5" indent="-406420">
              <a:spcBef>
                <a:spcPts val="0"/>
              </a:spcBef>
              <a:spcAft>
                <a:spcPts val="0"/>
              </a:spcAft>
              <a:buSzPts val="1200"/>
              <a:buChar char="■"/>
              <a:defRPr sz="1600"/>
            </a:lvl6pPr>
            <a:lvl7pPr marL="4267413" lvl="6" indent="-406420">
              <a:spcBef>
                <a:spcPts val="0"/>
              </a:spcBef>
              <a:spcAft>
                <a:spcPts val="0"/>
              </a:spcAft>
              <a:buSzPts val="1200"/>
              <a:buChar char="●"/>
              <a:defRPr sz="1600"/>
            </a:lvl7pPr>
            <a:lvl8pPr marL="4877044" lvl="7" indent="-406420">
              <a:spcBef>
                <a:spcPts val="0"/>
              </a:spcBef>
              <a:spcAft>
                <a:spcPts val="0"/>
              </a:spcAft>
              <a:buSzPts val="1200"/>
              <a:buChar char="○"/>
              <a:defRPr sz="1600"/>
            </a:lvl8pPr>
            <a:lvl9pPr marL="5486674" lvl="8" indent="-40642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630" lvl="0" indent="-423355">
              <a:spcBef>
                <a:spcPts val="0"/>
              </a:spcBef>
              <a:spcAft>
                <a:spcPts val="0"/>
              </a:spcAft>
              <a:buSzPts val="1400"/>
              <a:buChar char="●"/>
              <a:defRPr sz="1867"/>
            </a:lvl1pPr>
            <a:lvl2pPr marL="1219261" lvl="1" indent="-406420">
              <a:spcBef>
                <a:spcPts val="0"/>
              </a:spcBef>
              <a:spcAft>
                <a:spcPts val="0"/>
              </a:spcAft>
              <a:buSzPts val="1200"/>
              <a:buChar char="○"/>
              <a:defRPr sz="1600"/>
            </a:lvl2pPr>
            <a:lvl3pPr marL="1828891" lvl="2" indent="-406420">
              <a:spcBef>
                <a:spcPts val="0"/>
              </a:spcBef>
              <a:spcAft>
                <a:spcPts val="0"/>
              </a:spcAft>
              <a:buSzPts val="1200"/>
              <a:buChar char="■"/>
              <a:defRPr sz="1600"/>
            </a:lvl3pPr>
            <a:lvl4pPr marL="2438522" lvl="3" indent="-406420">
              <a:spcBef>
                <a:spcPts val="0"/>
              </a:spcBef>
              <a:spcAft>
                <a:spcPts val="0"/>
              </a:spcAft>
              <a:buSzPts val="1200"/>
              <a:buChar char="●"/>
              <a:defRPr sz="1600"/>
            </a:lvl4pPr>
            <a:lvl5pPr marL="3048152" lvl="4" indent="-406420">
              <a:spcBef>
                <a:spcPts val="0"/>
              </a:spcBef>
              <a:spcAft>
                <a:spcPts val="0"/>
              </a:spcAft>
              <a:buSzPts val="1200"/>
              <a:buChar char="○"/>
              <a:defRPr sz="1600"/>
            </a:lvl5pPr>
            <a:lvl6pPr marL="3657783" lvl="5" indent="-406420">
              <a:spcBef>
                <a:spcPts val="0"/>
              </a:spcBef>
              <a:spcAft>
                <a:spcPts val="0"/>
              </a:spcAft>
              <a:buSzPts val="1200"/>
              <a:buChar char="■"/>
              <a:defRPr sz="1600"/>
            </a:lvl6pPr>
            <a:lvl7pPr marL="4267413" lvl="6" indent="-406420">
              <a:spcBef>
                <a:spcPts val="0"/>
              </a:spcBef>
              <a:spcAft>
                <a:spcPts val="0"/>
              </a:spcAft>
              <a:buSzPts val="1200"/>
              <a:buChar char="●"/>
              <a:defRPr sz="1600"/>
            </a:lvl7pPr>
            <a:lvl8pPr marL="4877044" lvl="7" indent="-406420">
              <a:spcBef>
                <a:spcPts val="0"/>
              </a:spcBef>
              <a:spcAft>
                <a:spcPts val="0"/>
              </a:spcAft>
              <a:buSzPts val="1200"/>
              <a:buChar char="○"/>
              <a:defRPr sz="1600"/>
            </a:lvl8pPr>
            <a:lvl9pPr marL="5486674" lvl="8" indent="-40642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5740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95637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630" lvl="0" indent="-406420">
              <a:spcBef>
                <a:spcPts val="0"/>
              </a:spcBef>
              <a:spcAft>
                <a:spcPts val="0"/>
              </a:spcAft>
              <a:buSzPts val="1200"/>
              <a:buChar char="●"/>
              <a:defRPr sz="1600"/>
            </a:lvl1pPr>
            <a:lvl2pPr marL="1219261" lvl="1" indent="-406420">
              <a:spcBef>
                <a:spcPts val="0"/>
              </a:spcBef>
              <a:spcAft>
                <a:spcPts val="0"/>
              </a:spcAft>
              <a:buSzPts val="1200"/>
              <a:buChar char="○"/>
              <a:defRPr sz="1600"/>
            </a:lvl2pPr>
            <a:lvl3pPr marL="1828891" lvl="2" indent="-406420">
              <a:spcBef>
                <a:spcPts val="0"/>
              </a:spcBef>
              <a:spcAft>
                <a:spcPts val="0"/>
              </a:spcAft>
              <a:buSzPts val="1200"/>
              <a:buChar char="■"/>
              <a:defRPr sz="1600"/>
            </a:lvl3pPr>
            <a:lvl4pPr marL="2438522" lvl="3" indent="-406420">
              <a:spcBef>
                <a:spcPts val="0"/>
              </a:spcBef>
              <a:spcAft>
                <a:spcPts val="0"/>
              </a:spcAft>
              <a:buSzPts val="1200"/>
              <a:buChar char="●"/>
              <a:defRPr sz="1600"/>
            </a:lvl4pPr>
            <a:lvl5pPr marL="3048152" lvl="4" indent="-406420">
              <a:spcBef>
                <a:spcPts val="0"/>
              </a:spcBef>
              <a:spcAft>
                <a:spcPts val="0"/>
              </a:spcAft>
              <a:buSzPts val="1200"/>
              <a:buChar char="○"/>
              <a:defRPr sz="1600"/>
            </a:lvl5pPr>
            <a:lvl6pPr marL="3657783" lvl="5" indent="-406420">
              <a:spcBef>
                <a:spcPts val="0"/>
              </a:spcBef>
              <a:spcAft>
                <a:spcPts val="0"/>
              </a:spcAft>
              <a:buSzPts val="1200"/>
              <a:buChar char="■"/>
              <a:defRPr sz="1600"/>
            </a:lvl6pPr>
            <a:lvl7pPr marL="4267413" lvl="6" indent="-406420">
              <a:spcBef>
                <a:spcPts val="0"/>
              </a:spcBef>
              <a:spcAft>
                <a:spcPts val="0"/>
              </a:spcAft>
              <a:buSzPts val="1200"/>
              <a:buChar char="●"/>
              <a:defRPr sz="1600"/>
            </a:lvl7pPr>
            <a:lvl8pPr marL="4877044" lvl="7" indent="-406420">
              <a:spcBef>
                <a:spcPts val="0"/>
              </a:spcBef>
              <a:spcAft>
                <a:spcPts val="0"/>
              </a:spcAft>
              <a:buSzPts val="1200"/>
              <a:buChar char="○"/>
              <a:defRPr sz="1600"/>
            </a:lvl8pPr>
            <a:lvl9pPr marL="5486674" lvl="8" indent="-40642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485076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88876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3734"/>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630" lvl="0" indent="-457223">
              <a:spcBef>
                <a:spcPts val="0"/>
              </a:spcBef>
              <a:spcAft>
                <a:spcPts val="0"/>
              </a:spcAft>
              <a:buSzPts val="1800"/>
              <a:buChar char="●"/>
              <a:defRPr/>
            </a:lvl1pPr>
            <a:lvl2pPr marL="1219261" lvl="1" indent="-423355">
              <a:spcBef>
                <a:spcPts val="0"/>
              </a:spcBef>
              <a:spcAft>
                <a:spcPts val="0"/>
              </a:spcAft>
              <a:buSzPts val="1400"/>
              <a:buChar char="○"/>
              <a:defRPr/>
            </a:lvl2pPr>
            <a:lvl3pPr marL="1828891" lvl="2" indent="-423355">
              <a:spcBef>
                <a:spcPts val="0"/>
              </a:spcBef>
              <a:spcAft>
                <a:spcPts val="0"/>
              </a:spcAft>
              <a:buSzPts val="1400"/>
              <a:buChar char="■"/>
              <a:defRPr/>
            </a:lvl3pPr>
            <a:lvl4pPr marL="2438522" lvl="3" indent="-423355">
              <a:spcBef>
                <a:spcPts val="0"/>
              </a:spcBef>
              <a:spcAft>
                <a:spcPts val="0"/>
              </a:spcAft>
              <a:buSzPts val="1400"/>
              <a:buChar char="●"/>
              <a:defRPr/>
            </a:lvl4pPr>
            <a:lvl5pPr marL="3048152" lvl="4" indent="-423355">
              <a:spcBef>
                <a:spcPts val="0"/>
              </a:spcBef>
              <a:spcAft>
                <a:spcPts val="0"/>
              </a:spcAft>
              <a:buSzPts val="1400"/>
              <a:buChar char="○"/>
              <a:defRPr/>
            </a:lvl5pPr>
            <a:lvl6pPr marL="3657783" lvl="5" indent="-423355">
              <a:spcBef>
                <a:spcPts val="0"/>
              </a:spcBef>
              <a:spcAft>
                <a:spcPts val="0"/>
              </a:spcAft>
              <a:buSzPts val="1400"/>
              <a:buChar char="■"/>
              <a:defRPr/>
            </a:lvl6pPr>
            <a:lvl7pPr marL="4267413" lvl="6" indent="-423355">
              <a:spcBef>
                <a:spcPts val="0"/>
              </a:spcBef>
              <a:spcAft>
                <a:spcPts val="0"/>
              </a:spcAft>
              <a:buSzPts val="1400"/>
              <a:buChar char="●"/>
              <a:defRPr/>
            </a:lvl7pPr>
            <a:lvl8pPr marL="4877044" lvl="7" indent="-423355">
              <a:spcBef>
                <a:spcPts val="0"/>
              </a:spcBef>
              <a:spcAft>
                <a:spcPts val="0"/>
              </a:spcAft>
              <a:buSzPts val="1400"/>
              <a:buChar char="○"/>
              <a:defRPr/>
            </a:lvl8pPr>
            <a:lvl9pPr marL="5486674" lvl="8" indent="-42335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951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630" lvl="0" indent="-304815">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58065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1"/>
            </a:lvl1pPr>
            <a:lvl2pPr lvl="1" algn="ctr">
              <a:spcBef>
                <a:spcPts val="0"/>
              </a:spcBef>
              <a:spcAft>
                <a:spcPts val="0"/>
              </a:spcAft>
              <a:buSzPts val="12000"/>
              <a:buNone/>
              <a:defRPr sz="16001"/>
            </a:lvl2pPr>
            <a:lvl3pPr lvl="2" algn="ctr">
              <a:spcBef>
                <a:spcPts val="0"/>
              </a:spcBef>
              <a:spcAft>
                <a:spcPts val="0"/>
              </a:spcAft>
              <a:buSzPts val="12000"/>
              <a:buNone/>
              <a:defRPr sz="16001"/>
            </a:lvl3pPr>
            <a:lvl4pPr lvl="3" algn="ctr">
              <a:spcBef>
                <a:spcPts val="0"/>
              </a:spcBef>
              <a:spcAft>
                <a:spcPts val="0"/>
              </a:spcAft>
              <a:buSzPts val="12000"/>
              <a:buNone/>
              <a:defRPr sz="16001"/>
            </a:lvl4pPr>
            <a:lvl5pPr lvl="4" algn="ctr">
              <a:spcBef>
                <a:spcPts val="0"/>
              </a:spcBef>
              <a:spcAft>
                <a:spcPts val="0"/>
              </a:spcAft>
              <a:buSzPts val="12000"/>
              <a:buNone/>
              <a:defRPr sz="16001"/>
            </a:lvl5pPr>
            <a:lvl6pPr lvl="5" algn="ctr">
              <a:spcBef>
                <a:spcPts val="0"/>
              </a:spcBef>
              <a:spcAft>
                <a:spcPts val="0"/>
              </a:spcAft>
              <a:buSzPts val="12000"/>
              <a:buNone/>
              <a:defRPr sz="16001"/>
            </a:lvl6pPr>
            <a:lvl7pPr lvl="6" algn="ctr">
              <a:spcBef>
                <a:spcPts val="0"/>
              </a:spcBef>
              <a:spcAft>
                <a:spcPts val="0"/>
              </a:spcAft>
              <a:buSzPts val="12000"/>
              <a:buNone/>
              <a:defRPr sz="16001"/>
            </a:lvl7pPr>
            <a:lvl8pPr lvl="7" algn="ctr">
              <a:spcBef>
                <a:spcPts val="0"/>
              </a:spcBef>
              <a:spcAft>
                <a:spcPts val="0"/>
              </a:spcAft>
              <a:buSzPts val="12000"/>
              <a:buNone/>
              <a:defRPr sz="16001"/>
            </a:lvl8pPr>
            <a:lvl9pPr lvl="8" algn="ctr">
              <a:spcBef>
                <a:spcPts val="0"/>
              </a:spcBef>
              <a:spcAft>
                <a:spcPts val="0"/>
              </a:spcAft>
              <a:buSzPts val="12000"/>
              <a:buNone/>
              <a:defRPr sz="16001"/>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630" lvl="0" indent="-457223" algn="ctr">
              <a:spcBef>
                <a:spcPts val="0"/>
              </a:spcBef>
              <a:spcAft>
                <a:spcPts val="0"/>
              </a:spcAft>
              <a:buSzPts val="1800"/>
              <a:buChar char="●"/>
              <a:defRPr/>
            </a:lvl1pPr>
            <a:lvl2pPr marL="1219261" lvl="1" indent="-423355" algn="ctr">
              <a:spcBef>
                <a:spcPts val="0"/>
              </a:spcBef>
              <a:spcAft>
                <a:spcPts val="0"/>
              </a:spcAft>
              <a:buSzPts val="1400"/>
              <a:buChar char="○"/>
              <a:defRPr/>
            </a:lvl2pPr>
            <a:lvl3pPr marL="1828891" lvl="2" indent="-423355" algn="ctr">
              <a:spcBef>
                <a:spcPts val="0"/>
              </a:spcBef>
              <a:spcAft>
                <a:spcPts val="0"/>
              </a:spcAft>
              <a:buSzPts val="1400"/>
              <a:buChar char="■"/>
              <a:defRPr/>
            </a:lvl3pPr>
            <a:lvl4pPr marL="2438522" lvl="3" indent="-423355" algn="ctr">
              <a:spcBef>
                <a:spcPts val="0"/>
              </a:spcBef>
              <a:spcAft>
                <a:spcPts val="0"/>
              </a:spcAft>
              <a:buSzPts val="1400"/>
              <a:buChar char="●"/>
              <a:defRPr/>
            </a:lvl4pPr>
            <a:lvl5pPr marL="3048152" lvl="4" indent="-423355" algn="ctr">
              <a:spcBef>
                <a:spcPts val="0"/>
              </a:spcBef>
              <a:spcAft>
                <a:spcPts val="0"/>
              </a:spcAft>
              <a:buSzPts val="1400"/>
              <a:buChar char="○"/>
              <a:defRPr/>
            </a:lvl5pPr>
            <a:lvl6pPr marL="3657783" lvl="5" indent="-423355" algn="ctr">
              <a:spcBef>
                <a:spcPts val="0"/>
              </a:spcBef>
              <a:spcAft>
                <a:spcPts val="0"/>
              </a:spcAft>
              <a:buSzPts val="1400"/>
              <a:buChar char="■"/>
              <a:defRPr/>
            </a:lvl6pPr>
            <a:lvl7pPr marL="4267413" lvl="6" indent="-423355" algn="ctr">
              <a:spcBef>
                <a:spcPts val="0"/>
              </a:spcBef>
              <a:spcAft>
                <a:spcPts val="0"/>
              </a:spcAft>
              <a:buSzPts val="1400"/>
              <a:buChar char="●"/>
              <a:defRPr/>
            </a:lvl7pPr>
            <a:lvl8pPr marL="4877044" lvl="7" indent="-423355" algn="ctr">
              <a:spcBef>
                <a:spcPts val="0"/>
              </a:spcBef>
              <a:spcAft>
                <a:spcPts val="0"/>
              </a:spcAft>
              <a:buSzPts val="1400"/>
              <a:buChar char="○"/>
              <a:defRPr/>
            </a:lvl8pPr>
            <a:lvl9pPr marL="5486674" lvl="8" indent="-42335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863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A3135-077E-4A29-C34C-3208A10004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A51F3E-58C5-671A-C743-ACCE4239B5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4F28C3-632B-D399-D225-F01006C941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8AB42C-1704-3324-AC9A-928E473B7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DE1A7-ED1B-7CFD-0102-D599ED344B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68D10C-44ED-2D2C-CDCE-B37767369E23}"/>
              </a:ext>
            </a:extLst>
          </p:cNvPr>
          <p:cNvSpPr>
            <a:spLocks noGrp="1"/>
          </p:cNvSpPr>
          <p:nvPr>
            <p:ph type="dt" sz="half" idx="10"/>
          </p:nvPr>
        </p:nvSpPr>
        <p:spPr/>
        <p:txBody>
          <a:bodyPr/>
          <a:lstStyle/>
          <a:p>
            <a:fld id="{91D990E0-8634-48BE-BFCB-60629F62FF6B}" type="datetimeFigureOut">
              <a:rPr lang="en-US" smtClean="0"/>
              <a:t>8/24/2023</a:t>
            </a:fld>
            <a:endParaRPr lang="en-US"/>
          </a:p>
        </p:txBody>
      </p:sp>
      <p:sp>
        <p:nvSpPr>
          <p:cNvPr id="8" name="Footer Placeholder 7">
            <a:extLst>
              <a:ext uri="{FF2B5EF4-FFF2-40B4-BE49-F238E27FC236}">
                <a16:creationId xmlns:a16="http://schemas.microsoft.com/office/drawing/2014/main" id="{D68C3CAE-FB7C-11AC-3B86-502028B317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ED4D1B-D612-A87E-D36F-D9DF00F1470F}"/>
              </a:ext>
            </a:extLst>
          </p:cNvPr>
          <p:cNvSpPr>
            <a:spLocks noGrp="1"/>
          </p:cNvSpPr>
          <p:nvPr>
            <p:ph type="sldNum" sz="quarter" idx="12"/>
          </p:nvPr>
        </p:nvSpPr>
        <p:spPr/>
        <p:txBody>
          <a:bodyPr/>
          <a:lstStyle/>
          <a:p>
            <a:fld id="{7482D6BC-3DFA-4866-A31A-7736676347B1}" type="slidenum">
              <a:rPr lang="en-US" smtClean="0"/>
              <a:t>‹#›</a:t>
            </a:fld>
            <a:endParaRPr lang="en-US"/>
          </a:p>
        </p:txBody>
      </p:sp>
    </p:spTree>
    <p:extLst>
      <p:ext uri="{BB962C8B-B14F-4D97-AF65-F5344CB8AC3E}">
        <p14:creationId xmlns:p14="http://schemas.microsoft.com/office/powerpoint/2010/main" val="27457604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069848" y="484632"/>
            <a:ext cx="10058400" cy="1609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1069848" y="2121408"/>
            <a:ext cx="10058400" cy="4050800"/>
          </a:xfrm>
          <a:prstGeom prst="rect">
            <a:avLst/>
          </a:prstGeom>
          <a:noFill/>
          <a:ln>
            <a:noFill/>
          </a:ln>
        </p:spPr>
        <p:txBody>
          <a:bodyPr spcFirstLastPara="1" wrap="square" lIns="68575" tIns="34275" rIns="68575" bIns="34275" anchor="t" anchorCtr="0">
            <a:normAutofit/>
          </a:bodyPr>
          <a:lstStyle>
            <a:lvl1pPr marL="609630" lvl="0" indent="-397953" algn="l" rtl="0">
              <a:lnSpc>
                <a:spcPct val="90000"/>
              </a:lnSpc>
              <a:spcBef>
                <a:spcPts val="1200"/>
              </a:spcBef>
              <a:spcAft>
                <a:spcPts val="0"/>
              </a:spcAft>
              <a:buSzPts val="1100"/>
              <a:buChar char="●"/>
              <a:defRPr/>
            </a:lvl1pPr>
            <a:lvl2pPr marL="1219261" lvl="1" indent="-397953" algn="l" rtl="0">
              <a:lnSpc>
                <a:spcPct val="90000"/>
              </a:lnSpc>
              <a:spcBef>
                <a:spcPts val="1600"/>
              </a:spcBef>
              <a:spcAft>
                <a:spcPts val="0"/>
              </a:spcAft>
              <a:buSzPts val="1100"/>
              <a:buChar char="○"/>
              <a:defRPr/>
            </a:lvl2pPr>
            <a:lvl3pPr marL="1828891" lvl="2" indent="-397953" algn="l" rtl="0">
              <a:lnSpc>
                <a:spcPct val="90000"/>
              </a:lnSpc>
              <a:spcBef>
                <a:spcPts val="400"/>
              </a:spcBef>
              <a:spcAft>
                <a:spcPts val="0"/>
              </a:spcAft>
              <a:buSzPts val="1100"/>
              <a:buChar char="■"/>
              <a:defRPr/>
            </a:lvl3pPr>
            <a:lvl4pPr marL="2438522" lvl="3" indent="-397953" algn="l" rtl="0">
              <a:lnSpc>
                <a:spcPct val="90000"/>
              </a:lnSpc>
              <a:spcBef>
                <a:spcPts val="400"/>
              </a:spcBef>
              <a:spcAft>
                <a:spcPts val="0"/>
              </a:spcAft>
              <a:buSzPts val="1100"/>
              <a:buChar char="●"/>
              <a:defRPr/>
            </a:lvl4pPr>
            <a:lvl5pPr marL="3048152" lvl="4" indent="-397953" algn="l" rtl="0">
              <a:lnSpc>
                <a:spcPct val="90000"/>
              </a:lnSpc>
              <a:spcBef>
                <a:spcPts val="400"/>
              </a:spcBef>
              <a:spcAft>
                <a:spcPts val="0"/>
              </a:spcAft>
              <a:buSzPts val="1100"/>
              <a:buChar char="○"/>
              <a:defRPr/>
            </a:lvl5pPr>
            <a:lvl6pPr marL="3657783" lvl="5" indent="-397953" algn="l" rtl="0">
              <a:lnSpc>
                <a:spcPct val="90000"/>
              </a:lnSpc>
              <a:spcBef>
                <a:spcPts val="400"/>
              </a:spcBef>
              <a:spcAft>
                <a:spcPts val="0"/>
              </a:spcAft>
              <a:buSzPts val="1100"/>
              <a:buChar char="■"/>
              <a:defRPr/>
            </a:lvl6pPr>
            <a:lvl7pPr marL="4267413" lvl="6" indent="-397953" algn="l" rtl="0">
              <a:lnSpc>
                <a:spcPct val="90000"/>
              </a:lnSpc>
              <a:spcBef>
                <a:spcPts val="400"/>
              </a:spcBef>
              <a:spcAft>
                <a:spcPts val="0"/>
              </a:spcAft>
              <a:buSzPts val="1100"/>
              <a:buChar char="●"/>
              <a:defRPr/>
            </a:lvl7pPr>
            <a:lvl8pPr marL="4877044" lvl="7" indent="-397953" algn="l" rtl="0">
              <a:lnSpc>
                <a:spcPct val="90000"/>
              </a:lnSpc>
              <a:spcBef>
                <a:spcPts val="400"/>
              </a:spcBef>
              <a:spcAft>
                <a:spcPts val="0"/>
              </a:spcAft>
              <a:buSzPts val="1100"/>
              <a:buChar char="○"/>
              <a:defRPr/>
            </a:lvl8pPr>
            <a:lvl9pPr marL="5486674" lvl="8" indent="-397953" algn="l" rtl="0">
              <a:lnSpc>
                <a:spcPct val="90000"/>
              </a:lnSpc>
              <a:spcBef>
                <a:spcPts val="400"/>
              </a:spcBef>
              <a:spcAft>
                <a:spcPts val="267"/>
              </a:spcAft>
              <a:buSzPts val="1100"/>
              <a:buChar char="■"/>
              <a:defRPr/>
            </a:lvl9pPr>
          </a:lstStyle>
          <a:p>
            <a:endParaRPr/>
          </a:p>
        </p:txBody>
      </p:sp>
      <p:sp>
        <p:nvSpPr>
          <p:cNvPr id="53" name="Google Shape;53;p13"/>
          <p:cNvSpPr txBox="1">
            <a:spLocks noGrp="1"/>
          </p:cNvSpPr>
          <p:nvPr>
            <p:ph type="dt" idx="10"/>
          </p:nvPr>
        </p:nvSpPr>
        <p:spPr>
          <a:xfrm>
            <a:off x="7964424" y="6272784"/>
            <a:ext cx="3273600" cy="3652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4" name="Google Shape;54;p13"/>
          <p:cNvSpPr txBox="1">
            <a:spLocks noGrp="1"/>
          </p:cNvSpPr>
          <p:nvPr>
            <p:ph type="ftr" idx="11"/>
          </p:nvPr>
        </p:nvSpPr>
        <p:spPr>
          <a:xfrm>
            <a:off x="1088136" y="6272784"/>
            <a:ext cx="63276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55" name="Google Shape;55;p13"/>
          <p:cNvSpPr txBox="1">
            <a:spLocks noGrp="1"/>
          </p:cNvSpPr>
          <p:nvPr>
            <p:ph type="sldNum" idx="12"/>
          </p:nvPr>
        </p:nvSpPr>
        <p:spPr>
          <a:xfrm>
            <a:off x="11311128" y="6272784"/>
            <a:ext cx="640400" cy="365200"/>
          </a:xfrm>
          <a:prstGeom prst="rect">
            <a:avLst/>
          </a:prstGeom>
          <a:noFill/>
          <a:ln>
            <a:noFill/>
          </a:ln>
        </p:spPr>
        <p:txBody>
          <a:bodyPr spcFirstLastPara="1" wrap="square" lIns="68575" tIns="34275" rIns="68575" bIns="34275" anchor="ctr" anchorCtr="0">
            <a:norm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4419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9" indent="0" algn="ctr">
              <a:buNone/>
              <a:defRPr sz="2000"/>
            </a:lvl2pPr>
            <a:lvl3pPr marL="914419" indent="0" algn="ctr">
              <a:buNone/>
              <a:defRPr sz="1800"/>
            </a:lvl3pPr>
            <a:lvl4pPr marL="1371628" indent="0" algn="ctr">
              <a:buNone/>
              <a:defRPr sz="1600"/>
            </a:lvl4pPr>
            <a:lvl5pPr marL="1828837" indent="0" algn="ctr">
              <a:buNone/>
              <a:defRPr sz="1600"/>
            </a:lvl5pPr>
            <a:lvl6pPr marL="2286046" indent="0" algn="ctr">
              <a:buNone/>
              <a:defRPr sz="1600"/>
            </a:lvl6pPr>
            <a:lvl7pPr marL="2743256" indent="0" algn="ctr">
              <a:buNone/>
              <a:defRPr sz="1600"/>
            </a:lvl7pPr>
            <a:lvl8pPr marL="3200465" indent="0" algn="ctr">
              <a:buNone/>
              <a:defRPr sz="1600"/>
            </a:lvl8pPr>
            <a:lvl9pPr marL="365767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a:defRPr/>
            </a:lvl1pPr>
          </a:lstStyle>
          <a:p>
            <a:pPr>
              <a:defRPr/>
            </a:pPr>
            <a:fld id="{B9616C45-80BB-432F-BC91-A59BB2C9F941}" type="datetimeFigureOut">
              <a:rPr lang="en-US"/>
              <a:pPr>
                <a:defRPr/>
              </a:pPr>
              <a:t>8/24/2023</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EBA857FF-DB71-4E85-BD74-8646CA8FD3FF}" type="slidenum">
              <a:rPr lang="en-US"/>
              <a:pPr>
                <a:defRPr/>
              </a:pPr>
              <a:t>‹#›</a:t>
            </a:fld>
            <a:endParaRPr lang="en-US"/>
          </a:p>
        </p:txBody>
      </p:sp>
    </p:spTree>
    <p:extLst>
      <p:ext uri="{BB962C8B-B14F-4D97-AF65-F5344CB8AC3E}">
        <p14:creationId xmlns:p14="http://schemas.microsoft.com/office/powerpoint/2010/main" val="2244244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a:defRPr/>
            </a:lvl1pPr>
          </a:lstStyle>
          <a:p>
            <a:pPr>
              <a:defRPr/>
            </a:pPr>
            <a:fld id="{B9616C45-80BB-432F-BC91-A59BB2C9F941}" type="datetimeFigureOut">
              <a:rPr lang="en-US"/>
              <a:pPr>
                <a:defRPr/>
              </a:pPr>
              <a:t>8/24/2023</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FB167F2A-AD8D-4494-9678-1417C222EC5F}" type="slidenum">
              <a:rPr lang="en-US"/>
              <a:pPr>
                <a:defRPr/>
              </a:pPr>
              <a:t>‹#›</a:t>
            </a:fld>
            <a:endParaRPr lang="en-US"/>
          </a:p>
        </p:txBody>
      </p:sp>
    </p:spTree>
    <p:extLst>
      <p:ext uri="{BB962C8B-B14F-4D97-AF65-F5344CB8AC3E}">
        <p14:creationId xmlns:p14="http://schemas.microsoft.com/office/powerpoint/2010/main" val="32885145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6"/>
            <a:ext cx="10515600" cy="1500187"/>
          </a:xfrm>
        </p:spPr>
        <p:txBody>
          <a:bodyPr/>
          <a:lstStyle>
            <a:lvl1pPr marL="0" indent="0">
              <a:buNone/>
              <a:defRPr sz="2400">
                <a:solidFill>
                  <a:schemeClr val="tx1"/>
                </a:solidFill>
              </a:defRPr>
            </a:lvl1pPr>
            <a:lvl2pPr marL="457209" indent="0">
              <a:buNone/>
              <a:defRPr sz="2000">
                <a:solidFill>
                  <a:schemeClr val="tx1">
                    <a:tint val="75000"/>
                  </a:schemeClr>
                </a:solidFill>
              </a:defRPr>
            </a:lvl2pPr>
            <a:lvl3pPr marL="914419" indent="0">
              <a:buNone/>
              <a:defRPr sz="1800">
                <a:solidFill>
                  <a:schemeClr val="tx1">
                    <a:tint val="75000"/>
                  </a:schemeClr>
                </a:solidFill>
              </a:defRPr>
            </a:lvl3pPr>
            <a:lvl4pPr marL="1371628" indent="0">
              <a:buNone/>
              <a:defRPr sz="1600">
                <a:solidFill>
                  <a:schemeClr val="tx1">
                    <a:tint val="75000"/>
                  </a:schemeClr>
                </a:solidFill>
              </a:defRPr>
            </a:lvl4pPr>
            <a:lvl5pPr marL="1828837" indent="0">
              <a:buNone/>
              <a:defRPr sz="1600">
                <a:solidFill>
                  <a:schemeClr val="tx1">
                    <a:tint val="75000"/>
                  </a:schemeClr>
                </a:solidFill>
              </a:defRPr>
            </a:lvl5pPr>
            <a:lvl6pPr marL="2286046" indent="0">
              <a:buNone/>
              <a:defRPr sz="1600">
                <a:solidFill>
                  <a:schemeClr val="tx1">
                    <a:tint val="75000"/>
                  </a:schemeClr>
                </a:solidFill>
              </a:defRPr>
            </a:lvl6pPr>
            <a:lvl7pPr marL="2743256" indent="0">
              <a:buNone/>
              <a:defRPr sz="1600">
                <a:solidFill>
                  <a:schemeClr val="tx1">
                    <a:tint val="75000"/>
                  </a:schemeClr>
                </a:solidFill>
              </a:defRPr>
            </a:lvl7pPr>
            <a:lvl8pPr marL="3200465" indent="0">
              <a:buNone/>
              <a:defRPr sz="1600">
                <a:solidFill>
                  <a:schemeClr val="tx1">
                    <a:tint val="75000"/>
                  </a:schemeClr>
                </a:solidFill>
              </a:defRPr>
            </a:lvl8pPr>
            <a:lvl9pPr marL="365767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defTabSz="914400">
              <a:defRPr/>
            </a:lvl1pPr>
          </a:lstStyle>
          <a:p>
            <a:pPr>
              <a:defRPr/>
            </a:pPr>
            <a:fld id="{B9616C45-80BB-432F-BC91-A59BB2C9F941}" type="datetimeFigureOut">
              <a:rPr lang="en-US"/>
              <a:pPr>
                <a:defRPr/>
              </a:pPr>
              <a:t>8/24/2023</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0B27DC42-9B6D-4AA3-9D21-F6F0BE3D1D15}" type="slidenum">
              <a:rPr lang="en-US"/>
              <a:pPr>
                <a:defRPr/>
              </a:pPr>
              <a:t>‹#›</a:t>
            </a:fld>
            <a:endParaRPr lang="en-US"/>
          </a:p>
        </p:txBody>
      </p:sp>
    </p:spTree>
    <p:extLst>
      <p:ext uri="{BB962C8B-B14F-4D97-AF65-F5344CB8AC3E}">
        <p14:creationId xmlns:p14="http://schemas.microsoft.com/office/powerpoint/2010/main" val="1950756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a:defRPr/>
            </a:lvl1pPr>
          </a:lstStyle>
          <a:p>
            <a:pPr>
              <a:defRPr/>
            </a:pPr>
            <a:fld id="{B9616C45-80BB-432F-BC91-A59BB2C9F941}" type="datetimeFigureOut">
              <a:rPr lang="en-US"/>
              <a:pPr>
                <a:defRPr/>
              </a:pPr>
              <a:t>8/24/2023</a:t>
            </a:fld>
            <a:endParaRPr lang="en-US"/>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D2C72D7-32CA-47BB-9FE9-632297AC9B60}" type="slidenum">
              <a:rPr lang="en-US"/>
              <a:pPr>
                <a:defRPr/>
              </a:pPr>
              <a:t>‹#›</a:t>
            </a:fld>
            <a:endParaRPr lang="en-US"/>
          </a:p>
        </p:txBody>
      </p:sp>
    </p:spTree>
    <p:extLst>
      <p:ext uri="{BB962C8B-B14F-4D97-AF65-F5344CB8AC3E}">
        <p14:creationId xmlns:p14="http://schemas.microsoft.com/office/powerpoint/2010/main" val="3541787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9" indent="0">
              <a:buNone/>
              <a:defRPr sz="2000" b="1"/>
            </a:lvl2pPr>
            <a:lvl3pPr marL="914419" indent="0">
              <a:buNone/>
              <a:defRPr sz="1800" b="1"/>
            </a:lvl3pPr>
            <a:lvl4pPr marL="1371628" indent="0">
              <a:buNone/>
              <a:defRPr sz="1600" b="1"/>
            </a:lvl4pPr>
            <a:lvl5pPr marL="1828837" indent="0">
              <a:buNone/>
              <a:defRPr sz="1600" b="1"/>
            </a:lvl5pPr>
            <a:lvl6pPr marL="2286046" indent="0">
              <a:buNone/>
              <a:defRPr sz="1600" b="1"/>
            </a:lvl6pPr>
            <a:lvl7pPr marL="2743256" indent="0">
              <a:buNone/>
              <a:defRPr sz="1600" b="1"/>
            </a:lvl7pPr>
            <a:lvl8pPr marL="3200465" indent="0">
              <a:buNone/>
              <a:defRPr sz="1600" b="1"/>
            </a:lvl8pPr>
            <a:lvl9pPr marL="3657674"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9" indent="0">
              <a:buNone/>
              <a:defRPr sz="2000" b="1"/>
            </a:lvl2pPr>
            <a:lvl3pPr marL="914419" indent="0">
              <a:buNone/>
              <a:defRPr sz="1800" b="1"/>
            </a:lvl3pPr>
            <a:lvl4pPr marL="1371628" indent="0">
              <a:buNone/>
              <a:defRPr sz="1600" b="1"/>
            </a:lvl4pPr>
            <a:lvl5pPr marL="1828837" indent="0">
              <a:buNone/>
              <a:defRPr sz="1600" b="1"/>
            </a:lvl5pPr>
            <a:lvl6pPr marL="2286046" indent="0">
              <a:buNone/>
              <a:defRPr sz="1600" b="1"/>
            </a:lvl6pPr>
            <a:lvl7pPr marL="2743256" indent="0">
              <a:buNone/>
              <a:defRPr sz="1600" b="1"/>
            </a:lvl7pPr>
            <a:lvl8pPr marL="3200465" indent="0">
              <a:buNone/>
              <a:defRPr sz="1600" b="1"/>
            </a:lvl8pPr>
            <a:lvl9pPr marL="3657674"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a:defRPr/>
            </a:lvl1pPr>
          </a:lstStyle>
          <a:p>
            <a:pPr>
              <a:defRPr/>
            </a:pPr>
            <a:fld id="{B9616C45-80BB-432F-BC91-A59BB2C9F941}" type="datetimeFigureOut">
              <a:rPr lang="en-US"/>
              <a:pPr>
                <a:defRPr/>
              </a:pPr>
              <a:t>8/24/2023</a:t>
            </a:fld>
            <a:endParaRPr lang="en-US"/>
          </a:p>
        </p:txBody>
      </p:sp>
      <p:sp>
        <p:nvSpPr>
          <p:cNvPr id="8" name="Footer Placeholder 7"/>
          <p:cNvSpPr>
            <a:spLocks noGrp="1"/>
          </p:cNvSpPr>
          <p:nvPr>
            <p:ph type="ftr" sz="quarter" idx="11"/>
          </p:nvPr>
        </p:nvSpPr>
        <p:spPr/>
        <p:txBody>
          <a:bodyPr/>
          <a:lstStyle>
            <a:lvl1pPr defTabSz="91440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a:lvl1pPr>
          </a:lstStyle>
          <a:p>
            <a:pPr>
              <a:defRPr/>
            </a:pPr>
            <a:fld id="{E7A7C51A-F915-4489-A7F8-A4F598E3BBD5}" type="slidenum">
              <a:rPr lang="en-US"/>
              <a:pPr>
                <a:defRPr/>
              </a:pPr>
              <a:t>‹#›</a:t>
            </a:fld>
            <a:endParaRPr lang="en-US"/>
          </a:p>
        </p:txBody>
      </p:sp>
    </p:spTree>
    <p:extLst>
      <p:ext uri="{BB962C8B-B14F-4D97-AF65-F5344CB8AC3E}">
        <p14:creationId xmlns:p14="http://schemas.microsoft.com/office/powerpoint/2010/main" val="19165149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a:defRPr/>
            </a:lvl1pPr>
          </a:lstStyle>
          <a:p>
            <a:pPr>
              <a:defRPr/>
            </a:pPr>
            <a:fld id="{B9616C45-80BB-432F-BC91-A59BB2C9F941}" type="datetimeFigureOut">
              <a:rPr lang="en-US"/>
              <a:pPr>
                <a:defRPr/>
              </a:pPr>
              <a:t>8/24/2023</a:t>
            </a:fld>
            <a:endParaRPr lang="en-US"/>
          </a:p>
        </p:txBody>
      </p:sp>
      <p:sp>
        <p:nvSpPr>
          <p:cNvPr id="4" name="Footer Placeholder 3"/>
          <p:cNvSpPr>
            <a:spLocks noGrp="1"/>
          </p:cNvSpPr>
          <p:nvPr>
            <p:ph type="ftr" sz="quarter" idx="11"/>
          </p:nvPr>
        </p:nvSpPr>
        <p:spPr/>
        <p:txBody>
          <a:bodyPr/>
          <a:lstStyle>
            <a:lvl1pPr defTabSz="91440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a:lvl1pPr>
          </a:lstStyle>
          <a:p>
            <a:pPr>
              <a:defRPr/>
            </a:pPr>
            <a:fld id="{1985C0EA-367B-47AF-A61F-50BBB390DA47}" type="slidenum">
              <a:rPr lang="en-US"/>
              <a:pPr>
                <a:defRPr/>
              </a:pPr>
              <a:t>‹#›</a:t>
            </a:fld>
            <a:endParaRPr lang="en-US"/>
          </a:p>
        </p:txBody>
      </p:sp>
    </p:spTree>
    <p:extLst>
      <p:ext uri="{BB962C8B-B14F-4D97-AF65-F5344CB8AC3E}">
        <p14:creationId xmlns:p14="http://schemas.microsoft.com/office/powerpoint/2010/main" val="2550566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B9616C45-80BB-432F-BC91-A59BB2C9F941}" type="datetimeFigureOut">
              <a:rPr lang="en-US"/>
              <a:pPr>
                <a:defRPr/>
              </a:pPr>
              <a:t>8/24/2023</a:t>
            </a:fld>
            <a:endParaRPr lang="en-US"/>
          </a:p>
        </p:txBody>
      </p:sp>
      <p:sp>
        <p:nvSpPr>
          <p:cNvPr id="3" name="Footer Placeholder 2"/>
          <p:cNvSpPr>
            <a:spLocks noGrp="1"/>
          </p:cNvSpPr>
          <p:nvPr>
            <p:ph type="ftr" sz="quarter" idx="11"/>
          </p:nvPr>
        </p:nvSpPr>
        <p:spPr/>
        <p:txBody>
          <a:bodyPr/>
          <a:lstStyle>
            <a:lvl1pPr defTabSz="91440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a:lvl1pPr>
          </a:lstStyle>
          <a:p>
            <a:pPr>
              <a:defRPr/>
            </a:pPr>
            <a:fld id="{AC3D6D64-09D2-407A-97B3-3CF5F4A7309B}" type="slidenum">
              <a:rPr lang="en-US"/>
              <a:pPr>
                <a:defRPr/>
              </a:pPr>
              <a:t>‹#›</a:t>
            </a:fld>
            <a:endParaRPr lang="en-US"/>
          </a:p>
        </p:txBody>
      </p:sp>
    </p:spTree>
    <p:extLst>
      <p:ext uri="{BB962C8B-B14F-4D97-AF65-F5344CB8AC3E}">
        <p14:creationId xmlns:p14="http://schemas.microsoft.com/office/powerpoint/2010/main" val="4096538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9" indent="0">
              <a:buNone/>
              <a:defRPr sz="1400"/>
            </a:lvl2pPr>
            <a:lvl3pPr marL="914419" indent="0">
              <a:buNone/>
              <a:defRPr sz="1200"/>
            </a:lvl3pPr>
            <a:lvl4pPr marL="1371628" indent="0">
              <a:buNone/>
              <a:defRPr sz="1000"/>
            </a:lvl4pPr>
            <a:lvl5pPr marL="1828837" indent="0">
              <a:buNone/>
              <a:defRPr sz="1000"/>
            </a:lvl5pPr>
            <a:lvl6pPr marL="2286046" indent="0">
              <a:buNone/>
              <a:defRPr sz="1000"/>
            </a:lvl6pPr>
            <a:lvl7pPr marL="2743256" indent="0">
              <a:buNone/>
              <a:defRPr sz="1000"/>
            </a:lvl7pPr>
            <a:lvl8pPr marL="3200465" indent="0">
              <a:buNone/>
              <a:defRPr sz="1000"/>
            </a:lvl8pPr>
            <a:lvl9pPr marL="365767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defTabSz="914400">
              <a:defRPr/>
            </a:lvl1pPr>
          </a:lstStyle>
          <a:p>
            <a:pPr>
              <a:defRPr/>
            </a:pPr>
            <a:fld id="{B9616C45-80BB-432F-BC91-A59BB2C9F941}" type="datetimeFigureOut">
              <a:rPr lang="en-US"/>
              <a:pPr>
                <a:defRPr/>
              </a:pPr>
              <a:t>8/24/2023</a:t>
            </a:fld>
            <a:endParaRPr lang="en-US"/>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AC0B2DC5-9555-492C-B51C-F2DFD7E15655}" type="slidenum">
              <a:rPr lang="en-US"/>
              <a:pPr>
                <a:defRPr/>
              </a:pPr>
              <a:t>‹#›</a:t>
            </a:fld>
            <a:endParaRPr lang="en-US"/>
          </a:p>
        </p:txBody>
      </p:sp>
    </p:spTree>
    <p:extLst>
      <p:ext uri="{BB962C8B-B14F-4D97-AF65-F5344CB8AC3E}">
        <p14:creationId xmlns:p14="http://schemas.microsoft.com/office/powerpoint/2010/main" val="26787385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rtlCol="0">
            <a:normAutofit/>
          </a:bodyPr>
          <a:lstStyle>
            <a:lvl1pPr marL="0" indent="0">
              <a:buNone/>
              <a:defRPr sz="3200"/>
            </a:lvl1pPr>
            <a:lvl2pPr marL="457209" indent="0">
              <a:buNone/>
              <a:defRPr sz="2800"/>
            </a:lvl2pPr>
            <a:lvl3pPr marL="914419" indent="0">
              <a:buNone/>
              <a:defRPr sz="2400"/>
            </a:lvl3pPr>
            <a:lvl4pPr marL="1371628" indent="0">
              <a:buNone/>
              <a:defRPr sz="2000"/>
            </a:lvl4pPr>
            <a:lvl5pPr marL="1828837" indent="0">
              <a:buNone/>
              <a:defRPr sz="2000"/>
            </a:lvl5pPr>
            <a:lvl6pPr marL="2286046" indent="0">
              <a:buNone/>
              <a:defRPr sz="2000"/>
            </a:lvl6pPr>
            <a:lvl7pPr marL="2743256" indent="0">
              <a:buNone/>
              <a:defRPr sz="2000"/>
            </a:lvl7pPr>
            <a:lvl8pPr marL="3200465" indent="0">
              <a:buNone/>
              <a:defRPr sz="2000"/>
            </a:lvl8pPr>
            <a:lvl9pPr marL="3657674"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9" indent="0">
              <a:buNone/>
              <a:defRPr sz="1400"/>
            </a:lvl2pPr>
            <a:lvl3pPr marL="914419" indent="0">
              <a:buNone/>
              <a:defRPr sz="1200"/>
            </a:lvl3pPr>
            <a:lvl4pPr marL="1371628" indent="0">
              <a:buNone/>
              <a:defRPr sz="1000"/>
            </a:lvl4pPr>
            <a:lvl5pPr marL="1828837" indent="0">
              <a:buNone/>
              <a:defRPr sz="1000"/>
            </a:lvl5pPr>
            <a:lvl6pPr marL="2286046" indent="0">
              <a:buNone/>
              <a:defRPr sz="1000"/>
            </a:lvl6pPr>
            <a:lvl7pPr marL="2743256" indent="0">
              <a:buNone/>
              <a:defRPr sz="1000"/>
            </a:lvl7pPr>
            <a:lvl8pPr marL="3200465" indent="0">
              <a:buNone/>
              <a:defRPr sz="1000"/>
            </a:lvl8pPr>
            <a:lvl9pPr marL="365767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defTabSz="914400">
              <a:defRPr/>
            </a:lvl1pPr>
          </a:lstStyle>
          <a:p>
            <a:pPr>
              <a:defRPr/>
            </a:pPr>
            <a:fld id="{B9616C45-80BB-432F-BC91-A59BB2C9F941}" type="datetimeFigureOut">
              <a:rPr lang="en-US"/>
              <a:pPr>
                <a:defRPr/>
              </a:pPr>
              <a:t>8/24/2023</a:t>
            </a:fld>
            <a:endParaRPr lang="en-US"/>
          </a:p>
        </p:txBody>
      </p:sp>
      <p:sp>
        <p:nvSpPr>
          <p:cNvPr id="6" name="Footer Placeholder 5"/>
          <p:cNvSpPr>
            <a:spLocks noGrp="1"/>
          </p:cNvSpPr>
          <p:nvPr>
            <p:ph type="ftr" sz="quarter" idx="11"/>
          </p:nvPr>
        </p:nvSpPr>
        <p:spPr/>
        <p:txBody>
          <a:bodyPr/>
          <a:lstStyle>
            <a:lvl1pPr defTabSz="91440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a:lvl1pPr>
          </a:lstStyle>
          <a:p>
            <a:pPr>
              <a:defRPr/>
            </a:pPr>
            <a:fld id="{C5FD6A46-C41A-45C0-B243-47DC08708A63}" type="slidenum">
              <a:rPr lang="en-US"/>
              <a:pPr>
                <a:defRPr/>
              </a:pPr>
              <a:t>‹#›</a:t>
            </a:fld>
            <a:endParaRPr lang="en-US"/>
          </a:p>
        </p:txBody>
      </p:sp>
    </p:spTree>
    <p:extLst>
      <p:ext uri="{BB962C8B-B14F-4D97-AF65-F5344CB8AC3E}">
        <p14:creationId xmlns:p14="http://schemas.microsoft.com/office/powerpoint/2010/main" val="1399459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54389-D434-EEC0-E822-0447AA2903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B07C00-D9FF-CA93-CDFD-BE65A1AF643F}"/>
              </a:ext>
            </a:extLst>
          </p:cNvPr>
          <p:cNvSpPr>
            <a:spLocks noGrp="1"/>
          </p:cNvSpPr>
          <p:nvPr>
            <p:ph type="dt" sz="half" idx="10"/>
          </p:nvPr>
        </p:nvSpPr>
        <p:spPr/>
        <p:txBody>
          <a:bodyPr/>
          <a:lstStyle/>
          <a:p>
            <a:fld id="{91D990E0-8634-48BE-BFCB-60629F62FF6B}" type="datetimeFigureOut">
              <a:rPr lang="en-US" smtClean="0"/>
              <a:t>8/24/2023</a:t>
            </a:fld>
            <a:endParaRPr lang="en-US"/>
          </a:p>
        </p:txBody>
      </p:sp>
      <p:sp>
        <p:nvSpPr>
          <p:cNvPr id="4" name="Footer Placeholder 3">
            <a:extLst>
              <a:ext uri="{FF2B5EF4-FFF2-40B4-BE49-F238E27FC236}">
                <a16:creationId xmlns:a16="http://schemas.microsoft.com/office/drawing/2014/main" id="{1844F586-C5A8-8D12-88A2-DFC3D44A74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922FB2-AF6A-8E08-5C68-49EF78D26046}"/>
              </a:ext>
            </a:extLst>
          </p:cNvPr>
          <p:cNvSpPr>
            <a:spLocks noGrp="1"/>
          </p:cNvSpPr>
          <p:nvPr>
            <p:ph type="sldNum" sz="quarter" idx="12"/>
          </p:nvPr>
        </p:nvSpPr>
        <p:spPr/>
        <p:txBody>
          <a:bodyPr/>
          <a:lstStyle/>
          <a:p>
            <a:fld id="{7482D6BC-3DFA-4866-A31A-7736676347B1}" type="slidenum">
              <a:rPr lang="en-US" smtClean="0"/>
              <a:t>‹#›</a:t>
            </a:fld>
            <a:endParaRPr lang="en-US"/>
          </a:p>
        </p:txBody>
      </p:sp>
    </p:spTree>
    <p:extLst>
      <p:ext uri="{BB962C8B-B14F-4D97-AF65-F5344CB8AC3E}">
        <p14:creationId xmlns:p14="http://schemas.microsoft.com/office/powerpoint/2010/main" val="35415939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a:defRPr/>
            </a:lvl1pPr>
          </a:lstStyle>
          <a:p>
            <a:pPr>
              <a:defRPr/>
            </a:pPr>
            <a:fld id="{B9616C45-80BB-432F-BC91-A59BB2C9F941}" type="datetimeFigureOut">
              <a:rPr lang="en-US"/>
              <a:pPr>
                <a:defRPr/>
              </a:pPr>
              <a:t>8/24/2023</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2AE91F6A-984B-47C5-A9C2-49E1E2C433E3}" type="slidenum">
              <a:rPr lang="en-US"/>
              <a:pPr>
                <a:defRPr/>
              </a:pPr>
              <a:t>‹#›</a:t>
            </a:fld>
            <a:endParaRPr lang="en-US"/>
          </a:p>
        </p:txBody>
      </p:sp>
    </p:spTree>
    <p:extLst>
      <p:ext uri="{BB962C8B-B14F-4D97-AF65-F5344CB8AC3E}">
        <p14:creationId xmlns:p14="http://schemas.microsoft.com/office/powerpoint/2010/main" val="37526492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a:defRPr/>
            </a:lvl1pPr>
          </a:lstStyle>
          <a:p>
            <a:pPr>
              <a:defRPr/>
            </a:pPr>
            <a:fld id="{B9616C45-80BB-432F-BC91-A59BB2C9F941}" type="datetimeFigureOut">
              <a:rPr lang="en-US"/>
              <a:pPr>
                <a:defRPr/>
              </a:pPr>
              <a:t>8/24/2023</a:t>
            </a:fld>
            <a:endParaRPr lang="en-US"/>
          </a:p>
        </p:txBody>
      </p:sp>
      <p:sp>
        <p:nvSpPr>
          <p:cNvPr id="5" name="Footer Placeholder 4"/>
          <p:cNvSpPr>
            <a:spLocks noGrp="1"/>
          </p:cNvSpPr>
          <p:nvPr>
            <p:ph type="ftr" sz="quarter" idx="11"/>
          </p:nvPr>
        </p:nvSpPr>
        <p:spPr/>
        <p:txBody>
          <a:bodyPr/>
          <a:lstStyle>
            <a:lvl1pPr defTabSz="91440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a:lvl1pPr>
          </a:lstStyle>
          <a:p>
            <a:pPr>
              <a:defRPr/>
            </a:pPr>
            <a:fld id="{B3FCAE68-C2C0-4800-8F96-3D0D3EECCB66}" type="slidenum">
              <a:rPr lang="en-US"/>
              <a:pPr>
                <a:defRPr/>
              </a:pPr>
              <a:t>‹#›</a:t>
            </a:fld>
            <a:endParaRPr lang="en-US"/>
          </a:p>
        </p:txBody>
      </p:sp>
    </p:spTree>
    <p:extLst>
      <p:ext uri="{BB962C8B-B14F-4D97-AF65-F5344CB8AC3E}">
        <p14:creationId xmlns:p14="http://schemas.microsoft.com/office/powerpoint/2010/main" val="17039638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2" name="Shape 12"/>
          <p:cNvSpPr/>
          <p:nvPr/>
        </p:nvSpPr>
        <p:spPr>
          <a:xfrm flipH="1">
            <a:off x="2852225" y="1451857"/>
            <a:ext cx="8821" cy="2978487"/>
          </a:xfrm>
          <a:prstGeom prst="line">
            <a:avLst/>
          </a:prstGeom>
          <a:ln w="38100">
            <a:solidFill>
              <a:schemeClr val="accent4"/>
            </a:solidFill>
            <a:miter/>
          </a:ln>
        </p:spPr>
        <p:txBody>
          <a:bodyPr lIns="45719" rIns="45719"/>
          <a:lstStyle/>
          <a:p>
            <a:endParaRPr/>
          </a:p>
        </p:txBody>
      </p:sp>
      <p:sp>
        <p:nvSpPr>
          <p:cNvPr id="13" name="Shape 13"/>
          <p:cNvSpPr/>
          <p:nvPr/>
        </p:nvSpPr>
        <p:spPr>
          <a:xfrm>
            <a:off x="3470987" y="6373910"/>
            <a:ext cx="6521823" cy="3073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400">
                <a:solidFill>
                  <a:srgbClr val="FFFFFF"/>
                </a:solidFill>
              </a:defRPr>
            </a:lvl1pPr>
          </a:lstStyle>
          <a:p>
            <a:r>
              <a:t>AMERICAN FEDERATION OF GOVERNMENT EMPLOYEES, AFL - CIO</a:t>
            </a:r>
          </a:p>
        </p:txBody>
      </p:sp>
      <p:sp>
        <p:nvSpPr>
          <p:cNvPr id="14" name="Shape 14"/>
          <p:cNvSpPr>
            <a:spLocks noGrp="1"/>
          </p:cNvSpPr>
          <p:nvPr>
            <p:ph type="body" sz="quarter" idx="1"/>
          </p:nvPr>
        </p:nvSpPr>
        <p:spPr>
          <a:xfrm>
            <a:off x="3352800" y="1452563"/>
            <a:ext cx="6923089" cy="913267"/>
          </a:xfrm>
          <a:prstGeom prst="rect">
            <a:avLst/>
          </a:prstGeom>
        </p:spPr>
        <p:txBody>
          <a:bodyPr/>
          <a:lstStyle>
            <a:lvl1pPr marL="0" indent="0">
              <a:buSzTx/>
              <a:buFontTx/>
              <a:buNone/>
              <a:defRPr sz="5400" b="1">
                <a:solidFill>
                  <a:srgbClr val="002060"/>
                </a:solidFill>
              </a:defRPr>
            </a:lvl1pPr>
          </a:lstStyle>
          <a:p>
            <a:r>
              <a:t>Main Title</a:t>
            </a:r>
          </a:p>
        </p:txBody>
      </p:sp>
      <p:sp>
        <p:nvSpPr>
          <p:cNvPr id="15" name="Shape 15"/>
          <p:cNvSpPr>
            <a:spLocks noGrp="1"/>
          </p:cNvSpPr>
          <p:nvPr>
            <p:ph type="body" sz="quarter" idx="13"/>
          </p:nvPr>
        </p:nvSpPr>
        <p:spPr>
          <a:xfrm>
            <a:off x="3352800" y="2440970"/>
            <a:ext cx="6923088" cy="913265"/>
          </a:xfrm>
          <a:prstGeom prst="rect">
            <a:avLst/>
          </a:prstGeom>
        </p:spPr>
        <p:txBody>
          <a:bodyPr/>
          <a:lstStyle/>
          <a:p>
            <a:pPr marL="0" indent="0">
              <a:buSzTx/>
              <a:buFontTx/>
              <a:buNone/>
              <a:defRPr sz="4000">
                <a:solidFill>
                  <a:schemeClr val="accent4"/>
                </a:solidFill>
              </a:defRPr>
            </a:pPr>
            <a:endParaRPr/>
          </a:p>
        </p:txBody>
      </p:sp>
      <p:pic>
        <p:nvPicPr>
          <p:cNvPr id="16" name="image1.png"/>
          <p:cNvPicPr>
            <a:picLocks noChangeAspect="1"/>
          </p:cNvPicPr>
          <p:nvPr/>
        </p:nvPicPr>
        <p:blipFill>
          <a:blip r:embed="rId2"/>
          <a:stretch>
            <a:fillRect/>
          </a:stretch>
        </p:blipFill>
        <p:spPr>
          <a:xfrm>
            <a:off x="875433" y="1411976"/>
            <a:ext cx="1485040" cy="3064480"/>
          </a:xfrm>
          <a:prstGeom prst="rect">
            <a:avLst/>
          </a:prstGeom>
          <a:ln w="12700">
            <a:miter lim="400000"/>
          </a:ln>
        </p:spPr>
      </p:pic>
      <p:sp>
        <p:nvSpPr>
          <p:cNvPr id="17" name="Shape 1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8" name="Shape 18"/>
          <p:cNvSpPr/>
          <p:nvPr/>
        </p:nvSpPr>
        <p:spPr>
          <a:xfrm>
            <a:off x="0" y="6117752"/>
            <a:ext cx="12192000" cy="88901"/>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sp>
        <p:nvSpPr>
          <p:cNvPr id="19" name="Shape 19"/>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61910450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Objectives">
    <p:spTree>
      <p:nvGrpSpPr>
        <p:cNvPr id="1" name=""/>
        <p:cNvGrpSpPr/>
        <p:nvPr/>
      </p:nvGrpSpPr>
      <p:grpSpPr>
        <a:xfrm>
          <a:off x="0" y="0"/>
          <a:ext cx="0" cy="0"/>
          <a:chOff x="0" y="0"/>
          <a:chExt cx="0" cy="0"/>
        </a:xfrm>
      </p:grpSpPr>
      <p:sp>
        <p:nvSpPr>
          <p:cNvPr id="68" name="Shape 68"/>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pic>
        <p:nvPicPr>
          <p:cNvPr id="69" name="image4.jpg"/>
          <p:cNvPicPr>
            <a:picLocks noChangeAspect="1"/>
          </p:cNvPicPr>
          <p:nvPr/>
        </p:nvPicPr>
        <p:blipFill>
          <a:blip r:embed="rId2"/>
          <a:srcRect l="25935" b="13394"/>
          <a:stretch>
            <a:fillRect/>
          </a:stretch>
        </p:blipFill>
        <p:spPr>
          <a:xfrm>
            <a:off x="-3175" y="1"/>
            <a:ext cx="3857291" cy="3006437"/>
          </a:xfrm>
          <a:prstGeom prst="rect">
            <a:avLst/>
          </a:prstGeom>
          <a:ln w="12700">
            <a:miter lim="400000"/>
          </a:ln>
        </p:spPr>
      </p:pic>
      <p:pic>
        <p:nvPicPr>
          <p:cNvPr id="70" name="image7.jpg"/>
          <p:cNvPicPr>
            <a:picLocks noChangeAspect="1"/>
          </p:cNvPicPr>
          <p:nvPr/>
        </p:nvPicPr>
        <p:blipFill>
          <a:blip r:embed="rId3"/>
          <a:srcRect l="26894" t="36048" r="32775" b="15651"/>
          <a:stretch>
            <a:fillRect/>
          </a:stretch>
        </p:blipFill>
        <p:spPr>
          <a:xfrm>
            <a:off x="0" y="3044520"/>
            <a:ext cx="3837710" cy="3064181"/>
          </a:xfrm>
          <a:prstGeom prst="rect">
            <a:avLst/>
          </a:prstGeom>
          <a:ln w="12700">
            <a:miter lim="400000"/>
          </a:ln>
        </p:spPr>
      </p:pic>
      <p:sp>
        <p:nvSpPr>
          <p:cNvPr id="71" name="Shape 71"/>
          <p:cNvSpPr>
            <a:spLocks noGrp="1"/>
          </p:cNvSpPr>
          <p:nvPr>
            <p:ph type="body" sz="half" idx="1"/>
          </p:nvPr>
        </p:nvSpPr>
        <p:spPr>
          <a:xfrm>
            <a:off x="4788168" y="2103283"/>
            <a:ext cx="6984733" cy="3615267"/>
          </a:xfrm>
          <a:prstGeom prst="rect">
            <a:avLst/>
          </a:prstGeom>
        </p:spPr>
        <p:txBody>
          <a:bodyPr/>
          <a:lstStyle/>
          <a:p>
            <a:r>
              <a:t>Enter Objectives Here</a:t>
            </a:r>
          </a:p>
          <a:p>
            <a:pPr lvl="1"/>
            <a:r>
              <a:t>Second level</a:t>
            </a:r>
          </a:p>
          <a:p>
            <a:pPr lvl="2"/>
            <a:r>
              <a:t>Third level</a:t>
            </a:r>
          </a:p>
          <a:p>
            <a:pPr lvl="3"/>
            <a:r>
              <a:t>Fourth level</a:t>
            </a:r>
          </a:p>
          <a:p>
            <a:pPr lvl="4"/>
            <a:r>
              <a:t>Fifth level</a:t>
            </a:r>
          </a:p>
        </p:txBody>
      </p:sp>
      <p:sp>
        <p:nvSpPr>
          <p:cNvPr id="72" name="Shape 72"/>
          <p:cNvSpPr>
            <a:spLocks noGrp="1"/>
          </p:cNvSpPr>
          <p:nvPr>
            <p:ph type="title"/>
          </p:nvPr>
        </p:nvSpPr>
        <p:spPr>
          <a:xfrm>
            <a:off x="4788167" y="451096"/>
            <a:ext cx="6424799" cy="1143941"/>
          </a:xfrm>
          <a:prstGeom prst="rect">
            <a:avLst/>
          </a:prstGeom>
        </p:spPr>
        <p:txBody>
          <a:bodyPr/>
          <a:lstStyle>
            <a:lvl1pPr>
              <a:defRPr sz="4400">
                <a:solidFill>
                  <a:srgbClr val="002060"/>
                </a:solidFill>
              </a:defRPr>
            </a:lvl1pPr>
          </a:lstStyle>
          <a:p>
            <a:r>
              <a:t>Title of Slide Here</a:t>
            </a:r>
          </a:p>
        </p:txBody>
      </p:sp>
      <p:sp>
        <p:nvSpPr>
          <p:cNvPr id="73" name="Shape 73"/>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74" name="Shape 74"/>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75" name="image3.png"/>
          <p:cNvPicPr>
            <a:picLocks noChangeAspect="1"/>
          </p:cNvPicPr>
          <p:nvPr/>
        </p:nvPicPr>
        <p:blipFill>
          <a:blip r:embed="rId4"/>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76" name="Shape 76"/>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7414880"/>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Big Goal Slide">
    <p:spTree>
      <p:nvGrpSpPr>
        <p:cNvPr id="1" name=""/>
        <p:cNvGrpSpPr/>
        <p:nvPr/>
      </p:nvGrpSpPr>
      <p:grpSpPr>
        <a:xfrm>
          <a:off x="0" y="0"/>
          <a:ext cx="0" cy="0"/>
          <a:chOff x="0" y="0"/>
          <a:chExt cx="0" cy="0"/>
        </a:xfrm>
      </p:grpSpPr>
      <p:sp>
        <p:nvSpPr>
          <p:cNvPr id="127" name="Shape 12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28" name="Shape 128"/>
          <p:cNvSpPr>
            <a:spLocks noGrp="1"/>
          </p:cNvSpPr>
          <p:nvPr>
            <p:ph type="body" sz="quarter" idx="1"/>
          </p:nvPr>
        </p:nvSpPr>
        <p:spPr>
          <a:xfrm>
            <a:off x="803563" y="4212216"/>
            <a:ext cx="11014365" cy="526040"/>
          </a:xfrm>
          <a:prstGeom prst="rect">
            <a:avLst/>
          </a:prstGeom>
        </p:spPr>
        <p:txBody>
          <a:bodyPr/>
          <a:lstStyle>
            <a:lvl1pPr marL="0" indent="0" algn="ctr">
              <a:buSzTx/>
              <a:buFontTx/>
              <a:buNone/>
              <a:defRPr sz="3200"/>
            </a:lvl1pPr>
          </a:lstStyle>
          <a:p>
            <a:r>
              <a:t>Enter Goal Here</a:t>
            </a:r>
          </a:p>
        </p:txBody>
      </p:sp>
      <p:sp>
        <p:nvSpPr>
          <p:cNvPr id="129" name="Shape 129"/>
          <p:cNvSpPr/>
          <p:nvPr/>
        </p:nvSpPr>
        <p:spPr>
          <a:xfrm>
            <a:off x="0" y="2159647"/>
            <a:ext cx="12192000" cy="1947897"/>
          </a:xfrm>
          <a:prstGeom prst="rect">
            <a:avLst/>
          </a:prstGeom>
          <a:solidFill>
            <a:srgbClr val="002060"/>
          </a:solidFill>
          <a:ln w="12700">
            <a:miter lim="400000"/>
          </a:ln>
        </p:spPr>
        <p:txBody>
          <a:bodyPr lIns="45719" rIns="45719" anchor="ctr"/>
          <a:lstStyle/>
          <a:p>
            <a:pPr algn="ctr">
              <a:defRPr>
                <a:solidFill>
                  <a:srgbClr val="FFFFFF"/>
                </a:solidFill>
              </a:defRPr>
            </a:pPr>
            <a:endParaRPr/>
          </a:p>
        </p:txBody>
      </p:sp>
      <p:sp>
        <p:nvSpPr>
          <p:cNvPr id="130" name="Shape 130"/>
          <p:cNvSpPr>
            <a:spLocks noGrp="1"/>
          </p:cNvSpPr>
          <p:nvPr>
            <p:ph type="title"/>
          </p:nvPr>
        </p:nvSpPr>
        <p:spPr>
          <a:xfrm>
            <a:off x="0" y="2521342"/>
            <a:ext cx="12192000" cy="1224506"/>
          </a:xfrm>
          <a:prstGeom prst="rect">
            <a:avLst/>
          </a:prstGeom>
        </p:spPr>
        <p:txBody>
          <a:bodyPr/>
          <a:lstStyle>
            <a:lvl1pPr algn="ctr">
              <a:defRPr sz="12000">
                <a:solidFill>
                  <a:schemeClr val="accent4"/>
                </a:solidFill>
                <a:latin typeface="Arial Black"/>
                <a:ea typeface="Arial Black"/>
                <a:cs typeface="Arial Black"/>
                <a:sym typeface="Arial Black"/>
              </a:defRPr>
            </a:lvl1pPr>
          </a:lstStyle>
          <a:p>
            <a:r>
              <a:t>###</a:t>
            </a:r>
          </a:p>
        </p:txBody>
      </p:sp>
      <p:sp>
        <p:nvSpPr>
          <p:cNvPr id="131" name="Shape 131"/>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132" name="Shape 132"/>
          <p:cNvSpPr>
            <a:spLocks noGrp="1"/>
          </p:cNvSpPr>
          <p:nvPr>
            <p:ph type="body" sz="quarter" idx="14"/>
          </p:nvPr>
        </p:nvSpPr>
        <p:spPr>
          <a:xfrm>
            <a:off x="803562" y="4738687"/>
            <a:ext cx="11014366" cy="1236524"/>
          </a:xfrm>
          <a:prstGeom prst="rect">
            <a:avLst/>
          </a:prstGeom>
        </p:spPr>
        <p:txBody>
          <a:bodyPr/>
          <a:lstStyle/>
          <a:p>
            <a:pPr marL="0" indent="0" algn="ctr">
              <a:buSzTx/>
              <a:buFontTx/>
              <a:buNone/>
              <a:defRPr sz="2000"/>
            </a:pPr>
            <a:endParaRPr/>
          </a:p>
        </p:txBody>
      </p:sp>
      <p:sp>
        <p:nvSpPr>
          <p:cNvPr id="133" name="Shape 133"/>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134" name="image3.png"/>
          <p:cNvPicPr>
            <a:picLocks noChangeAspect="1"/>
          </p:cNvPicPr>
          <p:nvPr/>
        </p:nvPicPr>
        <p:blipFill>
          <a:blip r:embed="rId2"/>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135" name="Shape 135"/>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24082466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Stats Slide 2">
    <p:spTree>
      <p:nvGrpSpPr>
        <p:cNvPr id="1" name=""/>
        <p:cNvGrpSpPr/>
        <p:nvPr/>
      </p:nvGrpSpPr>
      <p:grpSpPr>
        <a:xfrm>
          <a:off x="0" y="0"/>
          <a:ext cx="0" cy="0"/>
          <a:chOff x="0" y="0"/>
          <a:chExt cx="0" cy="0"/>
        </a:xfrm>
      </p:grpSpPr>
      <p:sp>
        <p:nvSpPr>
          <p:cNvPr id="159" name="Shape 159"/>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60" name="Shape 160"/>
          <p:cNvSpPr/>
          <p:nvPr/>
        </p:nvSpPr>
        <p:spPr>
          <a:xfrm>
            <a:off x="0" y="2837319"/>
            <a:ext cx="12192000" cy="934571"/>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61" name="Shape 161"/>
          <p:cNvSpPr>
            <a:spLocks noGrp="1"/>
          </p:cNvSpPr>
          <p:nvPr>
            <p:ph type="title"/>
          </p:nvPr>
        </p:nvSpPr>
        <p:spPr>
          <a:xfrm>
            <a:off x="1" y="2853880"/>
            <a:ext cx="12192001" cy="918011"/>
          </a:xfrm>
          <a:prstGeom prst="rect">
            <a:avLst/>
          </a:prstGeom>
        </p:spPr>
        <p:txBody>
          <a:bodyPr/>
          <a:lstStyle>
            <a:lvl1pPr algn="ctr">
              <a:defRPr sz="4400">
                <a:solidFill>
                  <a:srgbClr val="FFFFFF"/>
                </a:solidFill>
              </a:defRPr>
            </a:lvl1pPr>
          </a:lstStyle>
          <a:p>
            <a:r>
              <a:t>ENTER TEXT HERE</a:t>
            </a:r>
          </a:p>
        </p:txBody>
      </p:sp>
      <p:sp>
        <p:nvSpPr>
          <p:cNvPr id="162" name="Shape 162"/>
          <p:cNvSpPr>
            <a:spLocks noGrp="1"/>
          </p:cNvSpPr>
          <p:nvPr>
            <p:ph type="body" sz="quarter" idx="1"/>
          </p:nvPr>
        </p:nvSpPr>
        <p:spPr>
          <a:xfrm>
            <a:off x="1329894" y="637019"/>
            <a:ext cx="3671599" cy="1039382"/>
          </a:xfrm>
          <a:prstGeom prst="rect">
            <a:avLst/>
          </a:prstGeom>
        </p:spPr>
        <p:txBody>
          <a:bodyPr/>
          <a:lstStyle>
            <a:lvl1pPr marL="0" indent="0" algn="ctr">
              <a:buSzTx/>
              <a:buFontTx/>
              <a:buNone/>
              <a:defRPr sz="6600">
                <a:solidFill>
                  <a:srgbClr val="002060"/>
                </a:solidFill>
                <a:latin typeface="Arial Black"/>
                <a:ea typeface="Arial Black"/>
                <a:cs typeface="Arial Black"/>
                <a:sym typeface="Arial Black"/>
              </a:defRPr>
            </a:lvl1pPr>
          </a:lstStyle>
          <a:p>
            <a:r>
              <a:t>###</a:t>
            </a:r>
          </a:p>
        </p:txBody>
      </p:sp>
      <p:sp>
        <p:nvSpPr>
          <p:cNvPr id="163" name="Shape 163"/>
          <p:cNvSpPr>
            <a:spLocks noGrp="1"/>
          </p:cNvSpPr>
          <p:nvPr>
            <p:ph type="body" sz="quarter" idx="13"/>
          </p:nvPr>
        </p:nvSpPr>
        <p:spPr>
          <a:xfrm>
            <a:off x="1329894" y="1676399"/>
            <a:ext cx="3671888" cy="706440"/>
          </a:xfrm>
          <a:prstGeom prst="rect">
            <a:avLst/>
          </a:prstGeom>
        </p:spPr>
        <p:txBody>
          <a:bodyPr/>
          <a:lstStyle/>
          <a:p>
            <a:pPr marL="0" indent="0" algn="ctr">
              <a:buSzTx/>
              <a:buFontTx/>
              <a:buNone/>
              <a:defRPr>
                <a:solidFill>
                  <a:srgbClr val="002060"/>
                </a:solidFill>
              </a:defRPr>
            </a:pPr>
            <a:endParaRPr/>
          </a:p>
        </p:txBody>
      </p:sp>
      <p:sp>
        <p:nvSpPr>
          <p:cNvPr id="164" name="Shape 164"/>
          <p:cNvSpPr>
            <a:spLocks noGrp="1"/>
          </p:cNvSpPr>
          <p:nvPr>
            <p:ph type="body" sz="quarter" idx="14"/>
          </p:nvPr>
        </p:nvSpPr>
        <p:spPr>
          <a:xfrm>
            <a:off x="7799676" y="637019"/>
            <a:ext cx="3061999" cy="915122"/>
          </a:xfrm>
          <a:prstGeom prst="rect">
            <a:avLst/>
          </a:prstGeom>
        </p:spPr>
        <p:txBody>
          <a:bodyPr/>
          <a:lstStyle/>
          <a:p>
            <a:pPr marL="0" indent="0" algn="ctr" defTabSz="640079">
              <a:spcBef>
                <a:spcPts val="700"/>
              </a:spcBef>
              <a:buSzTx/>
              <a:buFontTx/>
              <a:buNone/>
              <a:defRPr sz="4620">
                <a:solidFill>
                  <a:srgbClr val="002060"/>
                </a:solidFill>
                <a:latin typeface="Arial Black"/>
                <a:ea typeface="Arial Black"/>
                <a:cs typeface="Arial Black"/>
                <a:sym typeface="Arial Black"/>
              </a:defRPr>
            </a:pPr>
            <a:endParaRPr/>
          </a:p>
        </p:txBody>
      </p:sp>
      <p:sp>
        <p:nvSpPr>
          <p:cNvPr id="165" name="Shape 165"/>
          <p:cNvSpPr>
            <a:spLocks noGrp="1"/>
          </p:cNvSpPr>
          <p:nvPr>
            <p:ph type="body" sz="quarter" idx="15"/>
          </p:nvPr>
        </p:nvSpPr>
        <p:spPr>
          <a:xfrm>
            <a:off x="7716838" y="1676399"/>
            <a:ext cx="3144838" cy="706440"/>
          </a:xfrm>
          <a:prstGeom prst="rect">
            <a:avLst/>
          </a:prstGeom>
        </p:spPr>
        <p:txBody>
          <a:bodyPr/>
          <a:lstStyle/>
          <a:p>
            <a:pPr marL="0" indent="0" algn="ctr">
              <a:buSzTx/>
              <a:buFontTx/>
              <a:buNone/>
              <a:defRPr>
                <a:solidFill>
                  <a:srgbClr val="002060"/>
                </a:solidFill>
              </a:defRPr>
            </a:pPr>
            <a:endParaRPr/>
          </a:p>
        </p:txBody>
      </p:sp>
      <p:sp>
        <p:nvSpPr>
          <p:cNvPr id="166" name="Shape 166"/>
          <p:cNvSpPr>
            <a:spLocks noGrp="1"/>
          </p:cNvSpPr>
          <p:nvPr>
            <p:ph type="body" sz="quarter" idx="16"/>
          </p:nvPr>
        </p:nvSpPr>
        <p:spPr>
          <a:xfrm>
            <a:off x="1329894" y="4226371"/>
            <a:ext cx="3837421" cy="1038947"/>
          </a:xfrm>
          <a:prstGeom prst="rect">
            <a:avLst/>
          </a:prstGeom>
        </p:spPr>
        <p:txBody>
          <a:bodyPr/>
          <a:lstStyle/>
          <a:p>
            <a:pPr marL="0" indent="0" algn="ctr" defTabSz="731520">
              <a:spcBef>
                <a:spcPts val="800"/>
              </a:spcBef>
              <a:buSzTx/>
              <a:buFontTx/>
              <a:buNone/>
              <a:defRPr sz="5280">
                <a:solidFill>
                  <a:srgbClr val="002060"/>
                </a:solidFill>
                <a:latin typeface="Arial Black"/>
                <a:ea typeface="Arial Black"/>
                <a:cs typeface="Arial Black"/>
                <a:sym typeface="Arial Black"/>
              </a:defRPr>
            </a:pPr>
            <a:endParaRPr/>
          </a:p>
        </p:txBody>
      </p:sp>
      <p:sp>
        <p:nvSpPr>
          <p:cNvPr id="167" name="Shape 167"/>
          <p:cNvSpPr>
            <a:spLocks noGrp="1"/>
          </p:cNvSpPr>
          <p:nvPr>
            <p:ph type="body" sz="quarter" idx="17"/>
          </p:nvPr>
        </p:nvSpPr>
        <p:spPr>
          <a:xfrm>
            <a:off x="7543295" y="4233155"/>
            <a:ext cx="4378326" cy="1032162"/>
          </a:xfrm>
          <a:prstGeom prst="rect">
            <a:avLst/>
          </a:prstGeom>
        </p:spPr>
        <p:txBody>
          <a:bodyPr/>
          <a:lstStyle/>
          <a:p>
            <a:pPr marL="0" indent="0" algn="ctr" defTabSz="731520">
              <a:spcBef>
                <a:spcPts val="800"/>
              </a:spcBef>
              <a:buSzTx/>
              <a:buFontTx/>
              <a:buNone/>
              <a:defRPr sz="5280">
                <a:solidFill>
                  <a:srgbClr val="002060"/>
                </a:solidFill>
                <a:latin typeface="Arial Black"/>
                <a:ea typeface="Arial Black"/>
                <a:cs typeface="Arial Black"/>
                <a:sym typeface="Arial Black"/>
              </a:defRPr>
            </a:pPr>
            <a:endParaRPr/>
          </a:p>
        </p:txBody>
      </p:sp>
      <p:sp>
        <p:nvSpPr>
          <p:cNvPr id="168" name="Shape 168"/>
          <p:cNvSpPr>
            <a:spLocks noGrp="1"/>
          </p:cNvSpPr>
          <p:nvPr>
            <p:ph type="body" sz="quarter" idx="18"/>
          </p:nvPr>
        </p:nvSpPr>
        <p:spPr>
          <a:xfrm>
            <a:off x="1329893" y="5265316"/>
            <a:ext cx="3836991" cy="650587"/>
          </a:xfrm>
          <a:prstGeom prst="rect">
            <a:avLst/>
          </a:prstGeom>
        </p:spPr>
        <p:txBody>
          <a:bodyPr/>
          <a:lstStyle/>
          <a:p>
            <a:pPr marL="0" indent="0" algn="ctr">
              <a:buSzTx/>
              <a:buFontTx/>
              <a:buNone/>
              <a:defRPr>
                <a:solidFill>
                  <a:srgbClr val="002060"/>
                </a:solidFill>
              </a:defRPr>
            </a:pPr>
            <a:endParaRPr/>
          </a:p>
        </p:txBody>
      </p:sp>
      <p:sp>
        <p:nvSpPr>
          <p:cNvPr id="169" name="Shape 169"/>
          <p:cNvSpPr>
            <a:spLocks noGrp="1"/>
          </p:cNvSpPr>
          <p:nvPr>
            <p:ph type="body" sz="quarter" idx="19"/>
          </p:nvPr>
        </p:nvSpPr>
        <p:spPr>
          <a:xfrm>
            <a:off x="7543800" y="5265737"/>
            <a:ext cx="4378325" cy="650166"/>
          </a:xfrm>
          <a:prstGeom prst="rect">
            <a:avLst/>
          </a:prstGeom>
        </p:spPr>
        <p:txBody>
          <a:bodyPr/>
          <a:lstStyle/>
          <a:p>
            <a:pPr marL="0" indent="0" algn="ctr">
              <a:buSzTx/>
              <a:buFontTx/>
              <a:buNone/>
              <a:defRPr>
                <a:solidFill>
                  <a:srgbClr val="002060"/>
                </a:solidFill>
              </a:defRPr>
            </a:pPr>
            <a:endParaRPr/>
          </a:p>
        </p:txBody>
      </p:sp>
      <p:sp>
        <p:nvSpPr>
          <p:cNvPr id="170" name="Shape 170"/>
          <p:cNvSpPr>
            <a:spLocks noGrp="1"/>
          </p:cNvSpPr>
          <p:nvPr>
            <p:ph type="body" sz="quarter" idx="20"/>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171" name="Shape 171"/>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172" name="image3.png"/>
          <p:cNvPicPr>
            <a:picLocks noChangeAspect="1"/>
          </p:cNvPicPr>
          <p:nvPr/>
        </p:nvPicPr>
        <p:blipFill>
          <a:blip r:embed="rId2"/>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173" name="Shape 173"/>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39212410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Stats Slide 3">
    <p:spTree>
      <p:nvGrpSpPr>
        <p:cNvPr id="1" name=""/>
        <p:cNvGrpSpPr/>
        <p:nvPr/>
      </p:nvGrpSpPr>
      <p:grpSpPr>
        <a:xfrm>
          <a:off x="0" y="0"/>
          <a:ext cx="0" cy="0"/>
          <a:chOff x="0" y="0"/>
          <a:chExt cx="0" cy="0"/>
        </a:xfrm>
      </p:grpSpPr>
      <p:sp>
        <p:nvSpPr>
          <p:cNvPr id="180" name="Shape 180"/>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81" name="Shape 181"/>
          <p:cNvSpPr/>
          <p:nvPr/>
        </p:nvSpPr>
        <p:spPr>
          <a:xfrm>
            <a:off x="0" y="2837319"/>
            <a:ext cx="12192000" cy="934571"/>
          </a:xfrm>
          <a:prstGeom prst="rect">
            <a:avLst/>
          </a:prstGeom>
          <a:solidFill>
            <a:schemeClr val="accent4"/>
          </a:solidFill>
          <a:ln w="12700">
            <a:miter lim="400000"/>
          </a:ln>
        </p:spPr>
        <p:txBody>
          <a:bodyPr lIns="45719" rIns="45719" anchor="ctr"/>
          <a:lstStyle/>
          <a:p>
            <a:pPr algn="ctr">
              <a:defRPr>
                <a:solidFill>
                  <a:srgbClr val="FFFFFF"/>
                </a:solidFill>
              </a:defRPr>
            </a:pPr>
            <a:endParaRPr/>
          </a:p>
        </p:txBody>
      </p:sp>
      <p:sp>
        <p:nvSpPr>
          <p:cNvPr id="182" name="Shape 182"/>
          <p:cNvSpPr>
            <a:spLocks noGrp="1"/>
          </p:cNvSpPr>
          <p:nvPr>
            <p:ph type="title"/>
          </p:nvPr>
        </p:nvSpPr>
        <p:spPr>
          <a:xfrm>
            <a:off x="0" y="2837319"/>
            <a:ext cx="12192000" cy="934572"/>
          </a:xfrm>
          <a:prstGeom prst="rect">
            <a:avLst/>
          </a:prstGeom>
        </p:spPr>
        <p:txBody>
          <a:bodyPr/>
          <a:lstStyle>
            <a:lvl1pPr algn="ctr">
              <a:defRPr sz="4400">
                <a:solidFill>
                  <a:srgbClr val="FFFFFF"/>
                </a:solidFill>
              </a:defRPr>
            </a:lvl1pPr>
          </a:lstStyle>
          <a:p>
            <a:r>
              <a:t>ENTER TEXT HERE</a:t>
            </a:r>
          </a:p>
        </p:txBody>
      </p:sp>
      <p:sp>
        <p:nvSpPr>
          <p:cNvPr id="183" name="Shape 183"/>
          <p:cNvSpPr>
            <a:spLocks noGrp="1"/>
          </p:cNvSpPr>
          <p:nvPr>
            <p:ph type="body" sz="quarter" idx="1"/>
          </p:nvPr>
        </p:nvSpPr>
        <p:spPr>
          <a:xfrm>
            <a:off x="3754439" y="637019"/>
            <a:ext cx="4779962" cy="900407"/>
          </a:xfrm>
          <a:prstGeom prst="rect">
            <a:avLst/>
          </a:prstGeom>
        </p:spPr>
        <p:txBody>
          <a:bodyPr/>
          <a:lstStyle>
            <a:lvl1pPr marL="0" indent="0" algn="ctr">
              <a:buSzTx/>
              <a:buFontTx/>
              <a:buNone/>
              <a:defRPr sz="6600">
                <a:solidFill>
                  <a:srgbClr val="002060"/>
                </a:solidFill>
                <a:latin typeface="Arial Black"/>
                <a:ea typeface="Arial Black"/>
                <a:cs typeface="Arial Black"/>
                <a:sym typeface="Arial Black"/>
              </a:defRPr>
            </a:lvl1pPr>
          </a:lstStyle>
          <a:p>
            <a:r>
              <a:t>###</a:t>
            </a:r>
          </a:p>
        </p:txBody>
      </p:sp>
      <p:sp>
        <p:nvSpPr>
          <p:cNvPr id="184" name="Shape 184"/>
          <p:cNvSpPr>
            <a:spLocks noGrp="1"/>
          </p:cNvSpPr>
          <p:nvPr>
            <p:ph type="body" sz="quarter" idx="13"/>
          </p:nvPr>
        </p:nvSpPr>
        <p:spPr>
          <a:xfrm>
            <a:off x="4419458" y="1676400"/>
            <a:ext cx="3671889" cy="706439"/>
          </a:xfrm>
          <a:prstGeom prst="rect">
            <a:avLst/>
          </a:prstGeom>
        </p:spPr>
        <p:txBody>
          <a:bodyPr/>
          <a:lstStyle/>
          <a:p>
            <a:pPr marL="0" indent="0" algn="ctr">
              <a:buSzTx/>
              <a:buFontTx/>
              <a:buNone/>
              <a:defRPr>
                <a:solidFill>
                  <a:srgbClr val="002060"/>
                </a:solidFill>
              </a:defRPr>
            </a:pPr>
            <a:endParaRPr/>
          </a:p>
        </p:txBody>
      </p:sp>
      <p:sp>
        <p:nvSpPr>
          <p:cNvPr id="185" name="Shape 185"/>
          <p:cNvSpPr>
            <a:spLocks noGrp="1"/>
          </p:cNvSpPr>
          <p:nvPr>
            <p:ph type="body" sz="quarter" idx="14"/>
          </p:nvPr>
        </p:nvSpPr>
        <p:spPr>
          <a:xfrm>
            <a:off x="3754439" y="4226371"/>
            <a:ext cx="4779962" cy="830699"/>
          </a:xfrm>
          <a:prstGeom prst="rect">
            <a:avLst/>
          </a:prstGeom>
        </p:spPr>
        <p:txBody>
          <a:bodyPr/>
          <a:lstStyle/>
          <a:p>
            <a:pPr marL="0" indent="0" algn="ctr" defTabSz="566927">
              <a:spcBef>
                <a:spcPts val="600"/>
              </a:spcBef>
              <a:buSzTx/>
              <a:buFontTx/>
              <a:buNone/>
              <a:defRPr sz="4092">
                <a:solidFill>
                  <a:srgbClr val="002060"/>
                </a:solidFill>
                <a:latin typeface="Arial Black"/>
                <a:ea typeface="Arial Black"/>
                <a:cs typeface="Arial Black"/>
                <a:sym typeface="Arial Black"/>
              </a:defRPr>
            </a:pPr>
            <a:endParaRPr/>
          </a:p>
        </p:txBody>
      </p:sp>
      <p:sp>
        <p:nvSpPr>
          <p:cNvPr id="186" name="Shape 186"/>
          <p:cNvSpPr>
            <a:spLocks noGrp="1"/>
          </p:cNvSpPr>
          <p:nvPr>
            <p:ph type="body" sz="quarter" idx="15"/>
          </p:nvPr>
        </p:nvSpPr>
        <p:spPr>
          <a:xfrm>
            <a:off x="4419458" y="5196044"/>
            <a:ext cx="3836990" cy="650587"/>
          </a:xfrm>
          <a:prstGeom prst="rect">
            <a:avLst/>
          </a:prstGeom>
        </p:spPr>
        <p:txBody>
          <a:bodyPr/>
          <a:lstStyle/>
          <a:p>
            <a:pPr marL="0" indent="0" algn="ctr">
              <a:buSzTx/>
              <a:buFontTx/>
              <a:buNone/>
              <a:defRPr>
                <a:solidFill>
                  <a:srgbClr val="002060"/>
                </a:solidFill>
              </a:defRPr>
            </a:pPr>
            <a:endParaRPr/>
          </a:p>
        </p:txBody>
      </p:sp>
      <p:sp>
        <p:nvSpPr>
          <p:cNvPr id="187" name="Shape 187"/>
          <p:cNvSpPr>
            <a:spLocks noGrp="1"/>
          </p:cNvSpPr>
          <p:nvPr>
            <p:ph type="body" sz="quarter" idx="16"/>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188" name="Shape 188"/>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189" name="image3.png"/>
          <p:cNvPicPr>
            <a:picLocks noChangeAspect="1"/>
          </p:cNvPicPr>
          <p:nvPr/>
        </p:nvPicPr>
        <p:blipFill>
          <a:blip r:embed="rId2"/>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190" name="Shape 190"/>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581559440"/>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Chart Slide">
    <p:spTree>
      <p:nvGrpSpPr>
        <p:cNvPr id="1" name=""/>
        <p:cNvGrpSpPr/>
        <p:nvPr/>
      </p:nvGrpSpPr>
      <p:grpSpPr>
        <a:xfrm>
          <a:off x="0" y="0"/>
          <a:ext cx="0" cy="0"/>
          <a:chOff x="0" y="0"/>
          <a:chExt cx="0" cy="0"/>
        </a:xfrm>
      </p:grpSpPr>
      <p:sp>
        <p:nvSpPr>
          <p:cNvPr id="197" name="Shape 197"/>
          <p:cNvSpPr/>
          <p:nvPr/>
        </p:nvSpPr>
        <p:spPr>
          <a:xfrm>
            <a:off x="0" y="6197600"/>
            <a:ext cx="12192000" cy="660400"/>
          </a:xfrm>
          <a:prstGeom prst="rect">
            <a:avLst/>
          </a:prstGeom>
          <a:solidFill>
            <a:srgbClr val="253570"/>
          </a:solidFill>
          <a:ln w="12700">
            <a:miter lim="400000"/>
          </a:ln>
        </p:spPr>
        <p:txBody>
          <a:bodyPr lIns="45719" rIns="45719" anchor="ctr"/>
          <a:lstStyle/>
          <a:p>
            <a:pPr algn="ctr">
              <a:defRPr>
                <a:solidFill>
                  <a:schemeClr val="accent4"/>
                </a:solidFill>
              </a:defRPr>
            </a:pPr>
            <a:endParaRPr/>
          </a:p>
        </p:txBody>
      </p:sp>
      <p:sp>
        <p:nvSpPr>
          <p:cNvPr id="198" name="Shape 198"/>
          <p:cNvSpPr>
            <a:spLocks noGrp="1"/>
          </p:cNvSpPr>
          <p:nvPr>
            <p:ph type="body" sz="half" idx="1"/>
          </p:nvPr>
        </p:nvSpPr>
        <p:spPr>
          <a:xfrm>
            <a:off x="838200" y="1745541"/>
            <a:ext cx="4865688" cy="3970339"/>
          </a:xfrm>
          <a:prstGeom prst="rect">
            <a:avLst/>
          </a:prstGeom>
        </p:spPr>
        <p:txBody>
          <a:bodyPr/>
          <a:lstStyle/>
          <a:p>
            <a:r>
              <a:t>Edit Master text styles</a:t>
            </a:r>
          </a:p>
          <a:p>
            <a:pPr lvl="1"/>
            <a:r>
              <a:t>Second level</a:t>
            </a:r>
          </a:p>
          <a:p>
            <a:pPr lvl="2"/>
            <a:r>
              <a:t>Third level</a:t>
            </a:r>
          </a:p>
          <a:p>
            <a:pPr lvl="3"/>
            <a:r>
              <a:t>Fourth level</a:t>
            </a:r>
          </a:p>
          <a:p>
            <a:pPr lvl="4"/>
            <a:r>
              <a:t>Fifth level</a:t>
            </a:r>
          </a:p>
        </p:txBody>
      </p:sp>
      <p:sp>
        <p:nvSpPr>
          <p:cNvPr id="199" name="Shape 199"/>
          <p:cNvSpPr>
            <a:spLocks noGrp="1"/>
          </p:cNvSpPr>
          <p:nvPr>
            <p:ph type="title"/>
          </p:nvPr>
        </p:nvSpPr>
        <p:spPr>
          <a:xfrm>
            <a:off x="838200" y="375528"/>
            <a:ext cx="10515600" cy="1325564"/>
          </a:xfrm>
          <a:prstGeom prst="rect">
            <a:avLst/>
          </a:prstGeom>
        </p:spPr>
        <p:txBody>
          <a:bodyPr/>
          <a:lstStyle>
            <a:lvl1pPr>
              <a:defRPr sz="4400">
                <a:solidFill>
                  <a:srgbClr val="002060"/>
                </a:solidFill>
              </a:defRPr>
            </a:lvl1pPr>
          </a:lstStyle>
          <a:p>
            <a:r>
              <a:t>Click to edit Master title style</a:t>
            </a:r>
          </a:p>
        </p:txBody>
      </p:sp>
      <p:sp>
        <p:nvSpPr>
          <p:cNvPr id="200" name="Shape 200"/>
          <p:cNvSpPr>
            <a:spLocks noGrp="1"/>
          </p:cNvSpPr>
          <p:nvPr>
            <p:ph type="body" sz="quarter" idx="13"/>
          </p:nvPr>
        </p:nvSpPr>
        <p:spPr>
          <a:xfrm>
            <a:off x="11333019" y="6386945"/>
            <a:ext cx="720437" cy="248667"/>
          </a:xfrm>
          <a:prstGeom prst="rect">
            <a:avLst/>
          </a:prstGeom>
        </p:spPr>
        <p:txBody>
          <a:bodyPr/>
          <a:lstStyle/>
          <a:p>
            <a:pPr marL="0" indent="0" algn="r" defTabSz="621791">
              <a:spcBef>
                <a:spcPts val="600"/>
              </a:spcBef>
              <a:buSzTx/>
              <a:buFontTx/>
              <a:buNone/>
              <a:defRPr sz="1088">
                <a:solidFill>
                  <a:schemeClr val="accent4"/>
                </a:solidFill>
              </a:defRPr>
            </a:pPr>
            <a:endParaRPr/>
          </a:p>
        </p:txBody>
      </p:sp>
      <p:sp>
        <p:nvSpPr>
          <p:cNvPr id="201" name="Shape 201"/>
          <p:cNvSpPr/>
          <p:nvPr/>
        </p:nvSpPr>
        <p:spPr>
          <a:xfrm>
            <a:off x="0" y="6108700"/>
            <a:ext cx="12192000" cy="88900"/>
          </a:xfrm>
          <a:prstGeom prst="rect">
            <a:avLst/>
          </a:prstGeom>
          <a:solidFill>
            <a:srgbClr val="FDB71B"/>
          </a:solidFill>
          <a:ln w="12700">
            <a:miter lim="400000"/>
          </a:ln>
        </p:spPr>
        <p:txBody>
          <a:bodyPr lIns="45719" rIns="45719" anchor="ctr"/>
          <a:lstStyle/>
          <a:p>
            <a:pPr algn="ctr">
              <a:defRPr>
                <a:solidFill>
                  <a:schemeClr val="accent4"/>
                </a:solidFill>
              </a:defRPr>
            </a:pPr>
            <a:endParaRPr/>
          </a:p>
        </p:txBody>
      </p:sp>
      <p:pic>
        <p:nvPicPr>
          <p:cNvPr id="202" name="image3.png"/>
          <p:cNvPicPr>
            <a:picLocks noChangeAspect="1"/>
          </p:cNvPicPr>
          <p:nvPr/>
        </p:nvPicPr>
        <p:blipFill>
          <a:blip r:embed="rId2"/>
          <a:stretch>
            <a:fillRect/>
          </a:stretch>
        </p:blipFill>
        <p:spPr>
          <a:xfrm>
            <a:off x="229548" y="5701593"/>
            <a:ext cx="452624" cy="934019"/>
          </a:xfrm>
          <a:prstGeom prst="rect">
            <a:avLst/>
          </a:prstGeom>
          <a:ln w="12700">
            <a:miter lim="400000"/>
          </a:ln>
          <a:effectLst>
            <a:outerShdw blurRad="63500" rotWithShape="0">
              <a:srgbClr val="000000">
                <a:alpha val="40000"/>
              </a:srgbClr>
            </a:outerShdw>
          </a:effectLst>
        </p:spPr>
      </p:pic>
      <p:sp>
        <p:nvSpPr>
          <p:cNvPr id="203" name="Shape 203"/>
          <p:cNvSpPr>
            <a:spLocks noGrp="1"/>
          </p:cNvSpPr>
          <p:nvPr>
            <p:ph type="sldNum" sz="quarter" idx="2"/>
          </p:nvPr>
        </p:nvSpPr>
        <p:spPr>
          <a:xfrm>
            <a:off x="5892800" y="6172200"/>
            <a:ext cx="2844800" cy="368301"/>
          </a:xfrm>
          <a:prstGeom prst="rect">
            <a:avLst/>
          </a:prstGeom>
        </p:spPr>
        <p:txBody>
          <a:bodyPr/>
          <a:lstStyle>
            <a:lvl1pPr>
              <a:defRPr>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16208023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10" name="Shape 210"/>
          <p:cNvSpPr>
            <a:spLocks noGrp="1"/>
          </p:cNvSpPr>
          <p:nvPr>
            <p:ph type="title"/>
          </p:nvPr>
        </p:nvSpPr>
        <p:spPr>
          <a:xfrm>
            <a:off x="677335" y="609600"/>
            <a:ext cx="8596669" cy="1320800"/>
          </a:xfrm>
          <a:prstGeom prst="rect">
            <a:avLst/>
          </a:prstGeom>
        </p:spPr>
        <p:txBody>
          <a:bodyPr/>
          <a:lstStyle>
            <a:lvl1pPr>
              <a:defRPr sz="4400"/>
            </a:lvl1pPr>
          </a:lstStyle>
          <a:p>
            <a:r>
              <a:t>Click to edit Master title style</a:t>
            </a:r>
          </a:p>
        </p:txBody>
      </p:sp>
      <p:sp>
        <p:nvSpPr>
          <p:cNvPr id="211" name="Shape 21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127810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34" name="Shape 234"/>
          <p:cNvSpPr>
            <a:spLocks noGrp="1"/>
          </p:cNvSpPr>
          <p:nvPr>
            <p:ph type="title"/>
          </p:nvPr>
        </p:nvSpPr>
        <p:spPr>
          <a:prstGeom prst="rect">
            <a:avLst/>
          </a:prstGeom>
        </p:spPr>
        <p:txBody>
          <a:bodyPr/>
          <a:lstStyle>
            <a:lvl1pPr>
              <a:defRPr sz="4400"/>
            </a:lvl1pPr>
          </a:lstStyle>
          <a:p>
            <a:r>
              <a:t>Click to edit Master title style</a:t>
            </a:r>
          </a:p>
        </p:txBody>
      </p:sp>
      <p:sp>
        <p:nvSpPr>
          <p:cNvPr id="235" name="Shape 235"/>
          <p:cNvSpPr>
            <a:spLocks noGrp="1"/>
          </p:cNvSpPr>
          <p:nvPr>
            <p:ph type="body" sz="quarter" idx="1"/>
          </p:nvPr>
        </p:nvSpPr>
        <p:spPr>
          <a:xfrm>
            <a:off x="677335" y="2160589"/>
            <a:ext cx="4184035" cy="3880773"/>
          </a:xfrm>
          <a:prstGeom prst="rect">
            <a:avLst/>
          </a:prstGeom>
        </p:spPr>
        <p:txBody>
          <a:bodyPr/>
          <a:lstStyle/>
          <a:p>
            <a:r>
              <a:t>Click to edit Master text styles</a:t>
            </a:r>
          </a:p>
          <a:p>
            <a:pPr lvl="1"/>
            <a:r>
              <a:t>Second level</a:t>
            </a:r>
          </a:p>
          <a:p>
            <a:pPr lvl="2"/>
            <a:r>
              <a:t>Third level</a:t>
            </a:r>
          </a:p>
          <a:p>
            <a:pPr lvl="3"/>
            <a:r>
              <a:t>Fourth level</a:t>
            </a:r>
          </a:p>
          <a:p>
            <a:pPr lvl="4"/>
            <a:r>
              <a:t>Fifth level</a:t>
            </a:r>
          </a:p>
        </p:txBody>
      </p:sp>
      <p:sp>
        <p:nvSpPr>
          <p:cNvPr id="236" name="Shape 23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902228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25794-53F0-0DCF-C67C-31C5A5C9BF95}"/>
              </a:ext>
            </a:extLst>
          </p:cNvPr>
          <p:cNvSpPr>
            <a:spLocks noGrp="1"/>
          </p:cNvSpPr>
          <p:nvPr>
            <p:ph type="dt" sz="half" idx="10"/>
          </p:nvPr>
        </p:nvSpPr>
        <p:spPr/>
        <p:txBody>
          <a:bodyPr/>
          <a:lstStyle/>
          <a:p>
            <a:fld id="{91D990E0-8634-48BE-BFCB-60629F62FF6B}" type="datetimeFigureOut">
              <a:rPr lang="en-US" smtClean="0"/>
              <a:t>8/24/2023</a:t>
            </a:fld>
            <a:endParaRPr lang="en-US"/>
          </a:p>
        </p:txBody>
      </p:sp>
      <p:sp>
        <p:nvSpPr>
          <p:cNvPr id="3" name="Footer Placeholder 2">
            <a:extLst>
              <a:ext uri="{FF2B5EF4-FFF2-40B4-BE49-F238E27FC236}">
                <a16:creationId xmlns:a16="http://schemas.microsoft.com/office/drawing/2014/main" id="{0E76D2CB-F657-0F0C-7B13-BC91C76435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E8F20E-2938-80A8-3533-22477BAF3A97}"/>
              </a:ext>
            </a:extLst>
          </p:cNvPr>
          <p:cNvSpPr>
            <a:spLocks noGrp="1"/>
          </p:cNvSpPr>
          <p:nvPr>
            <p:ph type="sldNum" sz="quarter" idx="12"/>
          </p:nvPr>
        </p:nvSpPr>
        <p:spPr/>
        <p:txBody>
          <a:bodyPr/>
          <a:lstStyle/>
          <a:p>
            <a:fld id="{7482D6BC-3DFA-4866-A31A-7736676347B1}" type="slidenum">
              <a:rPr lang="en-US" smtClean="0"/>
              <a:t>‹#›</a:t>
            </a:fld>
            <a:endParaRPr lang="en-US"/>
          </a:p>
        </p:txBody>
      </p:sp>
    </p:spTree>
    <p:extLst>
      <p:ext uri="{BB962C8B-B14F-4D97-AF65-F5344CB8AC3E}">
        <p14:creationId xmlns:p14="http://schemas.microsoft.com/office/powerpoint/2010/main" val="33653729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53" name="Group 253"/>
          <p:cNvGrpSpPr/>
          <p:nvPr/>
        </p:nvGrpSpPr>
        <p:grpSpPr>
          <a:xfrm>
            <a:off x="-1" y="-8468"/>
            <a:ext cx="12192002" cy="6866469"/>
            <a:chOff x="0" y="0"/>
            <a:chExt cx="12192000" cy="6866467"/>
          </a:xfrm>
        </p:grpSpPr>
        <p:sp>
          <p:nvSpPr>
            <p:cNvPr id="243" name="Shape 243"/>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44" name="Shape 244"/>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45" name="Shape 245"/>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6" name="Shape 246"/>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7" name="Shape 247"/>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8" name="Shape 248"/>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49" name="Shape 249"/>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0" name="Shape 250"/>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1" name="Shape 251"/>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2" name="Shape 252"/>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grpSp>
        <p:nvGrpSpPr>
          <p:cNvPr id="264" name="Group 264"/>
          <p:cNvGrpSpPr/>
          <p:nvPr/>
        </p:nvGrpSpPr>
        <p:grpSpPr>
          <a:xfrm>
            <a:off x="-1" y="-8468"/>
            <a:ext cx="12192002" cy="6866469"/>
            <a:chOff x="0" y="0"/>
            <a:chExt cx="12192000" cy="6866467"/>
          </a:xfrm>
        </p:grpSpPr>
        <p:sp>
          <p:nvSpPr>
            <p:cNvPr id="254" name="Shape 254"/>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55" name="Shape 255"/>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56" name="Shape 256"/>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7" name="Shape 257"/>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8" name="Shape 258"/>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59" name="Shape 259"/>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0" name="Shape 260"/>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1" name="Shape 261"/>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2" name="Shape 262"/>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63" name="Shape 263"/>
            <p:cNvSpPr/>
            <p:nvPr/>
          </p:nvSpPr>
          <p:spPr>
            <a:xfrm rot="10800000">
              <a:off x="-1" y="8467"/>
              <a:ext cx="842597" cy="56661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265" name="Shape 265"/>
          <p:cNvSpPr>
            <a:spLocks noGrp="1"/>
          </p:cNvSpPr>
          <p:nvPr>
            <p:ph type="title"/>
          </p:nvPr>
        </p:nvSpPr>
        <p:spPr>
          <a:xfrm>
            <a:off x="1507067" y="2404534"/>
            <a:ext cx="7766937" cy="1646303"/>
          </a:xfrm>
          <a:prstGeom prst="rect">
            <a:avLst/>
          </a:prstGeom>
        </p:spPr>
        <p:txBody>
          <a:bodyPr anchor="b"/>
          <a:lstStyle>
            <a:lvl1pPr algn="r" defTabSz="342900">
              <a:lnSpc>
                <a:spcPct val="100000"/>
              </a:lnSpc>
              <a:defRPr sz="4000">
                <a:solidFill>
                  <a:srgbClr val="FFFFFF"/>
                </a:solidFill>
                <a:latin typeface="Trebuchet MS"/>
                <a:ea typeface="Trebuchet MS"/>
                <a:cs typeface="Trebuchet MS"/>
                <a:sym typeface="Trebuchet MS"/>
              </a:defRPr>
            </a:lvl1pPr>
          </a:lstStyle>
          <a:p>
            <a:r>
              <a:t>Click to edit Master title style</a:t>
            </a:r>
          </a:p>
        </p:txBody>
      </p:sp>
      <p:sp>
        <p:nvSpPr>
          <p:cNvPr id="266" name="Shape 266"/>
          <p:cNvSpPr>
            <a:spLocks noGrp="1"/>
          </p:cNvSpPr>
          <p:nvPr>
            <p:ph type="body" sz="quarter" idx="1"/>
          </p:nvPr>
        </p:nvSpPr>
        <p:spPr>
          <a:xfrm>
            <a:off x="1507067" y="4050834"/>
            <a:ext cx="7766937" cy="1096900"/>
          </a:xfrm>
          <a:prstGeom prst="rect">
            <a:avLst/>
          </a:prstGeom>
        </p:spPr>
        <p:txBody>
          <a:bodyPr/>
          <a:lstStyle>
            <a:lvl1pPr marL="0" indent="0" algn="r" defTabSz="342900">
              <a:lnSpc>
                <a:spcPct val="100000"/>
              </a:lnSpc>
              <a:spcBef>
                <a:spcPts val="700"/>
              </a:spcBef>
              <a:buSzTx/>
              <a:buFontTx/>
              <a:buNone/>
              <a:defRPr sz="1300">
                <a:solidFill>
                  <a:srgbClr val="FFFFFF"/>
                </a:solidFill>
                <a:latin typeface="Trebuchet MS"/>
                <a:ea typeface="Trebuchet MS"/>
                <a:cs typeface="Trebuchet MS"/>
                <a:sym typeface="Trebuchet MS"/>
              </a:defRPr>
            </a:lvl1pPr>
          </a:lstStyle>
          <a:p>
            <a:r>
              <a:t>Click to edit Master subtitle style</a:t>
            </a:r>
          </a:p>
        </p:txBody>
      </p:sp>
      <p:sp>
        <p:nvSpPr>
          <p:cNvPr id="267" name="Shape 267"/>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99443004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284" name="Group 284"/>
          <p:cNvGrpSpPr/>
          <p:nvPr/>
        </p:nvGrpSpPr>
        <p:grpSpPr>
          <a:xfrm>
            <a:off x="-1" y="-8468"/>
            <a:ext cx="12192002" cy="6866469"/>
            <a:chOff x="0" y="0"/>
            <a:chExt cx="12192000" cy="6866467"/>
          </a:xfrm>
        </p:grpSpPr>
        <p:sp>
          <p:nvSpPr>
            <p:cNvPr id="274" name="Shape 274"/>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75" name="Shape 275"/>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76" name="Shape 276"/>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77" name="Shape 277"/>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78" name="Shape 278"/>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79" name="Shape 279"/>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0" name="Shape 280"/>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1" name="Shape 281"/>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2" name="Shape 282"/>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83" name="Shape 283"/>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285" name="Shape 285"/>
          <p:cNvSpPr>
            <a:spLocks noGrp="1"/>
          </p:cNvSpPr>
          <p:nvPr>
            <p:ph type="title"/>
          </p:nvPr>
        </p:nvSpPr>
        <p:spPr>
          <a:xfrm>
            <a:off x="677335" y="609600"/>
            <a:ext cx="8596669" cy="1320800"/>
          </a:xfrm>
          <a:prstGeom prst="rect">
            <a:avLst/>
          </a:prstGeom>
        </p:spPr>
        <p:txBody>
          <a:bodyPr anchor="t"/>
          <a:lstStyle>
            <a:lvl1pPr defTabSz="342900">
              <a:lnSpc>
                <a:spcPct val="100000"/>
              </a:lnSpc>
              <a:defRPr>
                <a:solidFill>
                  <a:srgbClr val="FFFFFF"/>
                </a:solidFill>
                <a:latin typeface="Trebuchet MS"/>
                <a:ea typeface="Trebuchet MS"/>
                <a:cs typeface="Trebuchet MS"/>
                <a:sym typeface="Trebuchet MS"/>
              </a:defRPr>
            </a:lvl1pPr>
          </a:lstStyle>
          <a:p>
            <a:r>
              <a:t>Click to edit Master title style</a:t>
            </a:r>
          </a:p>
        </p:txBody>
      </p:sp>
      <p:sp>
        <p:nvSpPr>
          <p:cNvPr id="286" name="Shape 286"/>
          <p:cNvSpPr>
            <a:spLocks noGrp="1"/>
          </p:cNvSpPr>
          <p:nvPr>
            <p:ph type="body" sz="half" idx="1"/>
          </p:nvPr>
        </p:nvSpPr>
        <p:spPr>
          <a:xfrm>
            <a:off x="677335" y="2160590"/>
            <a:ext cx="8596669"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pic>
        <p:nvPicPr>
          <p:cNvPr id="287" name="image8.png"/>
          <p:cNvPicPr>
            <a:picLocks noChangeAspect="1"/>
          </p:cNvPicPr>
          <p:nvPr/>
        </p:nvPicPr>
        <p:blipFill>
          <a:blip r:embed="rId2"/>
          <a:srcRect r="10"/>
          <a:stretch>
            <a:fillRect/>
          </a:stretch>
        </p:blipFill>
        <p:spPr>
          <a:xfrm>
            <a:off x="10261558" y="4355689"/>
            <a:ext cx="1884363" cy="249739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21600" y="21600"/>
                </a:lnTo>
                <a:lnTo>
                  <a:pt x="16200" y="0"/>
                </a:lnTo>
                <a:lnTo>
                  <a:pt x="5400" y="0"/>
                </a:lnTo>
                <a:close/>
              </a:path>
            </a:pathLst>
          </a:custGeom>
          <a:ln w="12700">
            <a:miter lim="400000"/>
          </a:ln>
          <a:effectLst>
            <a:outerShdw blurRad="50800" dist="27940" dir="5400000" rotWithShape="0">
              <a:srgbClr val="000000">
                <a:alpha val="32000"/>
              </a:srgbClr>
            </a:outerShdw>
          </a:effectLst>
        </p:spPr>
      </p:pic>
      <p:sp>
        <p:nvSpPr>
          <p:cNvPr id="288" name="Shape 28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92360938"/>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05" name="Group 305"/>
          <p:cNvGrpSpPr/>
          <p:nvPr/>
        </p:nvGrpSpPr>
        <p:grpSpPr>
          <a:xfrm>
            <a:off x="-1" y="-8468"/>
            <a:ext cx="12192002" cy="6866469"/>
            <a:chOff x="0" y="0"/>
            <a:chExt cx="12192000" cy="6866467"/>
          </a:xfrm>
        </p:grpSpPr>
        <p:sp>
          <p:nvSpPr>
            <p:cNvPr id="295" name="Shape 29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96" name="Shape 29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297" name="Shape 29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98" name="Shape 29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299" name="Shape 29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0" name="Shape 30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1" name="Shape 30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2" name="Shape 30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3" name="Shape 30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04" name="Shape 30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06" name="Shape 306"/>
          <p:cNvSpPr>
            <a:spLocks noGrp="1"/>
          </p:cNvSpPr>
          <p:nvPr>
            <p:ph type="title"/>
          </p:nvPr>
        </p:nvSpPr>
        <p:spPr>
          <a:xfrm>
            <a:off x="677335" y="2700869"/>
            <a:ext cx="8596669" cy="1826582"/>
          </a:xfrm>
          <a:prstGeom prst="rect">
            <a:avLst/>
          </a:prstGeom>
        </p:spPr>
        <p:txBody>
          <a:bodyPr anchor="b"/>
          <a:lstStyle>
            <a:lvl1pPr defTabSz="342900">
              <a:lnSpc>
                <a:spcPct val="100000"/>
              </a:lnSpc>
              <a:defRPr sz="3000">
                <a:solidFill>
                  <a:srgbClr val="FFFFFF"/>
                </a:solidFill>
                <a:latin typeface="Trebuchet MS"/>
                <a:ea typeface="Trebuchet MS"/>
                <a:cs typeface="Trebuchet MS"/>
                <a:sym typeface="Trebuchet MS"/>
              </a:defRPr>
            </a:lvl1pPr>
          </a:lstStyle>
          <a:p>
            <a:r>
              <a:t>Click to edit Master title style</a:t>
            </a:r>
          </a:p>
        </p:txBody>
      </p:sp>
      <p:sp>
        <p:nvSpPr>
          <p:cNvPr id="307" name="Shape 307"/>
          <p:cNvSpPr>
            <a:spLocks noGrp="1"/>
          </p:cNvSpPr>
          <p:nvPr>
            <p:ph type="body" sz="quarter" idx="1"/>
          </p:nvPr>
        </p:nvSpPr>
        <p:spPr>
          <a:xfrm>
            <a:off x="677335" y="4527448"/>
            <a:ext cx="8596669" cy="860401"/>
          </a:xfrm>
          <a:prstGeom prst="rect">
            <a:avLst/>
          </a:prstGeom>
        </p:spPr>
        <p:txBody>
          <a:bodyPr/>
          <a:lstStyle>
            <a:lvl1pPr marL="0" indent="0" defTabSz="342900">
              <a:lnSpc>
                <a:spcPct val="100000"/>
              </a:lnSpc>
              <a:spcBef>
                <a:spcPts val="700"/>
              </a:spcBef>
              <a:buSzTx/>
              <a:buFontTx/>
              <a:buNone/>
              <a:defRPr sz="1500">
                <a:solidFill>
                  <a:srgbClr val="FFFFFF"/>
                </a:solidFill>
                <a:latin typeface="Trebuchet MS"/>
                <a:ea typeface="Trebuchet MS"/>
                <a:cs typeface="Trebuchet MS"/>
                <a:sym typeface="Trebuchet MS"/>
              </a:defRPr>
            </a:lvl1pPr>
          </a:lstStyle>
          <a:p>
            <a:r>
              <a:t>Click to edit Master text styles</a:t>
            </a:r>
          </a:p>
        </p:txBody>
      </p:sp>
      <p:sp>
        <p:nvSpPr>
          <p:cNvPr id="308" name="Shape 30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51249034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1_Two Conten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25" name="Group 325"/>
          <p:cNvGrpSpPr/>
          <p:nvPr/>
        </p:nvGrpSpPr>
        <p:grpSpPr>
          <a:xfrm>
            <a:off x="-1" y="-8468"/>
            <a:ext cx="12192002" cy="6866469"/>
            <a:chOff x="0" y="0"/>
            <a:chExt cx="12192000" cy="6866467"/>
          </a:xfrm>
        </p:grpSpPr>
        <p:sp>
          <p:nvSpPr>
            <p:cNvPr id="315" name="Shape 31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16" name="Shape 31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17" name="Shape 31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18" name="Shape 31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19" name="Shape 31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0" name="Shape 32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1" name="Shape 32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2" name="Shape 32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3" name="Shape 32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24" name="Shape 32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26" name="Shape 326"/>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327" name="Shape 327"/>
          <p:cNvSpPr>
            <a:spLocks noGrp="1"/>
          </p:cNvSpPr>
          <p:nvPr>
            <p:ph type="body" sz="quarter" idx="1"/>
          </p:nvPr>
        </p:nvSpPr>
        <p:spPr>
          <a:xfrm>
            <a:off x="677335" y="2160589"/>
            <a:ext cx="4184035"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328" name="Shape 32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31361768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45" name="Group 345"/>
          <p:cNvGrpSpPr/>
          <p:nvPr/>
        </p:nvGrpSpPr>
        <p:grpSpPr>
          <a:xfrm>
            <a:off x="-1" y="-8468"/>
            <a:ext cx="12192002" cy="6866469"/>
            <a:chOff x="0" y="0"/>
            <a:chExt cx="12192000" cy="6866467"/>
          </a:xfrm>
        </p:grpSpPr>
        <p:sp>
          <p:nvSpPr>
            <p:cNvPr id="335" name="Shape 33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36" name="Shape 33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37" name="Shape 33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38" name="Shape 33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39" name="Shape 33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0" name="Shape 34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1" name="Shape 34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2" name="Shape 34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3" name="Shape 34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44" name="Shape 34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46" name="Shape 346"/>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347" name="Shape 347"/>
          <p:cNvSpPr>
            <a:spLocks noGrp="1"/>
          </p:cNvSpPr>
          <p:nvPr>
            <p:ph type="body" sz="quarter" idx="1"/>
          </p:nvPr>
        </p:nvSpPr>
        <p:spPr>
          <a:xfrm>
            <a:off x="675746" y="2160983"/>
            <a:ext cx="4185623" cy="576263"/>
          </a:xfrm>
          <a:prstGeom prst="rect">
            <a:avLst/>
          </a:prstGeom>
        </p:spPr>
        <p:txBody>
          <a:bodyPr anchor="b"/>
          <a:lstStyle>
            <a:lvl1pPr marL="0" indent="0" defTabSz="342900">
              <a:lnSpc>
                <a:spcPct val="100000"/>
              </a:lnSpc>
              <a:spcBef>
                <a:spcPts val="700"/>
              </a:spcBef>
              <a:buSzTx/>
              <a:buFontTx/>
              <a:buNone/>
              <a:defRPr sz="1800">
                <a:solidFill>
                  <a:srgbClr val="FFFFFF"/>
                </a:solidFill>
                <a:latin typeface="Trebuchet MS"/>
                <a:ea typeface="Trebuchet MS"/>
                <a:cs typeface="Trebuchet MS"/>
                <a:sym typeface="Trebuchet MS"/>
              </a:defRPr>
            </a:lvl1pPr>
          </a:lstStyle>
          <a:p>
            <a:r>
              <a:t>Click to edit Master text styles</a:t>
            </a:r>
          </a:p>
        </p:txBody>
      </p:sp>
      <p:sp>
        <p:nvSpPr>
          <p:cNvPr id="348" name="Shape 348"/>
          <p:cNvSpPr>
            <a:spLocks noGrp="1"/>
          </p:cNvSpPr>
          <p:nvPr>
            <p:ph type="body" sz="quarter" idx="13"/>
          </p:nvPr>
        </p:nvSpPr>
        <p:spPr>
          <a:xfrm>
            <a:off x="5088382" y="2160983"/>
            <a:ext cx="4185620" cy="576263"/>
          </a:xfrm>
          <a:prstGeom prst="rect">
            <a:avLst/>
          </a:prstGeom>
        </p:spPr>
        <p:txBody>
          <a:bodyPr anchor="b"/>
          <a:lstStyle/>
          <a:p>
            <a:pPr marL="0" indent="0" defTabSz="342900">
              <a:lnSpc>
                <a:spcPct val="100000"/>
              </a:lnSpc>
              <a:spcBef>
                <a:spcPts val="700"/>
              </a:spcBef>
              <a:buSzTx/>
              <a:buFontTx/>
              <a:buNone/>
              <a:defRPr sz="1800">
                <a:solidFill>
                  <a:srgbClr val="FFFFFF"/>
                </a:solidFill>
                <a:latin typeface="Trebuchet MS"/>
                <a:ea typeface="Trebuchet MS"/>
                <a:cs typeface="Trebuchet MS"/>
                <a:sym typeface="Trebuchet MS"/>
              </a:defRPr>
            </a:pPr>
            <a:endParaRPr/>
          </a:p>
        </p:txBody>
      </p:sp>
      <p:sp>
        <p:nvSpPr>
          <p:cNvPr id="349" name="Shape 349"/>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911175025"/>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1_Title Only">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66" name="Group 366"/>
          <p:cNvGrpSpPr/>
          <p:nvPr/>
        </p:nvGrpSpPr>
        <p:grpSpPr>
          <a:xfrm>
            <a:off x="-1" y="-8468"/>
            <a:ext cx="12192002" cy="6866469"/>
            <a:chOff x="0" y="0"/>
            <a:chExt cx="12192000" cy="6866467"/>
          </a:xfrm>
        </p:grpSpPr>
        <p:sp>
          <p:nvSpPr>
            <p:cNvPr id="356" name="Shape 356"/>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57" name="Shape 357"/>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58" name="Shape 358"/>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59" name="Shape 359"/>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0" name="Shape 360"/>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1" name="Shape 361"/>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2" name="Shape 362"/>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3" name="Shape 363"/>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4" name="Shape 364"/>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65" name="Shape 365"/>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67" name="Shape 367"/>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368" name="Shape 36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23253422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393" name="Group 393"/>
          <p:cNvGrpSpPr/>
          <p:nvPr/>
        </p:nvGrpSpPr>
        <p:grpSpPr>
          <a:xfrm>
            <a:off x="-1" y="-8468"/>
            <a:ext cx="12192002" cy="6866469"/>
            <a:chOff x="0" y="0"/>
            <a:chExt cx="12192000" cy="6866467"/>
          </a:xfrm>
        </p:grpSpPr>
        <p:sp>
          <p:nvSpPr>
            <p:cNvPr id="383" name="Shape 383"/>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84" name="Shape 384"/>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385" name="Shape 385"/>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6" name="Shape 386"/>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7" name="Shape 387"/>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8" name="Shape 388"/>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89" name="Shape 389"/>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90" name="Shape 390"/>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91" name="Shape 391"/>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392" name="Shape 392"/>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394" name="Shape 394"/>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877804180"/>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11" name="Group 411"/>
          <p:cNvGrpSpPr/>
          <p:nvPr/>
        </p:nvGrpSpPr>
        <p:grpSpPr>
          <a:xfrm>
            <a:off x="-1" y="-8468"/>
            <a:ext cx="12192002" cy="6866469"/>
            <a:chOff x="0" y="0"/>
            <a:chExt cx="12192000" cy="6866467"/>
          </a:xfrm>
        </p:grpSpPr>
        <p:sp>
          <p:nvSpPr>
            <p:cNvPr id="401" name="Shape 401"/>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02" name="Shape 402"/>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03" name="Shape 40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4" name="Shape 404"/>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5" name="Shape 405"/>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6" name="Shape 406"/>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7" name="Shape 407"/>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8" name="Shape 408"/>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09" name="Shape 409"/>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10" name="Shape 410"/>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12" name="Shape 412"/>
          <p:cNvSpPr>
            <a:spLocks noGrp="1"/>
          </p:cNvSpPr>
          <p:nvPr>
            <p:ph type="title"/>
          </p:nvPr>
        </p:nvSpPr>
        <p:spPr>
          <a:xfrm>
            <a:off x="677335" y="1498603"/>
            <a:ext cx="3854528" cy="1278467"/>
          </a:xfrm>
          <a:prstGeom prst="rect">
            <a:avLst/>
          </a:prstGeom>
        </p:spPr>
        <p:txBody>
          <a:bodyPr anchor="b"/>
          <a:lstStyle>
            <a:lvl1pPr defTabSz="342900">
              <a:lnSpc>
                <a:spcPct val="100000"/>
              </a:lnSpc>
              <a:defRPr sz="1500">
                <a:solidFill>
                  <a:srgbClr val="FFFFFF"/>
                </a:solidFill>
                <a:latin typeface="Trebuchet MS"/>
                <a:ea typeface="Trebuchet MS"/>
                <a:cs typeface="Trebuchet MS"/>
                <a:sym typeface="Trebuchet MS"/>
              </a:defRPr>
            </a:lvl1pPr>
          </a:lstStyle>
          <a:p>
            <a:r>
              <a:t>Click to edit Master title style</a:t>
            </a:r>
          </a:p>
        </p:txBody>
      </p:sp>
      <p:sp>
        <p:nvSpPr>
          <p:cNvPr id="413" name="Shape 413"/>
          <p:cNvSpPr>
            <a:spLocks noGrp="1"/>
          </p:cNvSpPr>
          <p:nvPr>
            <p:ph type="body" sz="half" idx="1"/>
          </p:nvPr>
        </p:nvSpPr>
        <p:spPr>
          <a:xfrm>
            <a:off x="4760462" y="514925"/>
            <a:ext cx="4513542" cy="5526439"/>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414" name="Shape 414"/>
          <p:cNvSpPr>
            <a:spLocks noGrp="1"/>
          </p:cNvSpPr>
          <p:nvPr>
            <p:ph type="body" sz="quarter" idx="13"/>
          </p:nvPr>
        </p:nvSpPr>
        <p:spPr>
          <a:xfrm>
            <a:off x="677335" y="2777069"/>
            <a:ext cx="3854528" cy="2584450"/>
          </a:xfrm>
          <a:prstGeom prst="rect">
            <a:avLst/>
          </a:prstGeom>
        </p:spPr>
        <p:txBody>
          <a:bodyPr/>
          <a:lstStyle/>
          <a:p>
            <a:pPr marL="0" indent="0" defTabSz="342900">
              <a:lnSpc>
                <a:spcPct val="100000"/>
              </a:lnSpc>
              <a:spcBef>
                <a:spcPts val="700"/>
              </a:spcBef>
              <a:buSzTx/>
              <a:buFontTx/>
              <a:buNone/>
              <a:defRPr sz="1000">
                <a:solidFill>
                  <a:srgbClr val="FFFFFF"/>
                </a:solidFill>
                <a:latin typeface="Trebuchet MS"/>
                <a:ea typeface="Trebuchet MS"/>
                <a:cs typeface="Trebuchet MS"/>
                <a:sym typeface="Trebuchet MS"/>
              </a:defRPr>
            </a:pPr>
            <a:endParaRPr/>
          </a:p>
        </p:txBody>
      </p:sp>
      <p:pic>
        <p:nvPicPr>
          <p:cNvPr id="415" name="image9.png"/>
          <p:cNvPicPr>
            <a:picLocks noChangeAspect="1"/>
          </p:cNvPicPr>
          <p:nvPr/>
        </p:nvPicPr>
        <p:blipFill>
          <a:blip r:embed="rId2"/>
          <a:stretch>
            <a:fillRect/>
          </a:stretch>
        </p:blipFill>
        <p:spPr>
          <a:xfrm>
            <a:off x="5644858" y="2962617"/>
            <a:ext cx="902288" cy="932770"/>
          </a:xfrm>
          <a:prstGeom prst="rect">
            <a:avLst/>
          </a:prstGeom>
          <a:ln w="12700">
            <a:miter lim="400000"/>
          </a:ln>
        </p:spPr>
      </p:pic>
      <p:pic>
        <p:nvPicPr>
          <p:cNvPr id="416" name="image10.jpg"/>
          <p:cNvPicPr>
            <a:picLocks noChangeAspect="1"/>
          </p:cNvPicPr>
          <p:nvPr/>
        </p:nvPicPr>
        <p:blipFill>
          <a:blip r:embed="rId3"/>
          <a:srcRect l="5857" t="3746" r="7406" b="4576"/>
          <a:stretch>
            <a:fillRect/>
          </a:stretch>
        </p:blipFill>
        <p:spPr>
          <a:xfrm>
            <a:off x="11099796" y="5791201"/>
            <a:ext cx="901701" cy="9310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4"/>
                  <a:pt x="0" y="10800"/>
                </a:cubicBezTo>
                <a:cubicBezTo>
                  <a:pt x="0" y="16766"/>
                  <a:pt x="4835" y="21600"/>
                  <a:pt x="10800" y="21600"/>
                </a:cubicBezTo>
                <a:cubicBezTo>
                  <a:pt x="16765" y="21600"/>
                  <a:pt x="21600" y="16766"/>
                  <a:pt x="21600" y="10800"/>
                </a:cubicBezTo>
                <a:cubicBezTo>
                  <a:pt x="21600" y="4834"/>
                  <a:pt x="16765" y="0"/>
                  <a:pt x="10800" y="0"/>
                </a:cubicBezTo>
                <a:close/>
              </a:path>
            </a:pathLst>
          </a:custGeom>
          <a:ln w="12700">
            <a:miter lim="400000"/>
          </a:ln>
        </p:spPr>
      </p:pic>
      <p:sp>
        <p:nvSpPr>
          <p:cNvPr id="417" name="Shape 417"/>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11351153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34" name="Group 434"/>
          <p:cNvGrpSpPr/>
          <p:nvPr/>
        </p:nvGrpSpPr>
        <p:grpSpPr>
          <a:xfrm>
            <a:off x="-1" y="-8468"/>
            <a:ext cx="12192002" cy="6866469"/>
            <a:chOff x="0" y="0"/>
            <a:chExt cx="12192000" cy="6866467"/>
          </a:xfrm>
        </p:grpSpPr>
        <p:sp>
          <p:nvSpPr>
            <p:cNvPr id="424" name="Shape 424"/>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25" name="Shape 425"/>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26" name="Shape 426"/>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27" name="Shape 427"/>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28" name="Shape 428"/>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29" name="Shape 429"/>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0" name="Shape 430"/>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1" name="Shape 431"/>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2" name="Shape 432"/>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33" name="Shape 433"/>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35" name="Shape 435"/>
          <p:cNvSpPr>
            <a:spLocks noGrp="1"/>
          </p:cNvSpPr>
          <p:nvPr>
            <p:ph type="title"/>
          </p:nvPr>
        </p:nvSpPr>
        <p:spPr>
          <a:xfrm>
            <a:off x="677335" y="4800600"/>
            <a:ext cx="8596667" cy="566738"/>
          </a:xfrm>
          <a:prstGeom prst="rect">
            <a:avLst/>
          </a:prstGeom>
        </p:spPr>
        <p:txBody>
          <a:bodyPr anchor="b"/>
          <a:lstStyle>
            <a:lvl1pPr defTabSz="342900">
              <a:lnSpc>
                <a:spcPct val="100000"/>
              </a:lnSpc>
              <a:defRPr sz="1800">
                <a:solidFill>
                  <a:srgbClr val="FFFFFF"/>
                </a:solidFill>
                <a:latin typeface="Trebuchet MS"/>
                <a:ea typeface="Trebuchet MS"/>
                <a:cs typeface="Trebuchet MS"/>
                <a:sym typeface="Trebuchet MS"/>
              </a:defRPr>
            </a:lvl1pPr>
          </a:lstStyle>
          <a:p>
            <a:r>
              <a:t>Click to edit Master title style</a:t>
            </a:r>
          </a:p>
        </p:txBody>
      </p:sp>
      <p:sp>
        <p:nvSpPr>
          <p:cNvPr id="436" name="Shape 436"/>
          <p:cNvSpPr>
            <a:spLocks noGrp="1"/>
          </p:cNvSpPr>
          <p:nvPr>
            <p:ph type="pic" sz="half" idx="13"/>
          </p:nvPr>
        </p:nvSpPr>
        <p:spPr>
          <a:xfrm>
            <a:off x="677335" y="609600"/>
            <a:ext cx="8596669" cy="3845718"/>
          </a:xfrm>
          <a:prstGeom prst="rect">
            <a:avLst/>
          </a:prstGeom>
        </p:spPr>
        <p:txBody>
          <a:bodyPr lIns="91439" rIns="91439">
            <a:noAutofit/>
          </a:bodyPr>
          <a:lstStyle/>
          <a:p>
            <a:endParaRPr/>
          </a:p>
        </p:txBody>
      </p:sp>
      <p:sp>
        <p:nvSpPr>
          <p:cNvPr id="437" name="Shape 437"/>
          <p:cNvSpPr>
            <a:spLocks noGrp="1"/>
          </p:cNvSpPr>
          <p:nvPr>
            <p:ph type="body" sz="quarter" idx="1"/>
          </p:nvPr>
        </p:nvSpPr>
        <p:spPr>
          <a:xfrm>
            <a:off x="677335" y="5367337"/>
            <a:ext cx="8596667" cy="674025"/>
          </a:xfrm>
          <a:prstGeom prst="rect">
            <a:avLst/>
          </a:prstGeom>
        </p:spPr>
        <p:txBody>
          <a:bodyPr/>
          <a:lstStyle>
            <a:lvl1pPr marL="0" indent="0" defTabSz="342900">
              <a:lnSpc>
                <a:spcPct val="100000"/>
              </a:lnSpc>
              <a:spcBef>
                <a:spcPts val="700"/>
              </a:spcBef>
              <a:buSzTx/>
              <a:buFontTx/>
              <a:buNone/>
              <a:defRPr sz="900">
                <a:solidFill>
                  <a:srgbClr val="FFFFFF"/>
                </a:solidFill>
                <a:latin typeface="Trebuchet MS"/>
                <a:ea typeface="Trebuchet MS"/>
                <a:cs typeface="Trebuchet MS"/>
                <a:sym typeface="Trebuchet MS"/>
              </a:defRPr>
            </a:lvl1pPr>
          </a:lstStyle>
          <a:p>
            <a:r>
              <a:t>Click to edit Master text styles</a:t>
            </a:r>
          </a:p>
        </p:txBody>
      </p:sp>
      <p:sp>
        <p:nvSpPr>
          <p:cNvPr id="438" name="Shape 43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930726242"/>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and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55" name="Group 455"/>
          <p:cNvGrpSpPr/>
          <p:nvPr/>
        </p:nvGrpSpPr>
        <p:grpSpPr>
          <a:xfrm>
            <a:off x="-1" y="-8468"/>
            <a:ext cx="12192002" cy="6866469"/>
            <a:chOff x="0" y="0"/>
            <a:chExt cx="12192000" cy="6866467"/>
          </a:xfrm>
        </p:grpSpPr>
        <p:sp>
          <p:nvSpPr>
            <p:cNvPr id="445" name="Shape 44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46" name="Shape 44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47" name="Shape 44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48" name="Shape 44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49" name="Shape 44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0" name="Shape 45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1" name="Shape 45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2" name="Shape 45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3" name="Shape 45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54" name="Shape 45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56" name="Shape 456"/>
          <p:cNvSpPr>
            <a:spLocks noGrp="1"/>
          </p:cNvSpPr>
          <p:nvPr>
            <p:ph type="title"/>
          </p:nvPr>
        </p:nvSpPr>
        <p:spPr>
          <a:xfrm>
            <a:off x="677335" y="609600"/>
            <a:ext cx="8596669" cy="3403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457" name="Shape 457"/>
          <p:cNvSpPr>
            <a:spLocks noGrp="1"/>
          </p:cNvSpPr>
          <p:nvPr>
            <p:ph type="body" sz="quarter" idx="1"/>
          </p:nvPr>
        </p:nvSpPr>
        <p:spPr>
          <a:xfrm>
            <a:off x="677335" y="4470400"/>
            <a:ext cx="8596669" cy="1570962"/>
          </a:xfrm>
          <a:prstGeom prst="rect">
            <a:avLst/>
          </a:prstGeom>
        </p:spPr>
        <p:txBody>
          <a:bodyPr anchor="ctr"/>
          <a:lstStyle>
            <a:lvl1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lvl1pPr>
          </a:lstStyle>
          <a:p>
            <a:r>
              <a:t>Click to edit Master text styles</a:t>
            </a:r>
          </a:p>
        </p:txBody>
      </p:sp>
      <p:sp>
        <p:nvSpPr>
          <p:cNvPr id="458" name="Shape 458"/>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80398238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971AA-31A5-CD75-F1DB-07CCA27A1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6CC940-9291-E11F-A21E-FE86125398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9EAF2B-98F4-9C19-0044-F4A599E60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E06B60-98CB-CBDE-4BC7-66F9A042F2C3}"/>
              </a:ext>
            </a:extLst>
          </p:cNvPr>
          <p:cNvSpPr>
            <a:spLocks noGrp="1"/>
          </p:cNvSpPr>
          <p:nvPr>
            <p:ph type="dt" sz="half" idx="10"/>
          </p:nvPr>
        </p:nvSpPr>
        <p:spPr/>
        <p:txBody>
          <a:bodyPr/>
          <a:lstStyle/>
          <a:p>
            <a:fld id="{91D990E0-8634-48BE-BFCB-60629F62FF6B}" type="datetimeFigureOut">
              <a:rPr lang="en-US" smtClean="0"/>
              <a:t>8/24/2023</a:t>
            </a:fld>
            <a:endParaRPr lang="en-US"/>
          </a:p>
        </p:txBody>
      </p:sp>
      <p:sp>
        <p:nvSpPr>
          <p:cNvPr id="6" name="Footer Placeholder 5">
            <a:extLst>
              <a:ext uri="{FF2B5EF4-FFF2-40B4-BE49-F238E27FC236}">
                <a16:creationId xmlns:a16="http://schemas.microsoft.com/office/drawing/2014/main" id="{6F3D99C8-D04E-09E0-3662-97A9B72C7D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411B1A-CAED-2682-0AA5-B26EBC6E59CF}"/>
              </a:ext>
            </a:extLst>
          </p:cNvPr>
          <p:cNvSpPr>
            <a:spLocks noGrp="1"/>
          </p:cNvSpPr>
          <p:nvPr>
            <p:ph type="sldNum" sz="quarter" idx="12"/>
          </p:nvPr>
        </p:nvSpPr>
        <p:spPr/>
        <p:txBody>
          <a:bodyPr/>
          <a:lstStyle/>
          <a:p>
            <a:fld id="{7482D6BC-3DFA-4866-A31A-7736676347B1}" type="slidenum">
              <a:rPr lang="en-US" smtClean="0"/>
              <a:t>‹#›</a:t>
            </a:fld>
            <a:endParaRPr lang="en-US"/>
          </a:p>
        </p:txBody>
      </p:sp>
    </p:spTree>
    <p:extLst>
      <p:ext uri="{BB962C8B-B14F-4D97-AF65-F5344CB8AC3E}">
        <p14:creationId xmlns:p14="http://schemas.microsoft.com/office/powerpoint/2010/main" val="8756320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Quote with Caption">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75" name="Group 475"/>
          <p:cNvGrpSpPr/>
          <p:nvPr/>
        </p:nvGrpSpPr>
        <p:grpSpPr>
          <a:xfrm>
            <a:off x="-1" y="-8468"/>
            <a:ext cx="12192002" cy="6866469"/>
            <a:chOff x="0" y="0"/>
            <a:chExt cx="12192000" cy="6866467"/>
          </a:xfrm>
        </p:grpSpPr>
        <p:sp>
          <p:nvSpPr>
            <p:cNvPr id="465" name="Shape 465"/>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66" name="Shape 466"/>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67" name="Shape 467"/>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68" name="Shape 468"/>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69" name="Shape 469"/>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0" name="Shape 470"/>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1" name="Shape 471"/>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2" name="Shape 472"/>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3" name="Shape 473"/>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74" name="Shape 474"/>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76" name="Shape 476"/>
          <p:cNvSpPr>
            <a:spLocks noGrp="1"/>
          </p:cNvSpPr>
          <p:nvPr>
            <p:ph type="title"/>
          </p:nvPr>
        </p:nvSpPr>
        <p:spPr>
          <a:xfrm>
            <a:off x="931334" y="609600"/>
            <a:ext cx="8094135" cy="3022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477" name="Shape 477"/>
          <p:cNvSpPr>
            <a:spLocks noGrp="1"/>
          </p:cNvSpPr>
          <p:nvPr>
            <p:ph type="body" sz="quarter" idx="1"/>
          </p:nvPr>
        </p:nvSpPr>
        <p:spPr>
          <a:xfrm>
            <a:off x="1366138" y="3632200"/>
            <a:ext cx="7224526" cy="381000"/>
          </a:xfrm>
          <a:prstGeom prst="rect">
            <a:avLst/>
          </a:prstGeom>
        </p:spPr>
        <p:txBody>
          <a:bodyPr anchor="ctr"/>
          <a:lstStyle>
            <a:lvl1pPr marL="0" indent="0" defTabSz="342900">
              <a:lnSpc>
                <a:spcPct val="100000"/>
              </a:lnSpc>
              <a:spcBef>
                <a:spcPts val="700"/>
              </a:spcBef>
              <a:buSzTx/>
              <a:buFontTx/>
              <a:buNone/>
              <a:defRPr sz="1200">
                <a:solidFill>
                  <a:srgbClr val="FFFFFF"/>
                </a:solidFill>
                <a:latin typeface="Trebuchet MS"/>
                <a:ea typeface="Trebuchet MS"/>
                <a:cs typeface="Trebuchet MS"/>
                <a:sym typeface="Trebuchet MS"/>
              </a:defRPr>
            </a:lvl1pPr>
          </a:lstStyle>
          <a:p>
            <a:r>
              <a:t>Click to edit Master text styles</a:t>
            </a:r>
          </a:p>
        </p:txBody>
      </p:sp>
      <p:sp>
        <p:nvSpPr>
          <p:cNvPr id="478" name="Shape 478"/>
          <p:cNvSpPr>
            <a:spLocks noGrp="1"/>
          </p:cNvSpPr>
          <p:nvPr>
            <p:ph type="body" sz="quarter" idx="13"/>
          </p:nvPr>
        </p:nvSpPr>
        <p:spPr>
          <a:xfrm>
            <a:off x="677334" y="4470399"/>
            <a:ext cx="8596670" cy="1570964"/>
          </a:xfrm>
          <a:prstGeom prst="rect">
            <a:avLst/>
          </a:prstGeom>
        </p:spPr>
        <p:txBody>
          <a:bodyPr anchor="ctr"/>
          <a:lstStyle/>
          <a:p>
            <a: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pPr>
            <a:endParaRPr/>
          </a:p>
        </p:txBody>
      </p:sp>
      <p:sp>
        <p:nvSpPr>
          <p:cNvPr id="479" name="Shape 479"/>
          <p:cNvSpPr/>
          <p:nvPr/>
        </p:nvSpPr>
        <p:spPr>
          <a:xfrm>
            <a:off x="541870" y="622790"/>
            <a:ext cx="609601" cy="919952"/>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480" name="Shape 480"/>
          <p:cNvSpPr/>
          <p:nvPr/>
        </p:nvSpPr>
        <p:spPr>
          <a:xfrm>
            <a:off x="8893010" y="2718968"/>
            <a:ext cx="609601" cy="919952"/>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481" name="Shape 481"/>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94852986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Name Card">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498" name="Group 498"/>
          <p:cNvGrpSpPr/>
          <p:nvPr/>
        </p:nvGrpSpPr>
        <p:grpSpPr>
          <a:xfrm>
            <a:off x="-1" y="-8468"/>
            <a:ext cx="12192002" cy="6866469"/>
            <a:chOff x="0" y="0"/>
            <a:chExt cx="12192000" cy="6866467"/>
          </a:xfrm>
        </p:grpSpPr>
        <p:sp>
          <p:nvSpPr>
            <p:cNvPr id="488" name="Shape 488"/>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89" name="Shape 489"/>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490" name="Shape 490"/>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1" name="Shape 491"/>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2" name="Shape 492"/>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3" name="Shape 493"/>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4" name="Shape 494"/>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5" name="Shape 495"/>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6" name="Shape 49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497" name="Shape 497"/>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499" name="Shape 499"/>
          <p:cNvSpPr>
            <a:spLocks noGrp="1"/>
          </p:cNvSpPr>
          <p:nvPr>
            <p:ph type="title"/>
          </p:nvPr>
        </p:nvSpPr>
        <p:spPr>
          <a:xfrm>
            <a:off x="677335" y="1931988"/>
            <a:ext cx="8596669" cy="2595461"/>
          </a:xfrm>
          <a:prstGeom prst="rect">
            <a:avLst/>
          </a:prstGeom>
        </p:spPr>
        <p:txBody>
          <a:bodyPr anchor="b"/>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500" name="Shape 500"/>
          <p:cNvSpPr>
            <a:spLocks noGrp="1"/>
          </p:cNvSpPr>
          <p:nvPr>
            <p:ph type="body" sz="quarter" idx="1"/>
          </p:nvPr>
        </p:nvSpPr>
        <p:spPr>
          <a:xfrm>
            <a:off x="677335" y="4527448"/>
            <a:ext cx="8596669" cy="1513915"/>
          </a:xfrm>
          <a:prstGeom prst="rect">
            <a:avLst/>
          </a:prstGeom>
        </p:spPr>
        <p:txBody>
          <a:bodyPr/>
          <a:lstStyle>
            <a:lvl1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lvl1pPr>
          </a:lstStyle>
          <a:p>
            <a:r>
              <a:t>Click to edit Master text styles</a:t>
            </a:r>
          </a:p>
        </p:txBody>
      </p:sp>
      <p:sp>
        <p:nvSpPr>
          <p:cNvPr id="501" name="Shape 501"/>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114791543"/>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Quote Name Card">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18" name="Group 518"/>
          <p:cNvGrpSpPr/>
          <p:nvPr/>
        </p:nvGrpSpPr>
        <p:grpSpPr>
          <a:xfrm>
            <a:off x="-1" y="-8468"/>
            <a:ext cx="12192002" cy="6866469"/>
            <a:chOff x="0" y="0"/>
            <a:chExt cx="12192000" cy="6866467"/>
          </a:xfrm>
        </p:grpSpPr>
        <p:sp>
          <p:nvSpPr>
            <p:cNvPr id="508" name="Shape 508"/>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09" name="Shape 509"/>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10" name="Shape 510"/>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1" name="Shape 511"/>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2" name="Shape 512"/>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3" name="Shape 513"/>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4" name="Shape 514"/>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5" name="Shape 515"/>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6" name="Shape 51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17" name="Shape 517"/>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19" name="Shape 519"/>
          <p:cNvSpPr>
            <a:spLocks noGrp="1"/>
          </p:cNvSpPr>
          <p:nvPr>
            <p:ph type="title"/>
          </p:nvPr>
        </p:nvSpPr>
        <p:spPr>
          <a:xfrm>
            <a:off x="931334" y="609600"/>
            <a:ext cx="8094135" cy="3022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520" name="Shape 520"/>
          <p:cNvSpPr>
            <a:spLocks noGrp="1"/>
          </p:cNvSpPr>
          <p:nvPr>
            <p:ph type="body" sz="quarter" idx="1"/>
          </p:nvPr>
        </p:nvSpPr>
        <p:spPr>
          <a:xfrm>
            <a:off x="677332" y="4013200"/>
            <a:ext cx="8596670" cy="514249"/>
          </a:xfrm>
          <a:prstGeom prst="rect">
            <a:avLst/>
          </a:prstGeom>
        </p:spPr>
        <p:txBody>
          <a:bodyPr anchor="b"/>
          <a:lstStyle>
            <a:lvl1pPr marL="0" indent="0" defTabSz="342900">
              <a:lnSpc>
                <a:spcPct val="100000"/>
              </a:lnSpc>
              <a:spcBef>
                <a:spcPts val="700"/>
              </a:spcBef>
              <a:buSzTx/>
              <a:buFontTx/>
              <a:buNone/>
              <a:defRPr sz="1800">
                <a:solidFill>
                  <a:srgbClr val="FFFFFF"/>
                </a:solidFill>
                <a:latin typeface="Trebuchet MS"/>
                <a:ea typeface="Trebuchet MS"/>
                <a:cs typeface="Trebuchet MS"/>
                <a:sym typeface="Trebuchet MS"/>
              </a:defRPr>
            </a:lvl1pPr>
          </a:lstStyle>
          <a:p>
            <a:r>
              <a:t>Click to edit Master text styles</a:t>
            </a:r>
          </a:p>
        </p:txBody>
      </p:sp>
      <p:sp>
        <p:nvSpPr>
          <p:cNvPr id="521" name="Shape 521"/>
          <p:cNvSpPr>
            <a:spLocks noGrp="1"/>
          </p:cNvSpPr>
          <p:nvPr>
            <p:ph type="body" sz="quarter" idx="13"/>
          </p:nvPr>
        </p:nvSpPr>
        <p:spPr>
          <a:xfrm>
            <a:off x="677334" y="4527448"/>
            <a:ext cx="8596670" cy="1513915"/>
          </a:xfrm>
          <a:prstGeom prst="rect">
            <a:avLst/>
          </a:prstGeom>
        </p:spPr>
        <p:txBody>
          <a:bodyPr/>
          <a:lstStyle/>
          <a:p>
            <a: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pPr>
            <a:endParaRPr/>
          </a:p>
        </p:txBody>
      </p:sp>
      <p:sp>
        <p:nvSpPr>
          <p:cNvPr id="522" name="Shape 522"/>
          <p:cNvSpPr/>
          <p:nvPr/>
        </p:nvSpPr>
        <p:spPr>
          <a:xfrm>
            <a:off x="541870" y="622790"/>
            <a:ext cx="609601" cy="919952"/>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523" name="Shape 523"/>
          <p:cNvSpPr/>
          <p:nvPr/>
        </p:nvSpPr>
        <p:spPr>
          <a:xfrm>
            <a:off x="8893010" y="2718968"/>
            <a:ext cx="609601" cy="919952"/>
          </a:xfrm>
          <a:prstGeom prst="rect">
            <a:avLst/>
          </a:prstGeom>
          <a:ln w="12700">
            <a:miter lim="400000"/>
          </a:ln>
          <a:extLst>
            <a:ext uri="{C572A759-6A51-4108-AA02-DFA0A04FC94B}">
              <ma14:wrappingTextBoxFlag xmlns="" xmlns:ma14="http://schemas.microsoft.com/office/mac/drawingml/2011/main" val="1"/>
            </a:ext>
          </a:extLst>
        </p:spPr>
        <p:txBody>
          <a:bodyPr lIns="34290" tIns="34290" rIns="34290" bIns="34290" anchor="ctr">
            <a:spAutoFit/>
          </a:bodyPr>
          <a:lstStyle>
            <a:lvl1pPr>
              <a:defRPr sz="6000">
                <a:solidFill>
                  <a:srgbClr val="FF0000"/>
                </a:solidFill>
                <a:latin typeface="Arial"/>
                <a:ea typeface="Arial"/>
                <a:cs typeface="Arial"/>
                <a:sym typeface="Arial"/>
              </a:defRPr>
            </a:lvl1pPr>
          </a:lstStyle>
          <a:p>
            <a:r>
              <a:t>”</a:t>
            </a:r>
          </a:p>
        </p:txBody>
      </p:sp>
      <p:sp>
        <p:nvSpPr>
          <p:cNvPr id="524" name="Shape 524"/>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972160348"/>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rue or False">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41" name="Group 541"/>
          <p:cNvGrpSpPr/>
          <p:nvPr/>
        </p:nvGrpSpPr>
        <p:grpSpPr>
          <a:xfrm>
            <a:off x="-1" y="-8468"/>
            <a:ext cx="12192002" cy="6866469"/>
            <a:chOff x="0" y="0"/>
            <a:chExt cx="12192000" cy="6866467"/>
          </a:xfrm>
        </p:grpSpPr>
        <p:sp>
          <p:nvSpPr>
            <p:cNvPr id="531" name="Shape 531"/>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32" name="Shape 532"/>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33" name="Shape 533"/>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4" name="Shape 534"/>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5" name="Shape 535"/>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6" name="Shape 536"/>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7" name="Shape 537"/>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8" name="Shape 538"/>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39" name="Shape 539"/>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40" name="Shape 540"/>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42" name="Shape 542"/>
          <p:cNvSpPr>
            <a:spLocks noGrp="1"/>
          </p:cNvSpPr>
          <p:nvPr>
            <p:ph type="title"/>
          </p:nvPr>
        </p:nvSpPr>
        <p:spPr>
          <a:xfrm>
            <a:off x="685800" y="609600"/>
            <a:ext cx="8588203" cy="3022600"/>
          </a:xfrm>
          <a:prstGeom prst="rect">
            <a:avLst/>
          </a:prstGeom>
        </p:spPr>
        <p:txBody>
          <a:bodyPr/>
          <a:lstStyle>
            <a:lvl1pPr defTabSz="342900">
              <a:lnSpc>
                <a:spcPct val="100000"/>
              </a:lnSpc>
              <a:defRPr sz="3300">
                <a:solidFill>
                  <a:srgbClr val="FFFFFF"/>
                </a:solidFill>
                <a:latin typeface="Trebuchet MS"/>
                <a:ea typeface="Trebuchet MS"/>
                <a:cs typeface="Trebuchet MS"/>
                <a:sym typeface="Trebuchet MS"/>
              </a:defRPr>
            </a:lvl1pPr>
          </a:lstStyle>
          <a:p>
            <a:r>
              <a:t>Click to edit Master title style</a:t>
            </a:r>
          </a:p>
        </p:txBody>
      </p:sp>
      <p:sp>
        <p:nvSpPr>
          <p:cNvPr id="543" name="Shape 543"/>
          <p:cNvSpPr>
            <a:spLocks noGrp="1"/>
          </p:cNvSpPr>
          <p:nvPr>
            <p:ph type="body" sz="quarter" idx="1"/>
          </p:nvPr>
        </p:nvSpPr>
        <p:spPr>
          <a:xfrm>
            <a:off x="677332" y="4013200"/>
            <a:ext cx="8596670" cy="514249"/>
          </a:xfrm>
          <a:prstGeom prst="rect">
            <a:avLst/>
          </a:prstGeom>
        </p:spPr>
        <p:txBody>
          <a:bodyPr anchor="b"/>
          <a:lstStyle>
            <a:lvl1pPr marL="0" indent="0" defTabSz="342900">
              <a:lnSpc>
                <a:spcPct val="100000"/>
              </a:lnSpc>
              <a:spcBef>
                <a:spcPts val="700"/>
              </a:spcBef>
              <a:buSzTx/>
              <a:buFontTx/>
              <a:buNone/>
              <a:defRPr sz="1800">
                <a:solidFill>
                  <a:srgbClr val="FF0000"/>
                </a:solidFill>
                <a:latin typeface="Trebuchet MS"/>
                <a:ea typeface="Trebuchet MS"/>
                <a:cs typeface="Trebuchet MS"/>
                <a:sym typeface="Trebuchet MS"/>
              </a:defRPr>
            </a:lvl1pPr>
          </a:lstStyle>
          <a:p>
            <a:r>
              <a:t>Click to edit Master text styles</a:t>
            </a:r>
          </a:p>
        </p:txBody>
      </p:sp>
      <p:sp>
        <p:nvSpPr>
          <p:cNvPr id="544" name="Shape 544"/>
          <p:cNvSpPr>
            <a:spLocks noGrp="1"/>
          </p:cNvSpPr>
          <p:nvPr>
            <p:ph type="body" sz="quarter" idx="13"/>
          </p:nvPr>
        </p:nvSpPr>
        <p:spPr>
          <a:xfrm>
            <a:off x="677334" y="4527448"/>
            <a:ext cx="8596670" cy="1513915"/>
          </a:xfrm>
          <a:prstGeom prst="rect">
            <a:avLst/>
          </a:prstGeom>
        </p:spPr>
        <p:txBody>
          <a:bodyPr/>
          <a:lstStyle/>
          <a:p>
            <a:pPr marL="0" indent="0" defTabSz="342900">
              <a:lnSpc>
                <a:spcPct val="100000"/>
              </a:lnSpc>
              <a:spcBef>
                <a:spcPts val="700"/>
              </a:spcBef>
              <a:buSzTx/>
              <a:buFontTx/>
              <a:buNone/>
              <a:defRPr sz="1300">
                <a:solidFill>
                  <a:srgbClr val="FFFFFF"/>
                </a:solidFill>
                <a:latin typeface="Trebuchet MS"/>
                <a:ea typeface="Trebuchet MS"/>
                <a:cs typeface="Trebuchet MS"/>
                <a:sym typeface="Trebuchet MS"/>
              </a:defRPr>
            </a:pPr>
            <a:endParaRPr/>
          </a:p>
        </p:txBody>
      </p:sp>
      <p:sp>
        <p:nvSpPr>
          <p:cNvPr id="545" name="Shape 54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9795704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62" name="Group 562"/>
          <p:cNvGrpSpPr/>
          <p:nvPr/>
        </p:nvGrpSpPr>
        <p:grpSpPr>
          <a:xfrm>
            <a:off x="-1" y="-8468"/>
            <a:ext cx="12192002" cy="6866469"/>
            <a:chOff x="0" y="0"/>
            <a:chExt cx="12192000" cy="6866467"/>
          </a:xfrm>
        </p:grpSpPr>
        <p:sp>
          <p:nvSpPr>
            <p:cNvPr id="552" name="Shape 552"/>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53" name="Shape 553"/>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54" name="Shape 554"/>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5" name="Shape 55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6" name="Shape 55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7" name="Shape 55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8" name="Shape 55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59" name="Shape 55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60" name="Shape 56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61" name="Shape 561"/>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63" name="Shape 563"/>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564" name="Shape 564"/>
          <p:cNvSpPr>
            <a:spLocks noGrp="1"/>
          </p:cNvSpPr>
          <p:nvPr>
            <p:ph type="body" sz="half" idx="1"/>
          </p:nvPr>
        </p:nvSpPr>
        <p:spPr>
          <a:xfrm>
            <a:off x="677335" y="2160590"/>
            <a:ext cx="8596669"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565" name="Shape 56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51836567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582" name="Group 582"/>
          <p:cNvGrpSpPr/>
          <p:nvPr/>
        </p:nvGrpSpPr>
        <p:grpSpPr>
          <a:xfrm>
            <a:off x="-1" y="-8468"/>
            <a:ext cx="12192002" cy="6866469"/>
            <a:chOff x="0" y="0"/>
            <a:chExt cx="12192000" cy="6866467"/>
          </a:xfrm>
        </p:grpSpPr>
        <p:sp>
          <p:nvSpPr>
            <p:cNvPr id="572" name="Shape 572"/>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73" name="Shape 573"/>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74" name="Shape 574"/>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5" name="Shape 57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6" name="Shape 57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7" name="Shape 57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8" name="Shape 57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79" name="Shape 57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80" name="Shape 58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81" name="Shape 581"/>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583" name="Shape 583"/>
          <p:cNvSpPr>
            <a:spLocks noGrp="1"/>
          </p:cNvSpPr>
          <p:nvPr>
            <p:ph type="title"/>
          </p:nvPr>
        </p:nvSpPr>
        <p:spPr>
          <a:xfrm>
            <a:off x="7967674" y="609601"/>
            <a:ext cx="1304744" cy="5251452"/>
          </a:xfrm>
          <a:prstGeom prst="rect">
            <a:avLst/>
          </a:prstGeom>
        </p:spPr>
        <p:txBody>
          <a:bodyPr/>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584" name="Shape 584"/>
          <p:cNvSpPr>
            <a:spLocks noGrp="1"/>
          </p:cNvSpPr>
          <p:nvPr>
            <p:ph type="body" idx="1"/>
          </p:nvPr>
        </p:nvSpPr>
        <p:spPr>
          <a:xfrm>
            <a:off x="677335" y="609600"/>
            <a:ext cx="7060152" cy="5251450"/>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585" name="Shape 58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980353366"/>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Title and Text">
    <p:bg>
      <p:bgPr>
        <a:gradFill flip="none" rotWithShape="1">
          <a:gsLst>
            <a:gs pos="0">
              <a:srgbClr val="6F97CF"/>
            </a:gs>
            <a:gs pos="100000">
              <a:srgbClr val="0069B3"/>
            </a:gs>
          </a:gsLst>
          <a:path path="circle">
            <a:fillToRect l="50000" t="50000" r="50000" b="50000"/>
          </a:path>
        </a:gradFill>
        <a:effectLst/>
      </p:bgPr>
    </p:bg>
    <p:spTree>
      <p:nvGrpSpPr>
        <p:cNvPr id="1" name=""/>
        <p:cNvGrpSpPr/>
        <p:nvPr/>
      </p:nvGrpSpPr>
      <p:grpSpPr>
        <a:xfrm>
          <a:off x="0" y="0"/>
          <a:ext cx="0" cy="0"/>
          <a:chOff x="0" y="0"/>
          <a:chExt cx="0" cy="0"/>
        </a:xfrm>
      </p:grpSpPr>
      <p:grpSp>
        <p:nvGrpSpPr>
          <p:cNvPr id="602" name="Group 602"/>
          <p:cNvGrpSpPr/>
          <p:nvPr/>
        </p:nvGrpSpPr>
        <p:grpSpPr>
          <a:xfrm>
            <a:off x="-1" y="-8468"/>
            <a:ext cx="12192002" cy="6866469"/>
            <a:chOff x="0" y="0"/>
            <a:chExt cx="12192000" cy="6866467"/>
          </a:xfrm>
        </p:grpSpPr>
        <p:sp>
          <p:nvSpPr>
            <p:cNvPr id="592" name="Shape 592"/>
            <p:cNvSpPr/>
            <p:nvPr/>
          </p:nvSpPr>
          <p:spPr>
            <a:xfrm>
              <a:off x="9371012" y="8466"/>
              <a:ext cx="1219201" cy="6858002"/>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93" name="Shape 593"/>
            <p:cNvSpPr/>
            <p:nvPr/>
          </p:nvSpPr>
          <p:spPr>
            <a:xfrm flipH="1">
              <a:off x="7425267" y="3689879"/>
              <a:ext cx="4763559" cy="3176588"/>
            </a:xfrm>
            <a:prstGeom prst="line">
              <a:avLst/>
            </a:prstGeom>
            <a:noFill/>
            <a:ln w="9525" cap="rnd">
              <a:solidFill>
                <a:srgbClr val="008CF0"/>
              </a:solidFill>
              <a:prstDash val="solid"/>
              <a:round/>
            </a:ln>
            <a:effectLst/>
          </p:spPr>
          <p:txBody>
            <a:bodyPr wrap="square" lIns="45719" tIns="45719" rIns="45719" bIns="45719" numCol="1" anchor="t">
              <a:noAutofit/>
            </a:bodyPr>
            <a:lstStyle/>
            <a:p>
              <a:endParaRPr/>
            </a:p>
          </p:txBody>
        </p:sp>
        <p:sp>
          <p:nvSpPr>
            <p:cNvPr id="594" name="Shape 594"/>
            <p:cNvSpPr/>
            <p:nvPr/>
          </p:nvSpPr>
          <p:spPr>
            <a:xfrm>
              <a:off x="9181476" y="0"/>
              <a:ext cx="3007350" cy="6866468"/>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rgbClr val="FF0000">
                <a:alpha val="3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5" name="Shape 595"/>
            <p:cNvSpPr/>
            <p:nvPr/>
          </p:nvSpPr>
          <p:spPr>
            <a:xfrm>
              <a:off x="9603441" y="0"/>
              <a:ext cx="2588560"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rgbClr val="FF0000">
                <a:alpha val="2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6" name="Shape 596"/>
            <p:cNvSpPr/>
            <p:nvPr/>
          </p:nvSpPr>
          <p:spPr>
            <a:xfrm>
              <a:off x="8932333" y="3056466"/>
              <a:ext cx="3259668" cy="38100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0070C0">
                <a:alpha val="72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7" name="Shape 597"/>
            <p:cNvSpPr/>
            <p:nvPr/>
          </p:nvSpPr>
          <p:spPr>
            <a:xfrm>
              <a:off x="9334500" y="0"/>
              <a:ext cx="2854327"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005490">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8" name="Shape 59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rgbClr val="FF6666">
                <a:alpha val="7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599" name="Shape 599"/>
            <p:cNvSpPr/>
            <p:nvPr/>
          </p:nvSpPr>
          <p:spPr>
            <a:xfrm>
              <a:off x="10938999"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FF0000">
                <a:alpha val="64999"/>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600" name="Shape 600"/>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FF0000">
                <a:alpha val="80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sp>
          <p:nvSpPr>
            <p:cNvPr id="601" name="Shape 601"/>
            <p:cNvSpPr/>
            <p:nvPr/>
          </p:nvSpPr>
          <p:spPr>
            <a:xfrm>
              <a:off x="-1" y="4021666"/>
              <a:ext cx="448734" cy="28448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rgbClr val="FF0000">
                <a:alpha val="85000"/>
              </a:srgbClr>
            </a:solidFill>
            <a:ln w="12700" cap="flat">
              <a:noFill/>
              <a:miter lim="400000"/>
            </a:ln>
            <a:effectLst/>
          </p:spPr>
          <p:txBody>
            <a:bodyPr wrap="square" lIns="45719" tIns="45719" rIns="45719" bIns="45719" numCol="1" anchor="t">
              <a:noAutofit/>
            </a:bodyPr>
            <a:lstStyle/>
            <a:p>
              <a:pPr>
                <a:defRPr>
                  <a:solidFill>
                    <a:srgbClr val="FFFFFF"/>
                  </a:solidFill>
                  <a:latin typeface="Trebuchet MS"/>
                  <a:ea typeface="Trebuchet MS"/>
                  <a:cs typeface="Trebuchet MS"/>
                  <a:sym typeface="Trebuchet MS"/>
                </a:defRPr>
              </a:pPr>
              <a:endParaRPr/>
            </a:p>
          </p:txBody>
        </p:sp>
      </p:grpSp>
      <p:sp>
        <p:nvSpPr>
          <p:cNvPr id="603" name="Shape 603"/>
          <p:cNvSpPr>
            <a:spLocks noGrp="1"/>
          </p:cNvSpPr>
          <p:nvPr>
            <p:ph type="title"/>
          </p:nvPr>
        </p:nvSpPr>
        <p:spPr>
          <a:xfrm>
            <a:off x="677335" y="609600"/>
            <a:ext cx="8596669" cy="1320800"/>
          </a:xfrm>
          <a:prstGeom prst="rect">
            <a:avLst/>
          </a:prstGeom>
        </p:spPr>
        <p:txBody>
          <a:bodyPr anchor="t"/>
          <a:lstStyle>
            <a:lvl1pPr defTabSz="342900">
              <a:lnSpc>
                <a:spcPct val="100000"/>
              </a:lnSpc>
              <a:defRPr sz="2700">
                <a:solidFill>
                  <a:srgbClr val="FFFFFF"/>
                </a:solidFill>
                <a:latin typeface="Trebuchet MS"/>
                <a:ea typeface="Trebuchet MS"/>
                <a:cs typeface="Trebuchet MS"/>
                <a:sym typeface="Trebuchet MS"/>
              </a:defRPr>
            </a:lvl1pPr>
          </a:lstStyle>
          <a:p>
            <a:r>
              <a:t>Click to edit Master title style</a:t>
            </a:r>
          </a:p>
        </p:txBody>
      </p:sp>
      <p:sp>
        <p:nvSpPr>
          <p:cNvPr id="604" name="Shape 604"/>
          <p:cNvSpPr>
            <a:spLocks noGrp="1"/>
          </p:cNvSpPr>
          <p:nvPr>
            <p:ph type="body" sz="half" idx="1"/>
          </p:nvPr>
        </p:nvSpPr>
        <p:spPr>
          <a:xfrm>
            <a:off x="677335" y="2160590"/>
            <a:ext cx="8596669" cy="3880773"/>
          </a:xfrm>
          <a:prstGeom prst="rect">
            <a:avLst/>
          </a:prstGeom>
        </p:spPr>
        <p:txBody>
          <a:bodyPr/>
          <a:lstStyle>
            <a:lvl1pPr marL="257175" indent="-25717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1pPr>
            <a:lvl2pPr marL="575072" indent="-232172"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2pPr>
            <a:lvl3pPr marL="908685" indent="-222885"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3pPr>
            <a:lvl4pPr marL="12763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4pPr>
            <a:lvl5pPr marL="1619250" indent="-247650" defTabSz="342900">
              <a:lnSpc>
                <a:spcPct val="100000"/>
              </a:lnSpc>
              <a:spcBef>
                <a:spcPts val="700"/>
              </a:spcBef>
              <a:buClr>
                <a:srgbClr val="FFFF00"/>
              </a:buClr>
              <a:buSzPct val="80000"/>
              <a:buFont typeface="Wingdings 3"/>
              <a:buChar char=""/>
              <a:defRPr sz="1300">
                <a:solidFill>
                  <a:srgbClr val="FFFFFF"/>
                </a:solidFill>
                <a:latin typeface="Trebuchet MS"/>
                <a:ea typeface="Trebuchet MS"/>
                <a:cs typeface="Trebuchet MS"/>
                <a:sym typeface="Trebuchet MS"/>
              </a:defRPr>
            </a:lvl5pPr>
          </a:lstStyle>
          <a:p>
            <a:r>
              <a:t>Click to edit Master text styles</a:t>
            </a:r>
          </a:p>
          <a:p>
            <a:pPr lvl="1"/>
            <a:r>
              <a:t>Second level</a:t>
            </a:r>
          </a:p>
          <a:p>
            <a:pPr lvl="2"/>
            <a:r>
              <a:t>Third level</a:t>
            </a:r>
          </a:p>
          <a:p>
            <a:pPr lvl="3"/>
            <a:r>
              <a:t>Fourth level</a:t>
            </a:r>
          </a:p>
          <a:p>
            <a:pPr lvl="4"/>
            <a:r>
              <a:t>Fifth level</a:t>
            </a:r>
          </a:p>
        </p:txBody>
      </p:sp>
      <p:sp>
        <p:nvSpPr>
          <p:cNvPr id="605" name="Shape 605"/>
          <p:cNvSpPr>
            <a:spLocks noGrp="1"/>
          </p:cNvSpPr>
          <p:nvPr>
            <p:ph type="sldNum" sz="quarter" idx="2"/>
          </p:nvPr>
        </p:nvSpPr>
        <p:spPr>
          <a:xfrm>
            <a:off x="9089942" y="6133756"/>
            <a:ext cx="184062" cy="180341"/>
          </a:xfrm>
          <a:prstGeom prst="rect">
            <a:avLst/>
          </a:prstGeom>
        </p:spPr>
        <p:txBody>
          <a:bodyPr/>
          <a:lstStyle>
            <a:lvl1pPr>
              <a:defRPr sz="600">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31944907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8728" y="83274"/>
            <a:ext cx="11865429" cy="1325563"/>
          </a:xfrm>
        </p:spPr>
        <p:txBody>
          <a:bodyPr>
            <a:normAutofit/>
          </a:bodyPr>
          <a:lstStyle>
            <a:lvl1pPr>
              <a:defRPr sz="4800" b="1">
                <a:latin typeface="Arial" charset="0"/>
                <a:ea typeface="Arial" charset="0"/>
                <a:cs typeface="Arial" charset="0"/>
              </a:defRPr>
            </a:lvl1pPr>
          </a:lstStyle>
          <a:p>
            <a:r>
              <a:rPr lang="en-US"/>
              <a:t>Click to edit Master title style</a:t>
            </a:r>
            <a:endParaRPr lang="en-US" dirty="0"/>
          </a:p>
        </p:txBody>
      </p:sp>
      <p:sp>
        <p:nvSpPr>
          <p:cNvPr id="3" name="Content Placeholder 2"/>
          <p:cNvSpPr>
            <a:spLocks noGrp="1"/>
          </p:cNvSpPr>
          <p:nvPr>
            <p:ph sz="half" idx="1"/>
          </p:nvPr>
        </p:nvSpPr>
        <p:spPr>
          <a:xfrm>
            <a:off x="362990" y="1678664"/>
            <a:ext cx="11377255" cy="3913131"/>
          </a:xfrm>
        </p:spPr>
        <p:txBody>
          <a:bodyPr/>
          <a:lstStyle>
            <a:lvl1pPr marL="228594" indent="-411470">
              <a:buFont typeface="Wingdings" charset="2"/>
              <a:buChar char="§"/>
              <a:defRPr>
                <a:solidFill>
                  <a:srgbClr val="25356F"/>
                </a:solidFill>
                <a:latin typeface="Arial" charset="0"/>
                <a:ea typeface="Arial" charset="0"/>
                <a:cs typeface="Arial" charset="0"/>
              </a:defRPr>
            </a:lvl1pPr>
            <a:lvl2pPr marL="411470" indent="-411470">
              <a:buFont typeface="Wingdings" charset="2"/>
              <a:buChar char="ü"/>
              <a:defRPr>
                <a:latin typeface="Arial" charset="0"/>
                <a:ea typeface="Arial" charset="0"/>
                <a:cs typeface="Arial" charset="0"/>
              </a:defRPr>
            </a:lvl2pPr>
            <a:lvl3pPr marL="1142971" indent="-228594">
              <a:buFont typeface="Wingdings" charset="2"/>
              <a:buChar char="§"/>
              <a:defRPr>
                <a:solidFill>
                  <a:srgbClr val="25356F"/>
                </a:solidFill>
                <a:latin typeface="Arial" charset="0"/>
                <a:ea typeface="Arial" charset="0"/>
                <a:cs typeface="Arial" charset="0"/>
              </a:defRPr>
            </a:lvl3pPr>
            <a:lvl4pPr marL="1600160" indent="-228594">
              <a:buFont typeface="Wingdings" charset="2"/>
              <a:buChar char="§"/>
              <a:defRPr>
                <a:solidFill>
                  <a:srgbClr val="25356F"/>
                </a:solidFill>
                <a:latin typeface="Arial" charset="0"/>
                <a:ea typeface="Arial" charset="0"/>
                <a:cs typeface="Arial" charset="0"/>
              </a:defRPr>
            </a:lvl4pPr>
            <a:lvl5pPr marL="2057349" indent="-228594">
              <a:buFont typeface="Wingdings" charset="2"/>
              <a:buChar char="§"/>
              <a:defRPr>
                <a:solidFill>
                  <a:srgbClr val="25356F"/>
                </a:solidFill>
                <a:latin typeface="Arial" charset="0"/>
                <a:ea typeface="Arial" charset="0"/>
                <a:cs typeface="Arial" charset="0"/>
              </a:defRPr>
            </a:lvl5pPr>
          </a:lstStyle>
          <a:p>
            <a:pPr lvl="0"/>
            <a:r>
              <a:rPr lang="en-US" dirty="0"/>
              <a:t>Click to edit Master text styles</a:t>
            </a:r>
          </a:p>
          <a:p>
            <a:pPr lvl="2"/>
            <a:r>
              <a:rPr lang="en-US" dirty="0"/>
              <a:t>Second </a:t>
            </a:r>
            <a:r>
              <a:rPr lang="en-US" dirty="0" err="1"/>
              <a:t>levellkflsfkslfklsfklsdfklsdfklsdkflsdkflsdkfkk</a:t>
            </a:r>
            <a:r>
              <a:rPr lang="en-US" dirty="0"/>
              <a:t> </a:t>
            </a:r>
            <a:r>
              <a:rPr lang="en-US" dirty="0" err="1"/>
              <a:t>kkkkk</a:t>
            </a:r>
            <a:r>
              <a:rPr lang="en-US" dirty="0"/>
              <a:t> </a:t>
            </a:r>
            <a:r>
              <a:rPr lang="en-US" dirty="0" err="1"/>
              <a:t>kkkkkk</a:t>
            </a:r>
            <a:r>
              <a:rPr lang="en-US" dirty="0"/>
              <a:t>  </a:t>
            </a:r>
            <a:r>
              <a:rPr lang="en-US" dirty="0" err="1"/>
              <a:t>kkkkkk</a:t>
            </a:r>
            <a:r>
              <a:rPr lang="en-US" dirty="0"/>
              <a:t> </a:t>
            </a:r>
            <a:r>
              <a:rPr lang="en-US" dirty="0" err="1"/>
              <a:t>kkkk</a:t>
            </a:r>
            <a:r>
              <a:rPr lang="en-US" dirty="0"/>
              <a:t> k</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7EBE0A9-3038-6043-9792-039EEAF39AA2}"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022034-01A5-1A4C-B213-6D61B4F2E3ED}" type="slidenum">
              <a:rPr lang="en-US" smtClean="0"/>
              <a:pPr/>
              <a:t>‹#›</a:t>
            </a:fld>
            <a:endParaRPr lang="en-US"/>
          </a:p>
        </p:txBody>
      </p:sp>
    </p:spTree>
    <p:extLst>
      <p:ext uri="{BB962C8B-B14F-4D97-AF65-F5344CB8AC3E}">
        <p14:creationId xmlns:p14="http://schemas.microsoft.com/office/powerpoint/2010/main" val="3401638811"/>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blipFill dpi="0" rotWithShape="1">
            <a:blip r:embed="rId2" cstate="print">
              <a:alphaModFix amt="28000"/>
              <a:grayscl/>
              <a:lum brigh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pic>
        <p:nvPicPr>
          <p:cNvPr id="5" name="Picture 4" descr="blue.png"/>
          <p:cNvPicPr>
            <a:picLocks noChangeAspect="1"/>
          </p:cNvPicPr>
          <p:nvPr userDrawn="1"/>
        </p:nvPicPr>
        <p:blipFill>
          <a:blip r:embed="rId3" cstate="print">
            <a:duotone>
              <a:prstClr val="black"/>
              <a:schemeClr val="accent4">
                <a:tint val="45000"/>
                <a:satMod val="400000"/>
              </a:schemeClr>
            </a:duotone>
            <a:lum contrast="57000"/>
          </a:blip>
          <a:stretch>
            <a:fillRect/>
          </a:stretch>
        </p:blipFill>
        <p:spPr>
          <a:xfrm>
            <a:off x="1307310" y="4434216"/>
            <a:ext cx="705207" cy="1559489"/>
          </a:xfrm>
          <a:prstGeom prst="rect">
            <a:avLst/>
          </a:prstGeom>
          <a:effectLst>
            <a:reflection blurRad="6350" stA="50000" endA="300" endPos="55000" dir="5400000" sy="-100000" algn="bl" rotWithShape="0"/>
          </a:effectLst>
        </p:spPr>
      </p:pic>
      <p:pic>
        <p:nvPicPr>
          <p:cNvPr id="6" name="Picture 5" descr="silver.png"/>
          <p:cNvPicPr>
            <a:picLocks noChangeAspect="1"/>
          </p:cNvPicPr>
          <p:nvPr userDrawn="1"/>
        </p:nvPicPr>
        <p:blipFill>
          <a:blip r:embed="rId4" cstate="print"/>
          <a:stretch>
            <a:fillRect/>
          </a:stretch>
        </p:blipFill>
        <p:spPr>
          <a:xfrm>
            <a:off x="8737602" y="2467628"/>
            <a:ext cx="1630273" cy="3559329"/>
          </a:xfrm>
          <a:prstGeom prst="rect">
            <a:avLst/>
          </a:prstGeom>
          <a:noFill/>
          <a:ln>
            <a:noFill/>
          </a:ln>
          <a:effectLst>
            <a:reflection blurRad="6350" stA="50000" endA="300" endPos="55000" dir="5400000" sy="-100000" algn="bl" rotWithShape="0"/>
          </a:effectLst>
        </p:spPr>
      </p:pic>
      <p:pic>
        <p:nvPicPr>
          <p:cNvPr id="7" name="Picture 6" descr="blue.png"/>
          <p:cNvPicPr>
            <a:picLocks noChangeAspect="1"/>
          </p:cNvPicPr>
          <p:nvPr userDrawn="1"/>
        </p:nvPicPr>
        <p:blipFill>
          <a:blip r:embed="rId5" cstate="print">
            <a:duotone>
              <a:prstClr val="black"/>
              <a:schemeClr val="accent6">
                <a:tint val="45000"/>
                <a:satMod val="400000"/>
              </a:schemeClr>
            </a:duotone>
            <a:lum contrast="69000"/>
          </a:blip>
          <a:stretch>
            <a:fillRect/>
          </a:stretch>
        </p:blipFill>
        <p:spPr>
          <a:xfrm>
            <a:off x="1985642" y="4173131"/>
            <a:ext cx="826991" cy="1828800"/>
          </a:xfrm>
          <a:prstGeom prst="rect">
            <a:avLst/>
          </a:prstGeom>
          <a:effectLst>
            <a:reflection blurRad="6350" stA="50000" endA="300" endPos="55000" dir="5400000" sy="-100000" algn="bl" rotWithShape="0"/>
          </a:effectLst>
        </p:spPr>
      </p:pic>
      <p:pic>
        <p:nvPicPr>
          <p:cNvPr id="8" name="Picture 7" descr="blue.png"/>
          <p:cNvPicPr>
            <a:picLocks noChangeAspect="1"/>
          </p:cNvPicPr>
          <p:nvPr userDrawn="1"/>
        </p:nvPicPr>
        <p:blipFill>
          <a:blip r:embed="rId6" cstate="print">
            <a:duotone>
              <a:prstClr val="black"/>
              <a:schemeClr val="accent5">
                <a:tint val="45000"/>
                <a:satMod val="400000"/>
              </a:schemeClr>
            </a:duotone>
            <a:lum contrast="57000"/>
          </a:blip>
          <a:stretch>
            <a:fillRect/>
          </a:stretch>
        </p:blipFill>
        <p:spPr>
          <a:xfrm>
            <a:off x="2783613" y="3849806"/>
            <a:ext cx="976055" cy="2158441"/>
          </a:xfrm>
          <a:prstGeom prst="rect">
            <a:avLst/>
          </a:prstGeom>
          <a:effectLst>
            <a:reflection blurRad="6350" stA="50000" endA="300" endPos="55000" dir="5400000" sy="-100000" algn="bl" rotWithShape="0"/>
          </a:effectLst>
        </p:spPr>
      </p:pic>
      <p:pic>
        <p:nvPicPr>
          <p:cNvPr id="9" name="Picture 8" descr="blue.png"/>
          <p:cNvPicPr>
            <a:picLocks noChangeAspect="1"/>
          </p:cNvPicPr>
          <p:nvPr userDrawn="1"/>
        </p:nvPicPr>
        <p:blipFill>
          <a:blip r:embed="rId7" cstate="print">
            <a:duotone>
              <a:prstClr val="black"/>
              <a:schemeClr val="accent3">
                <a:tint val="45000"/>
                <a:satMod val="400000"/>
              </a:schemeClr>
            </a:duotone>
            <a:lum contrast="73000"/>
          </a:blip>
          <a:stretch>
            <a:fillRect/>
          </a:stretch>
        </p:blipFill>
        <p:spPr>
          <a:xfrm>
            <a:off x="3726264" y="3494889"/>
            <a:ext cx="1141697" cy="2524744"/>
          </a:xfrm>
          <a:prstGeom prst="rect">
            <a:avLst/>
          </a:prstGeom>
          <a:effectLst>
            <a:reflection blurRad="6350" stA="50000" endA="300" endPos="55000" dir="5400000" sy="-100000" algn="bl" rotWithShape="0"/>
          </a:effectLst>
        </p:spPr>
      </p:pic>
      <p:pic>
        <p:nvPicPr>
          <p:cNvPr id="10" name="Picture 9" descr="blue.png"/>
          <p:cNvPicPr>
            <a:picLocks noChangeAspect="1"/>
          </p:cNvPicPr>
          <p:nvPr userDrawn="1"/>
        </p:nvPicPr>
        <p:blipFill>
          <a:blip r:embed="rId8" cstate="print">
            <a:duotone>
              <a:prstClr val="black"/>
              <a:schemeClr val="accent2">
                <a:tint val="45000"/>
                <a:satMod val="400000"/>
              </a:schemeClr>
            </a:duotone>
            <a:lum contrast="71000"/>
          </a:blip>
          <a:stretch>
            <a:fillRect/>
          </a:stretch>
        </p:blipFill>
        <p:spPr>
          <a:xfrm>
            <a:off x="4817858" y="3194138"/>
            <a:ext cx="1275700" cy="2821075"/>
          </a:xfrm>
          <a:prstGeom prst="rect">
            <a:avLst/>
          </a:prstGeom>
          <a:effectLst>
            <a:reflection blurRad="6350" stA="50000" endA="300" endPos="55000" dir="5400000" sy="-100000" algn="bl" rotWithShape="0"/>
          </a:effectLst>
        </p:spPr>
      </p:pic>
      <p:grpSp>
        <p:nvGrpSpPr>
          <p:cNvPr id="11" name="Group 17"/>
          <p:cNvGrpSpPr>
            <a:grpSpLocks/>
          </p:cNvGrpSpPr>
          <p:nvPr userDrawn="1"/>
        </p:nvGrpSpPr>
        <p:grpSpPr bwMode="auto">
          <a:xfrm>
            <a:off x="1" y="-36513"/>
            <a:ext cx="12170833" cy="2014538"/>
            <a:chOff x="15927" y="0"/>
            <a:chExt cx="9128074" cy="2013885"/>
          </a:xfrm>
        </p:grpSpPr>
        <p:sp>
          <p:nvSpPr>
            <p:cNvPr id="12" name="Title 1"/>
            <p:cNvSpPr txBox="1">
              <a:spLocks/>
            </p:cNvSpPr>
            <p:nvPr/>
          </p:nvSpPr>
          <p:spPr bwMode="auto">
            <a:xfrm>
              <a:off x="1155746" y="0"/>
              <a:ext cx="7988255" cy="201388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br>
                <a:rPr lang="en-US" altLang="en-US" sz="4400" b="1" dirty="0">
                  <a:solidFill>
                    <a:srgbClr val="FFD965"/>
                  </a:solidFill>
                </a:rPr>
              </a:br>
              <a:endParaRPr lang="en-US" altLang="en-US" sz="4400" b="1" dirty="0">
                <a:solidFill>
                  <a:srgbClr val="FFC000"/>
                </a:solidFill>
              </a:endParaRPr>
            </a:p>
          </p:txBody>
        </p:sp>
        <p:pic>
          <p:nvPicPr>
            <p:cNvPr id="13"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927" y="0"/>
              <a:ext cx="1139773" cy="20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ubtitle 2"/>
          <p:cNvSpPr>
            <a:spLocks noGrp="1"/>
          </p:cNvSpPr>
          <p:nvPr>
            <p:ph type="subTitle" idx="1"/>
          </p:nvPr>
        </p:nvSpPr>
        <p:spPr>
          <a:xfrm>
            <a:off x="1519699" y="2420531"/>
            <a:ext cx="8534400" cy="175260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Title 16"/>
          <p:cNvSpPr>
            <a:spLocks noGrp="1"/>
          </p:cNvSpPr>
          <p:nvPr>
            <p:ph type="title"/>
          </p:nvPr>
        </p:nvSpPr>
        <p:spPr/>
        <p:txBody>
          <a:bodyPr/>
          <a:lstStyle>
            <a:lvl1pPr>
              <a:defRPr>
                <a:solidFill>
                  <a:srgbClr val="FFC000"/>
                </a:solidFill>
                <a:latin typeface="+mj-lt"/>
              </a:defRPr>
            </a:lvl1pPr>
          </a:lstStyle>
          <a:p>
            <a:r>
              <a:rPr lang="en-US" dirty="0"/>
              <a:t>Click to edit Master title style</a:t>
            </a:r>
          </a:p>
        </p:txBody>
      </p:sp>
      <p:sp>
        <p:nvSpPr>
          <p:cNvPr id="14" name="Date Placeholder 3"/>
          <p:cNvSpPr>
            <a:spLocks noGrp="1"/>
          </p:cNvSpPr>
          <p:nvPr>
            <p:ph type="dt" sz="half" idx="10"/>
          </p:nvPr>
        </p:nvSpPr>
        <p:spPr/>
        <p:txBody>
          <a:bodyPr/>
          <a:lstStyle>
            <a:lvl1pPr>
              <a:defRPr/>
            </a:lvl1pPr>
          </a:lstStyle>
          <a:p>
            <a:pPr>
              <a:defRPr/>
            </a:pPr>
            <a:fld id="{72301D74-09B3-4984-9EEA-0C884F0612B3}" type="datetime1">
              <a:rPr lang="en-US">
                <a:solidFill>
                  <a:srgbClr val="FFD965">
                    <a:tint val="75000"/>
                  </a:srgbClr>
                </a:solidFill>
              </a:rPr>
              <a:pPr>
                <a:defRPr/>
              </a:pPr>
              <a:t>8/24/2023</a:t>
            </a:fld>
            <a:endParaRPr lang="en-US" dirty="0">
              <a:solidFill>
                <a:srgbClr val="FFD965">
                  <a:tint val="75000"/>
                </a:srgbClr>
              </a:solidFill>
            </a:endParaRPr>
          </a:p>
        </p:txBody>
      </p:sp>
      <p:sp>
        <p:nvSpPr>
          <p:cNvPr id="15"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16" name="Slide Number Placeholder 5"/>
          <p:cNvSpPr>
            <a:spLocks noGrp="1"/>
          </p:cNvSpPr>
          <p:nvPr>
            <p:ph type="sldNum" sz="quarter" idx="12"/>
          </p:nvPr>
        </p:nvSpPr>
        <p:spPr/>
        <p:txBody>
          <a:bodyPr/>
          <a:lstStyle>
            <a:lvl1pPr>
              <a:defRPr>
                <a:solidFill>
                  <a:srgbClr val="FFFF00"/>
                </a:solidFill>
              </a:defRPr>
            </a:lvl1pPr>
          </a:lstStyle>
          <a:p>
            <a:pPr>
              <a:defRPr/>
            </a:pPr>
            <a:fld id="{16867A93-3500-46F8-835D-267AE7DD2D73}" type="slidenum">
              <a:rPr lang="en-US"/>
              <a:pPr>
                <a:defRPr/>
              </a:pPr>
              <a:t>‹#›</a:t>
            </a:fld>
            <a:endParaRPr lang="en-US" dirty="0"/>
          </a:p>
        </p:txBody>
      </p:sp>
    </p:spTree>
    <p:extLst>
      <p:ext uri="{BB962C8B-B14F-4D97-AF65-F5344CB8AC3E}">
        <p14:creationId xmlns:p14="http://schemas.microsoft.com/office/powerpoint/2010/main" val="2780072454"/>
      </p:ext>
    </p:extLst>
  </p:cSld>
  <p:clrMapOvr>
    <a:masterClrMapping/>
  </p:clrMapOvr>
  <p:transition spd="slow">
    <p:circl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3" descr="blue.png"/>
          <p:cNvPicPr>
            <a:picLocks noChangeAspect="1"/>
          </p:cNvPicPr>
          <p:nvPr userDrawn="1"/>
        </p:nvPicPr>
        <p:blipFill>
          <a:blip r:embed="rId2" cstate="print">
            <a:duotone>
              <a:prstClr val="black"/>
              <a:schemeClr val="accent4">
                <a:tint val="45000"/>
                <a:satMod val="400000"/>
              </a:schemeClr>
            </a:duotone>
            <a:lum contrast="57000"/>
          </a:blip>
          <a:stretch>
            <a:fillRect/>
          </a:stretch>
        </p:blipFill>
        <p:spPr>
          <a:xfrm flipH="1">
            <a:off x="11572449" y="5949336"/>
            <a:ext cx="310577" cy="674555"/>
          </a:xfrm>
          <a:prstGeom prst="rect">
            <a:avLst/>
          </a:prstGeom>
          <a:effectLst>
            <a:reflection blurRad="6350" stA="50000" endA="300" endPos="55000" dir="5400000" sy="-100000" algn="bl" rotWithShape="0"/>
          </a:effectLst>
        </p:spPr>
      </p:pic>
      <p:pic>
        <p:nvPicPr>
          <p:cNvPr id="5" name="Picture 4" descr="blue.png"/>
          <p:cNvPicPr>
            <a:picLocks noChangeAspect="1"/>
          </p:cNvPicPr>
          <p:nvPr userDrawn="1"/>
        </p:nvPicPr>
        <p:blipFill>
          <a:blip r:embed="rId3" cstate="print">
            <a:duotone>
              <a:prstClr val="black"/>
              <a:schemeClr val="accent6">
                <a:tint val="45000"/>
                <a:satMod val="400000"/>
              </a:schemeClr>
            </a:duotone>
            <a:lum contrast="69000"/>
          </a:blip>
          <a:stretch>
            <a:fillRect/>
          </a:stretch>
        </p:blipFill>
        <p:spPr>
          <a:xfrm flipH="1">
            <a:off x="11220073" y="5836405"/>
            <a:ext cx="364212" cy="791045"/>
          </a:xfrm>
          <a:prstGeom prst="rect">
            <a:avLst/>
          </a:prstGeom>
          <a:effectLst>
            <a:reflection blurRad="6350" stA="50000" endA="300" endPos="55000" dir="5400000" sy="-100000" algn="bl" rotWithShape="0"/>
          </a:effectLst>
        </p:spPr>
      </p:pic>
      <p:sp>
        <p:nvSpPr>
          <p:cNvPr id="6" name="Rectangle 5"/>
          <p:cNvSpPr/>
          <p:nvPr userDrawn="1"/>
        </p:nvSpPr>
        <p:spPr>
          <a:xfrm>
            <a:off x="0" y="0"/>
            <a:ext cx="12192000" cy="6858000"/>
          </a:xfrm>
          <a:prstGeom prst="rect">
            <a:avLst/>
          </a:prstGeom>
          <a:blipFill dpi="0" rotWithShape="1">
            <a:blip r:embed="rId4" cstate="print">
              <a:alphaModFix amt="28000"/>
              <a:grayscl/>
              <a:lum brigh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pic>
        <p:nvPicPr>
          <p:cNvPr id="7" name="Picture 6" descr="blue.png"/>
          <p:cNvPicPr>
            <a:picLocks noChangeAspect="1"/>
          </p:cNvPicPr>
          <p:nvPr userDrawn="1"/>
        </p:nvPicPr>
        <p:blipFill>
          <a:blip r:embed="rId5" cstate="print">
            <a:duotone>
              <a:prstClr val="black"/>
              <a:schemeClr val="accent5">
                <a:tint val="45000"/>
                <a:satMod val="400000"/>
              </a:schemeClr>
            </a:duotone>
            <a:lum contrast="57000"/>
          </a:blip>
          <a:stretch>
            <a:fillRect/>
          </a:stretch>
        </p:blipFill>
        <p:spPr>
          <a:xfrm flipH="1">
            <a:off x="10802991" y="5696548"/>
            <a:ext cx="429861" cy="933630"/>
          </a:xfrm>
          <a:prstGeom prst="rect">
            <a:avLst/>
          </a:prstGeom>
          <a:effectLst>
            <a:reflection blurRad="6350" stA="50000" endA="300" endPos="55000" dir="5400000" sy="-100000" algn="bl" rotWithShape="0"/>
          </a:effectLst>
        </p:spPr>
      </p:pic>
      <p:pic>
        <p:nvPicPr>
          <p:cNvPr id="8" name="Picture 7" descr="blue.png"/>
          <p:cNvPicPr>
            <a:picLocks noChangeAspect="1"/>
          </p:cNvPicPr>
          <p:nvPr userDrawn="1"/>
        </p:nvPicPr>
        <p:blipFill>
          <a:blip r:embed="rId6" cstate="print">
            <a:duotone>
              <a:prstClr val="black"/>
              <a:schemeClr val="accent3">
                <a:tint val="45000"/>
                <a:satMod val="400000"/>
              </a:schemeClr>
            </a:duotone>
            <a:lum contrast="73000"/>
          </a:blip>
          <a:stretch>
            <a:fillRect/>
          </a:stretch>
        </p:blipFill>
        <p:spPr>
          <a:xfrm flipH="1">
            <a:off x="10314890" y="5543031"/>
            <a:ext cx="502812" cy="1092074"/>
          </a:xfrm>
          <a:prstGeom prst="rect">
            <a:avLst/>
          </a:prstGeom>
          <a:effectLst>
            <a:reflection blurRad="6350" stA="50000" endA="300" endPos="55000" dir="5400000" sy="-100000" algn="bl" rotWithShape="0"/>
          </a:effectLst>
        </p:spPr>
      </p:pic>
      <p:pic>
        <p:nvPicPr>
          <p:cNvPr id="9" name="Picture 8" descr="blue.png"/>
          <p:cNvPicPr>
            <a:picLocks noChangeAspect="1"/>
          </p:cNvPicPr>
          <p:nvPr userDrawn="1"/>
        </p:nvPicPr>
        <p:blipFill>
          <a:blip r:embed="rId7" cstate="print">
            <a:duotone>
              <a:prstClr val="black"/>
              <a:schemeClr val="accent2">
                <a:tint val="45000"/>
                <a:satMod val="400000"/>
              </a:schemeClr>
            </a:duotone>
            <a:lum contrast="71000"/>
          </a:blip>
          <a:stretch>
            <a:fillRect/>
          </a:stretch>
        </p:blipFill>
        <p:spPr>
          <a:xfrm flipH="1">
            <a:off x="9775126" y="5412940"/>
            <a:ext cx="561828" cy="1220252"/>
          </a:xfrm>
          <a:prstGeom prst="rect">
            <a:avLst/>
          </a:prstGeom>
          <a:effectLst>
            <a:reflection blurRad="6350" stA="50000" endA="300" endPos="55000" dir="5400000" sy="-100000" algn="bl" rotWithShape="0"/>
          </a:effectLst>
        </p:spPr>
      </p:pic>
      <p:grpSp>
        <p:nvGrpSpPr>
          <p:cNvPr id="10" name="Group 17"/>
          <p:cNvGrpSpPr>
            <a:grpSpLocks/>
          </p:cNvGrpSpPr>
          <p:nvPr userDrawn="1"/>
        </p:nvGrpSpPr>
        <p:grpSpPr bwMode="auto">
          <a:xfrm>
            <a:off x="1" y="-36513"/>
            <a:ext cx="12170833" cy="2014538"/>
            <a:chOff x="15927" y="0"/>
            <a:chExt cx="9128074" cy="2013885"/>
          </a:xfrm>
        </p:grpSpPr>
        <p:sp>
          <p:nvSpPr>
            <p:cNvPr id="11" name="Title 1"/>
            <p:cNvSpPr txBox="1">
              <a:spLocks/>
            </p:cNvSpPr>
            <p:nvPr/>
          </p:nvSpPr>
          <p:spPr bwMode="auto">
            <a:xfrm>
              <a:off x="1155746" y="0"/>
              <a:ext cx="7988255" cy="201388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br>
                <a:rPr lang="en-US" altLang="en-US" sz="4400" b="1" dirty="0">
                  <a:solidFill>
                    <a:srgbClr val="FFD965"/>
                  </a:solidFill>
                </a:rPr>
              </a:br>
              <a:endParaRPr lang="en-US" altLang="en-US" sz="4400" b="1" dirty="0">
                <a:solidFill>
                  <a:srgbClr val="FFC000"/>
                </a:solidFill>
              </a:endParaRPr>
            </a:p>
          </p:txBody>
        </p:sp>
        <p:pic>
          <p:nvPicPr>
            <p:cNvPr id="12"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927" y="0"/>
              <a:ext cx="1139773" cy="20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609600" y="2230957"/>
            <a:ext cx="10972800" cy="3895206"/>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175456" y="344488"/>
            <a:ext cx="10972800" cy="1143000"/>
          </a:xfrm>
        </p:spPr>
        <p:txBody>
          <a:bodyPr/>
          <a:lstStyle>
            <a:lvl1pPr>
              <a:defRPr>
                <a:latin typeface="+mj-lt"/>
              </a:defRPr>
            </a:lvl1pPr>
          </a:lstStyle>
          <a:p>
            <a:r>
              <a:rPr lang="en-US" dirty="0"/>
              <a:t>Click to edit Master title style</a:t>
            </a:r>
          </a:p>
        </p:txBody>
      </p:sp>
      <p:sp>
        <p:nvSpPr>
          <p:cNvPr id="13" name="Date Placeholder 3"/>
          <p:cNvSpPr>
            <a:spLocks noGrp="1"/>
          </p:cNvSpPr>
          <p:nvPr>
            <p:ph type="dt" sz="half" idx="10"/>
          </p:nvPr>
        </p:nvSpPr>
        <p:spPr/>
        <p:txBody>
          <a:bodyPr/>
          <a:lstStyle>
            <a:lvl1pPr>
              <a:defRPr/>
            </a:lvl1pPr>
          </a:lstStyle>
          <a:p>
            <a:pPr>
              <a:defRPr/>
            </a:pPr>
            <a:fld id="{4FE1838B-3AC6-4BDF-9F00-704828F6A02A}" type="datetime1">
              <a:rPr lang="en-US">
                <a:solidFill>
                  <a:srgbClr val="FFD965">
                    <a:tint val="75000"/>
                  </a:srgbClr>
                </a:solidFill>
              </a:rPr>
              <a:pPr>
                <a:defRPr/>
              </a:pPr>
              <a:t>8/24/2023</a:t>
            </a:fld>
            <a:endParaRPr lang="en-US" dirty="0">
              <a:solidFill>
                <a:srgbClr val="FFD965">
                  <a:tint val="75000"/>
                </a:srgbClr>
              </a:solidFill>
            </a:endParaRPr>
          </a:p>
        </p:txBody>
      </p:sp>
      <p:sp>
        <p:nvSpPr>
          <p:cNvPr id="14"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15" name="Slide Number Placeholder 5"/>
          <p:cNvSpPr>
            <a:spLocks noGrp="1"/>
          </p:cNvSpPr>
          <p:nvPr>
            <p:ph type="sldNum" sz="quarter" idx="12"/>
          </p:nvPr>
        </p:nvSpPr>
        <p:spPr/>
        <p:txBody>
          <a:bodyPr/>
          <a:lstStyle>
            <a:lvl1pPr>
              <a:defRPr>
                <a:solidFill>
                  <a:srgbClr val="FFFF00"/>
                </a:solidFill>
              </a:defRPr>
            </a:lvl1pPr>
          </a:lstStyle>
          <a:p>
            <a:pPr>
              <a:defRPr/>
            </a:pPr>
            <a:fld id="{EF9806CA-853F-496E-9D97-81205ED87AC8}" type="slidenum">
              <a:rPr lang="en-US"/>
              <a:pPr>
                <a:defRPr/>
              </a:pPr>
              <a:t>‹#›</a:t>
            </a:fld>
            <a:endParaRPr lang="en-US" dirty="0"/>
          </a:p>
        </p:txBody>
      </p:sp>
    </p:spTree>
    <p:extLst>
      <p:ext uri="{BB962C8B-B14F-4D97-AF65-F5344CB8AC3E}">
        <p14:creationId xmlns:p14="http://schemas.microsoft.com/office/powerpoint/2010/main" val="3052366261"/>
      </p:ext>
    </p:extLst>
  </p:cSld>
  <p:clrMapOvr>
    <a:masterClrMapping/>
  </p:clrMapOvr>
  <p:transition spd="slow">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003D2-0897-4EF9-85AD-A210651C4E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B91547-A2D1-52F1-5BA0-1B24987F9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2AD24D-6E9A-0841-9CE9-8BD1365E9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93B7D6-2FF1-8997-E1F4-5D4AAC180493}"/>
              </a:ext>
            </a:extLst>
          </p:cNvPr>
          <p:cNvSpPr>
            <a:spLocks noGrp="1"/>
          </p:cNvSpPr>
          <p:nvPr>
            <p:ph type="dt" sz="half" idx="10"/>
          </p:nvPr>
        </p:nvSpPr>
        <p:spPr/>
        <p:txBody>
          <a:bodyPr/>
          <a:lstStyle/>
          <a:p>
            <a:fld id="{91D990E0-8634-48BE-BFCB-60629F62FF6B}" type="datetimeFigureOut">
              <a:rPr lang="en-US" smtClean="0"/>
              <a:t>8/24/2023</a:t>
            </a:fld>
            <a:endParaRPr lang="en-US"/>
          </a:p>
        </p:txBody>
      </p:sp>
      <p:sp>
        <p:nvSpPr>
          <p:cNvPr id="6" name="Footer Placeholder 5">
            <a:extLst>
              <a:ext uri="{FF2B5EF4-FFF2-40B4-BE49-F238E27FC236}">
                <a16:creationId xmlns:a16="http://schemas.microsoft.com/office/drawing/2014/main" id="{C59BF276-A0A7-71E5-762A-1EEEEFDC8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7BF19-22ED-6630-4AAD-F6872AA2943B}"/>
              </a:ext>
            </a:extLst>
          </p:cNvPr>
          <p:cNvSpPr>
            <a:spLocks noGrp="1"/>
          </p:cNvSpPr>
          <p:nvPr>
            <p:ph type="sldNum" sz="quarter" idx="12"/>
          </p:nvPr>
        </p:nvSpPr>
        <p:spPr/>
        <p:txBody>
          <a:bodyPr/>
          <a:lstStyle/>
          <a:p>
            <a:fld id="{7482D6BC-3DFA-4866-A31A-7736676347B1}" type="slidenum">
              <a:rPr lang="en-US" smtClean="0"/>
              <a:t>‹#›</a:t>
            </a:fld>
            <a:endParaRPr lang="en-US"/>
          </a:p>
        </p:txBody>
      </p:sp>
    </p:spTree>
    <p:extLst>
      <p:ext uri="{BB962C8B-B14F-4D97-AF65-F5344CB8AC3E}">
        <p14:creationId xmlns:p14="http://schemas.microsoft.com/office/powerpoint/2010/main" val="24859126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6593E81-B935-4C15-B5DE-0DE917043994}" type="datetime1">
              <a:rPr lang="en-US">
                <a:solidFill>
                  <a:srgbClr val="FFD965">
                    <a:tint val="75000"/>
                  </a:srgbClr>
                </a:solidFill>
              </a:rPr>
              <a:pPr>
                <a:defRPr/>
              </a:pPr>
              <a:t>8/24/2023</a:t>
            </a:fld>
            <a:endParaRPr lang="en-US" dirty="0">
              <a:solidFill>
                <a:srgbClr val="FFD96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7" name="Slide Number Placeholder 5"/>
          <p:cNvSpPr>
            <a:spLocks noGrp="1"/>
          </p:cNvSpPr>
          <p:nvPr>
            <p:ph type="sldNum" sz="quarter" idx="12"/>
          </p:nvPr>
        </p:nvSpPr>
        <p:spPr/>
        <p:txBody>
          <a:bodyPr/>
          <a:lstStyle>
            <a:lvl1pPr>
              <a:defRPr>
                <a:solidFill>
                  <a:srgbClr val="FFFF00"/>
                </a:solidFill>
              </a:defRPr>
            </a:lvl1pPr>
          </a:lstStyle>
          <a:p>
            <a:pPr>
              <a:defRPr/>
            </a:pPr>
            <a:fld id="{463655BD-B43B-4217-92D9-AD3C80CCDAC6}" type="slidenum">
              <a:rPr lang="en-US"/>
              <a:pPr>
                <a:defRPr/>
              </a:pPr>
              <a:t>‹#›</a:t>
            </a:fld>
            <a:endParaRPr lang="en-US" dirty="0"/>
          </a:p>
        </p:txBody>
      </p:sp>
    </p:spTree>
    <p:extLst>
      <p:ext uri="{BB962C8B-B14F-4D97-AF65-F5344CB8AC3E}">
        <p14:creationId xmlns:p14="http://schemas.microsoft.com/office/powerpoint/2010/main" val="2175054943"/>
      </p:ext>
    </p:extLst>
  </p:cSld>
  <p:clrMapOvr>
    <a:masterClrMapping/>
  </p:clrMapOvr>
  <p:transition spd="slow">
    <p:circl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2"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6F38EF7-52CF-4FFF-A9BF-CBADDD58A1BD}" type="datetime1">
              <a:rPr lang="en-US">
                <a:solidFill>
                  <a:srgbClr val="FFD965">
                    <a:tint val="75000"/>
                  </a:srgbClr>
                </a:solidFill>
              </a:rPr>
              <a:pPr>
                <a:defRPr/>
              </a:pPr>
              <a:t>8/24/2023</a:t>
            </a:fld>
            <a:endParaRPr lang="en-US" dirty="0">
              <a:solidFill>
                <a:srgbClr val="FFD965">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9" name="Slide Number Placeholder 5"/>
          <p:cNvSpPr>
            <a:spLocks noGrp="1"/>
          </p:cNvSpPr>
          <p:nvPr>
            <p:ph type="sldNum" sz="quarter" idx="12"/>
          </p:nvPr>
        </p:nvSpPr>
        <p:spPr/>
        <p:txBody>
          <a:bodyPr/>
          <a:lstStyle>
            <a:lvl1pPr>
              <a:defRPr>
                <a:solidFill>
                  <a:srgbClr val="FFFF00"/>
                </a:solidFill>
              </a:defRPr>
            </a:lvl1pPr>
          </a:lstStyle>
          <a:p>
            <a:pPr>
              <a:defRPr/>
            </a:pPr>
            <a:fld id="{A2EF573B-493D-4A6A-A6B8-F3F3492F895A}" type="slidenum">
              <a:rPr lang="en-US"/>
              <a:pPr>
                <a:defRPr/>
              </a:pPr>
              <a:t>‹#›</a:t>
            </a:fld>
            <a:endParaRPr lang="en-US" dirty="0"/>
          </a:p>
        </p:txBody>
      </p:sp>
    </p:spTree>
    <p:extLst>
      <p:ext uri="{BB962C8B-B14F-4D97-AF65-F5344CB8AC3E}">
        <p14:creationId xmlns:p14="http://schemas.microsoft.com/office/powerpoint/2010/main" val="971434780"/>
      </p:ext>
    </p:extLst>
  </p:cSld>
  <p:clrMapOvr>
    <a:masterClrMapping/>
  </p:clrMapOvr>
  <p:transition spd="slow">
    <p:circl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4" y="273052"/>
            <a:ext cx="681566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5CC5A1-6280-45BC-AE24-4BC328623D94}" type="datetime1">
              <a:rPr lang="en-US">
                <a:solidFill>
                  <a:srgbClr val="FFD965">
                    <a:tint val="75000"/>
                  </a:srgbClr>
                </a:solidFill>
              </a:rPr>
              <a:pPr>
                <a:defRPr/>
              </a:pPr>
              <a:t>8/24/2023</a:t>
            </a:fld>
            <a:endParaRPr lang="en-US" dirty="0">
              <a:solidFill>
                <a:srgbClr val="FFD96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7" name="Slide Number Placeholder 5"/>
          <p:cNvSpPr>
            <a:spLocks noGrp="1"/>
          </p:cNvSpPr>
          <p:nvPr>
            <p:ph type="sldNum" sz="quarter" idx="12"/>
          </p:nvPr>
        </p:nvSpPr>
        <p:spPr/>
        <p:txBody>
          <a:bodyPr/>
          <a:lstStyle>
            <a:lvl1pPr>
              <a:defRPr>
                <a:solidFill>
                  <a:srgbClr val="FFFF00"/>
                </a:solidFill>
              </a:defRPr>
            </a:lvl1pPr>
          </a:lstStyle>
          <a:p>
            <a:pPr>
              <a:defRPr/>
            </a:pPr>
            <a:fld id="{9AADA020-E5A3-46CE-9A0E-83EC47939947}" type="slidenum">
              <a:rPr lang="en-US"/>
              <a:pPr>
                <a:defRPr/>
              </a:pPr>
              <a:t>‹#›</a:t>
            </a:fld>
            <a:endParaRPr lang="en-US" dirty="0"/>
          </a:p>
        </p:txBody>
      </p:sp>
    </p:spTree>
    <p:extLst>
      <p:ext uri="{BB962C8B-B14F-4D97-AF65-F5344CB8AC3E}">
        <p14:creationId xmlns:p14="http://schemas.microsoft.com/office/powerpoint/2010/main" val="1942078601"/>
      </p:ext>
    </p:extLst>
  </p:cSld>
  <p:clrMapOvr>
    <a:masterClrMapping/>
  </p:clrMapOvr>
  <p:transition spd="slow">
    <p:circl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9"/>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BC781C5-1D3F-440B-AB05-0BEF5BA7AE58}" type="datetime1">
              <a:rPr lang="en-US">
                <a:solidFill>
                  <a:srgbClr val="FFD965">
                    <a:tint val="75000"/>
                  </a:srgbClr>
                </a:solidFill>
              </a:rPr>
              <a:pPr>
                <a:defRPr/>
              </a:pPr>
              <a:t>8/24/2023</a:t>
            </a:fld>
            <a:endParaRPr lang="en-US" dirty="0">
              <a:solidFill>
                <a:srgbClr val="FFD96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7" name="Slide Number Placeholder 5"/>
          <p:cNvSpPr>
            <a:spLocks noGrp="1"/>
          </p:cNvSpPr>
          <p:nvPr>
            <p:ph type="sldNum" sz="quarter" idx="12"/>
          </p:nvPr>
        </p:nvSpPr>
        <p:spPr/>
        <p:txBody>
          <a:bodyPr/>
          <a:lstStyle>
            <a:lvl1pPr>
              <a:defRPr>
                <a:solidFill>
                  <a:srgbClr val="FFFF00"/>
                </a:solidFill>
              </a:defRPr>
            </a:lvl1pPr>
          </a:lstStyle>
          <a:p>
            <a:pPr>
              <a:defRPr/>
            </a:pPr>
            <a:fld id="{29BD0C6D-3790-49B4-96CC-5287E1DB2A7B}" type="slidenum">
              <a:rPr lang="en-US"/>
              <a:pPr>
                <a:defRPr/>
              </a:pPr>
              <a:t>‹#›</a:t>
            </a:fld>
            <a:endParaRPr lang="en-US" dirty="0"/>
          </a:p>
        </p:txBody>
      </p:sp>
    </p:spTree>
    <p:extLst>
      <p:ext uri="{BB962C8B-B14F-4D97-AF65-F5344CB8AC3E}">
        <p14:creationId xmlns:p14="http://schemas.microsoft.com/office/powerpoint/2010/main" val="3214938578"/>
      </p:ext>
    </p:extLst>
  </p:cSld>
  <p:clrMapOvr>
    <a:masterClrMapping/>
  </p:clrMapOvr>
  <p:transition spd="slow">
    <p:circl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4A9B5A-0A2B-4DF0-AE82-2AF8DF11E03B}" type="datetime1">
              <a:rPr lang="en-US">
                <a:solidFill>
                  <a:srgbClr val="FFD965">
                    <a:tint val="75000"/>
                  </a:srgbClr>
                </a:solidFill>
              </a:rPr>
              <a:pPr>
                <a:defRPr/>
              </a:pPr>
              <a:t>8/24/2023</a:t>
            </a:fld>
            <a:endParaRPr lang="en-US" dirty="0">
              <a:solidFill>
                <a:srgbClr val="FFD965">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6" name="Slide Number Placeholder 5"/>
          <p:cNvSpPr>
            <a:spLocks noGrp="1"/>
          </p:cNvSpPr>
          <p:nvPr>
            <p:ph type="sldNum" sz="quarter" idx="12"/>
          </p:nvPr>
        </p:nvSpPr>
        <p:spPr/>
        <p:txBody>
          <a:bodyPr/>
          <a:lstStyle>
            <a:lvl1pPr>
              <a:defRPr>
                <a:solidFill>
                  <a:srgbClr val="FFFF00"/>
                </a:solidFill>
              </a:defRPr>
            </a:lvl1pPr>
          </a:lstStyle>
          <a:p>
            <a:pPr>
              <a:defRPr/>
            </a:pPr>
            <a:fld id="{D55AD7FD-467A-4BD0-B2B7-98F3F7BDD0CB}" type="slidenum">
              <a:rPr lang="en-US"/>
              <a:pPr>
                <a:defRPr/>
              </a:pPr>
              <a:t>‹#›</a:t>
            </a:fld>
            <a:endParaRPr lang="en-US" dirty="0"/>
          </a:p>
        </p:txBody>
      </p:sp>
    </p:spTree>
    <p:extLst>
      <p:ext uri="{BB962C8B-B14F-4D97-AF65-F5344CB8AC3E}">
        <p14:creationId xmlns:p14="http://schemas.microsoft.com/office/powerpoint/2010/main" val="3869738006"/>
      </p:ext>
    </p:extLst>
  </p:cSld>
  <p:clrMapOvr>
    <a:masterClrMapping/>
  </p:clrMapOvr>
  <p:transition spd="slow">
    <p:circl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049B441-EF28-4EE2-A2E5-99A46219CC2F}" type="datetime1">
              <a:rPr lang="en-US">
                <a:solidFill>
                  <a:srgbClr val="FFD965">
                    <a:tint val="75000"/>
                  </a:srgbClr>
                </a:solidFill>
              </a:rPr>
              <a:pPr>
                <a:defRPr/>
              </a:pPr>
              <a:t>8/24/2023</a:t>
            </a:fld>
            <a:endParaRPr lang="en-US" dirty="0">
              <a:solidFill>
                <a:srgbClr val="FFD965">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4D3FC4C-027D-44FA-962C-20E1A7677E14}" type="slidenum">
              <a:rPr lang="en-US"/>
              <a:pPr>
                <a:defRPr/>
              </a:pPr>
              <a:t>‹#›</a:t>
            </a:fld>
            <a:endParaRPr lang="en-US"/>
          </a:p>
        </p:txBody>
      </p:sp>
    </p:spTree>
    <p:extLst>
      <p:ext uri="{BB962C8B-B14F-4D97-AF65-F5344CB8AC3E}">
        <p14:creationId xmlns:p14="http://schemas.microsoft.com/office/powerpoint/2010/main" val="112203123"/>
      </p:ext>
    </p:extLst>
  </p:cSld>
  <p:clrMapOvr>
    <a:masterClrMapping/>
  </p:clrMapOvr>
  <p:transition spd="slow">
    <p:circl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blipFill dpi="0" rotWithShape="1">
            <a:blip r:embed="rId2" cstate="print">
              <a:alphaModFix amt="28000"/>
              <a:grayscl/>
              <a:lum brigh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pic>
        <p:nvPicPr>
          <p:cNvPr id="5" name="Picture 4" descr="blue.png"/>
          <p:cNvPicPr>
            <a:picLocks noChangeAspect="1"/>
          </p:cNvPicPr>
          <p:nvPr userDrawn="1"/>
        </p:nvPicPr>
        <p:blipFill>
          <a:blip r:embed="rId3" cstate="print">
            <a:duotone>
              <a:prstClr val="black"/>
              <a:schemeClr val="accent4">
                <a:tint val="45000"/>
                <a:satMod val="400000"/>
              </a:schemeClr>
            </a:duotone>
            <a:lum contrast="57000"/>
          </a:blip>
          <a:stretch>
            <a:fillRect/>
          </a:stretch>
        </p:blipFill>
        <p:spPr>
          <a:xfrm>
            <a:off x="1307310" y="4434216"/>
            <a:ext cx="705207" cy="1559489"/>
          </a:xfrm>
          <a:prstGeom prst="rect">
            <a:avLst/>
          </a:prstGeom>
          <a:effectLst>
            <a:reflection blurRad="6350" stA="50000" endA="300" endPos="55000" dir="5400000" sy="-100000" algn="bl" rotWithShape="0"/>
          </a:effectLst>
        </p:spPr>
      </p:pic>
      <p:pic>
        <p:nvPicPr>
          <p:cNvPr id="6" name="Picture 5" descr="silver.png"/>
          <p:cNvPicPr>
            <a:picLocks noChangeAspect="1"/>
          </p:cNvPicPr>
          <p:nvPr userDrawn="1"/>
        </p:nvPicPr>
        <p:blipFill>
          <a:blip r:embed="rId4" cstate="print"/>
          <a:stretch>
            <a:fillRect/>
          </a:stretch>
        </p:blipFill>
        <p:spPr>
          <a:xfrm>
            <a:off x="8737602" y="2467628"/>
            <a:ext cx="1630273" cy="3559329"/>
          </a:xfrm>
          <a:prstGeom prst="rect">
            <a:avLst/>
          </a:prstGeom>
          <a:noFill/>
          <a:ln>
            <a:noFill/>
          </a:ln>
          <a:effectLst>
            <a:reflection blurRad="6350" stA="50000" endA="300" endPos="55000" dir="5400000" sy="-100000" algn="bl" rotWithShape="0"/>
          </a:effectLst>
        </p:spPr>
      </p:pic>
      <p:pic>
        <p:nvPicPr>
          <p:cNvPr id="7" name="Picture 6" descr="blue.png"/>
          <p:cNvPicPr>
            <a:picLocks noChangeAspect="1"/>
          </p:cNvPicPr>
          <p:nvPr userDrawn="1"/>
        </p:nvPicPr>
        <p:blipFill>
          <a:blip r:embed="rId5" cstate="print">
            <a:duotone>
              <a:prstClr val="black"/>
              <a:schemeClr val="accent6">
                <a:tint val="45000"/>
                <a:satMod val="400000"/>
              </a:schemeClr>
            </a:duotone>
            <a:lum contrast="69000"/>
          </a:blip>
          <a:stretch>
            <a:fillRect/>
          </a:stretch>
        </p:blipFill>
        <p:spPr>
          <a:xfrm>
            <a:off x="1985642" y="4173131"/>
            <a:ext cx="826991" cy="1828800"/>
          </a:xfrm>
          <a:prstGeom prst="rect">
            <a:avLst/>
          </a:prstGeom>
          <a:effectLst>
            <a:reflection blurRad="6350" stA="50000" endA="300" endPos="55000" dir="5400000" sy="-100000" algn="bl" rotWithShape="0"/>
          </a:effectLst>
        </p:spPr>
      </p:pic>
      <p:pic>
        <p:nvPicPr>
          <p:cNvPr id="8" name="Picture 7" descr="blue.png"/>
          <p:cNvPicPr>
            <a:picLocks noChangeAspect="1"/>
          </p:cNvPicPr>
          <p:nvPr userDrawn="1"/>
        </p:nvPicPr>
        <p:blipFill>
          <a:blip r:embed="rId6" cstate="print">
            <a:duotone>
              <a:prstClr val="black"/>
              <a:schemeClr val="accent5">
                <a:tint val="45000"/>
                <a:satMod val="400000"/>
              </a:schemeClr>
            </a:duotone>
            <a:lum contrast="57000"/>
          </a:blip>
          <a:stretch>
            <a:fillRect/>
          </a:stretch>
        </p:blipFill>
        <p:spPr>
          <a:xfrm>
            <a:off x="2783613" y="3849806"/>
            <a:ext cx="976055" cy="2158441"/>
          </a:xfrm>
          <a:prstGeom prst="rect">
            <a:avLst/>
          </a:prstGeom>
          <a:effectLst>
            <a:reflection blurRad="6350" stA="50000" endA="300" endPos="55000" dir="5400000" sy="-100000" algn="bl" rotWithShape="0"/>
          </a:effectLst>
        </p:spPr>
      </p:pic>
      <p:pic>
        <p:nvPicPr>
          <p:cNvPr id="9" name="Picture 8" descr="blue.png"/>
          <p:cNvPicPr>
            <a:picLocks noChangeAspect="1"/>
          </p:cNvPicPr>
          <p:nvPr userDrawn="1"/>
        </p:nvPicPr>
        <p:blipFill>
          <a:blip r:embed="rId7" cstate="print">
            <a:duotone>
              <a:prstClr val="black"/>
              <a:schemeClr val="accent3">
                <a:tint val="45000"/>
                <a:satMod val="400000"/>
              </a:schemeClr>
            </a:duotone>
            <a:lum contrast="73000"/>
          </a:blip>
          <a:stretch>
            <a:fillRect/>
          </a:stretch>
        </p:blipFill>
        <p:spPr>
          <a:xfrm>
            <a:off x="3726264" y="3494889"/>
            <a:ext cx="1141697" cy="2524744"/>
          </a:xfrm>
          <a:prstGeom prst="rect">
            <a:avLst/>
          </a:prstGeom>
          <a:effectLst>
            <a:reflection blurRad="6350" stA="50000" endA="300" endPos="55000" dir="5400000" sy="-100000" algn="bl" rotWithShape="0"/>
          </a:effectLst>
        </p:spPr>
      </p:pic>
      <p:pic>
        <p:nvPicPr>
          <p:cNvPr id="10" name="Picture 9" descr="blue.png"/>
          <p:cNvPicPr>
            <a:picLocks noChangeAspect="1"/>
          </p:cNvPicPr>
          <p:nvPr userDrawn="1"/>
        </p:nvPicPr>
        <p:blipFill>
          <a:blip r:embed="rId8" cstate="print">
            <a:duotone>
              <a:prstClr val="black"/>
              <a:schemeClr val="accent2">
                <a:tint val="45000"/>
                <a:satMod val="400000"/>
              </a:schemeClr>
            </a:duotone>
            <a:lum contrast="71000"/>
          </a:blip>
          <a:stretch>
            <a:fillRect/>
          </a:stretch>
        </p:blipFill>
        <p:spPr>
          <a:xfrm>
            <a:off x="4817858" y="3194138"/>
            <a:ext cx="1275700" cy="2821075"/>
          </a:xfrm>
          <a:prstGeom prst="rect">
            <a:avLst/>
          </a:prstGeom>
          <a:effectLst>
            <a:reflection blurRad="6350" stA="50000" endA="300" endPos="55000" dir="5400000" sy="-100000" algn="bl" rotWithShape="0"/>
          </a:effectLst>
        </p:spPr>
      </p:pic>
      <p:grpSp>
        <p:nvGrpSpPr>
          <p:cNvPr id="11" name="Group 17"/>
          <p:cNvGrpSpPr>
            <a:grpSpLocks/>
          </p:cNvGrpSpPr>
          <p:nvPr userDrawn="1"/>
        </p:nvGrpSpPr>
        <p:grpSpPr bwMode="auto">
          <a:xfrm>
            <a:off x="1" y="-36513"/>
            <a:ext cx="12170833" cy="2014538"/>
            <a:chOff x="15927" y="0"/>
            <a:chExt cx="9128074" cy="2013885"/>
          </a:xfrm>
        </p:grpSpPr>
        <p:sp>
          <p:nvSpPr>
            <p:cNvPr id="12" name="Title 1"/>
            <p:cNvSpPr txBox="1">
              <a:spLocks/>
            </p:cNvSpPr>
            <p:nvPr/>
          </p:nvSpPr>
          <p:spPr bwMode="auto">
            <a:xfrm>
              <a:off x="1155746" y="0"/>
              <a:ext cx="7988255" cy="201388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br>
                <a:rPr lang="en-US" altLang="en-US" sz="4400" b="1" dirty="0">
                  <a:solidFill>
                    <a:srgbClr val="FFD965"/>
                  </a:solidFill>
                </a:rPr>
              </a:br>
              <a:endParaRPr lang="en-US" altLang="en-US" sz="4400" b="1" dirty="0">
                <a:solidFill>
                  <a:srgbClr val="FFC000"/>
                </a:solidFill>
              </a:endParaRPr>
            </a:p>
          </p:txBody>
        </p:sp>
        <p:pic>
          <p:nvPicPr>
            <p:cNvPr id="13"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927" y="0"/>
              <a:ext cx="1139773" cy="20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ubtitle 2"/>
          <p:cNvSpPr>
            <a:spLocks noGrp="1"/>
          </p:cNvSpPr>
          <p:nvPr>
            <p:ph type="subTitle" idx="1"/>
          </p:nvPr>
        </p:nvSpPr>
        <p:spPr>
          <a:xfrm>
            <a:off x="1519699" y="2420531"/>
            <a:ext cx="8534400" cy="1752600"/>
          </a:xfrm>
          <a:prstGeom prst="rect">
            <a:avLst/>
          </a:prstGeo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Title 16"/>
          <p:cNvSpPr>
            <a:spLocks noGrp="1"/>
          </p:cNvSpPr>
          <p:nvPr>
            <p:ph type="title"/>
          </p:nvPr>
        </p:nvSpPr>
        <p:spPr/>
        <p:txBody>
          <a:bodyPr/>
          <a:lstStyle>
            <a:lvl1pPr>
              <a:defRPr>
                <a:solidFill>
                  <a:srgbClr val="FFC000"/>
                </a:solidFill>
                <a:latin typeface="+mj-lt"/>
              </a:defRPr>
            </a:lvl1pPr>
          </a:lstStyle>
          <a:p>
            <a:r>
              <a:rPr lang="en-US" dirty="0"/>
              <a:t>Click to edit Master title style</a:t>
            </a:r>
          </a:p>
        </p:txBody>
      </p:sp>
      <p:sp>
        <p:nvSpPr>
          <p:cNvPr id="14" name="Date Placeholder 3"/>
          <p:cNvSpPr>
            <a:spLocks noGrp="1"/>
          </p:cNvSpPr>
          <p:nvPr>
            <p:ph type="dt" sz="half" idx="10"/>
          </p:nvPr>
        </p:nvSpPr>
        <p:spPr/>
        <p:txBody>
          <a:bodyPr/>
          <a:lstStyle>
            <a:lvl1pPr>
              <a:defRPr/>
            </a:lvl1pPr>
          </a:lstStyle>
          <a:p>
            <a:pPr>
              <a:defRPr/>
            </a:pPr>
            <a:fld id="{72301D74-09B3-4984-9EEA-0C884F0612B3}" type="datetime1">
              <a:rPr lang="en-US">
                <a:solidFill>
                  <a:srgbClr val="FFD965">
                    <a:tint val="75000"/>
                  </a:srgbClr>
                </a:solidFill>
              </a:rPr>
              <a:pPr>
                <a:defRPr/>
              </a:pPr>
              <a:t>8/24/2023</a:t>
            </a:fld>
            <a:endParaRPr lang="en-US" dirty="0">
              <a:solidFill>
                <a:srgbClr val="FFD965">
                  <a:tint val="75000"/>
                </a:srgbClr>
              </a:solidFill>
            </a:endParaRPr>
          </a:p>
        </p:txBody>
      </p:sp>
      <p:sp>
        <p:nvSpPr>
          <p:cNvPr id="15"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16" name="Slide Number Placeholder 5"/>
          <p:cNvSpPr>
            <a:spLocks noGrp="1"/>
          </p:cNvSpPr>
          <p:nvPr>
            <p:ph type="sldNum" sz="quarter" idx="12"/>
          </p:nvPr>
        </p:nvSpPr>
        <p:spPr/>
        <p:txBody>
          <a:bodyPr/>
          <a:lstStyle>
            <a:lvl1pPr>
              <a:defRPr>
                <a:solidFill>
                  <a:srgbClr val="FFFF00"/>
                </a:solidFill>
              </a:defRPr>
            </a:lvl1pPr>
          </a:lstStyle>
          <a:p>
            <a:pPr>
              <a:defRPr/>
            </a:pPr>
            <a:fld id="{16867A93-3500-46F8-835D-267AE7DD2D73}" type="slidenum">
              <a:rPr lang="en-US"/>
              <a:pPr>
                <a:defRPr/>
              </a:pPr>
              <a:t>‹#›</a:t>
            </a:fld>
            <a:endParaRPr lang="en-US" dirty="0"/>
          </a:p>
        </p:txBody>
      </p:sp>
    </p:spTree>
    <p:extLst>
      <p:ext uri="{BB962C8B-B14F-4D97-AF65-F5344CB8AC3E}">
        <p14:creationId xmlns:p14="http://schemas.microsoft.com/office/powerpoint/2010/main" val="348852739"/>
      </p:ext>
    </p:extLst>
  </p:cSld>
  <p:clrMapOvr>
    <a:masterClrMapping/>
  </p:clrMapOvr>
  <p:transition spd="slow">
    <p:circl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3" descr="blue.png"/>
          <p:cNvPicPr>
            <a:picLocks noChangeAspect="1"/>
          </p:cNvPicPr>
          <p:nvPr userDrawn="1"/>
        </p:nvPicPr>
        <p:blipFill>
          <a:blip r:embed="rId2" cstate="print">
            <a:duotone>
              <a:prstClr val="black"/>
              <a:schemeClr val="accent4">
                <a:tint val="45000"/>
                <a:satMod val="400000"/>
              </a:schemeClr>
            </a:duotone>
            <a:lum contrast="57000"/>
          </a:blip>
          <a:stretch>
            <a:fillRect/>
          </a:stretch>
        </p:blipFill>
        <p:spPr>
          <a:xfrm flipH="1">
            <a:off x="11572449" y="5949336"/>
            <a:ext cx="310577" cy="674555"/>
          </a:xfrm>
          <a:prstGeom prst="rect">
            <a:avLst/>
          </a:prstGeom>
          <a:effectLst>
            <a:reflection blurRad="6350" stA="50000" endA="300" endPos="55000" dir="5400000" sy="-100000" algn="bl" rotWithShape="0"/>
          </a:effectLst>
        </p:spPr>
      </p:pic>
      <p:pic>
        <p:nvPicPr>
          <p:cNvPr id="5" name="Picture 4" descr="blue.png"/>
          <p:cNvPicPr>
            <a:picLocks noChangeAspect="1"/>
          </p:cNvPicPr>
          <p:nvPr userDrawn="1"/>
        </p:nvPicPr>
        <p:blipFill>
          <a:blip r:embed="rId3" cstate="print">
            <a:duotone>
              <a:prstClr val="black"/>
              <a:schemeClr val="accent6">
                <a:tint val="45000"/>
                <a:satMod val="400000"/>
              </a:schemeClr>
            </a:duotone>
            <a:lum contrast="69000"/>
          </a:blip>
          <a:stretch>
            <a:fillRect/>
          </a:stretch>
        </p:blipFill>
        <p:spPr>
          <a:xfrm flipH="1">
            <a:off x="11220073" y="5836405"/>
            <a:ext cx="364212" cy="791045"/>
          </a:xfrm>
          <a:prstGeom prst="rect">
            <a:avLst/>
          </a:prstGeom>
          <a:effectLst>
            <a:reflection blurRad="6350" stA="50000" endA="300" endPos="55000" dir="5400000" sy="-100000" algn="bl" rotWithShape="0"/>
          </a:effectLst>
        </p:spPr>
      </p:pic>
      <p:sp>
        <p:nvSpPr>
          <p:cNvPr id="6" name="Rectangle 5"/>
          <p:cNvSpPr/>
          <p:nvPr userDrawn="1"/>
        </p:nvSpPr>
        <p:spPr>
          <a:xfrm>
            <a:off x="0" y="0"/>
            <a:ext cx="12192000" cy="6858000"/>
          </a:xfrm>
          <a:prstGeom prst="rect">
            <a:avLst/>
          </a:prstGeom>
          <a:blipFill dpi="0" rotWithShape="1">
            <a:blip r:embed="rId4" cstate="print">
              <a:alphaModFix amt="28000"/>
              <a:grayscl/>
              <a:lum brigh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pic>
        <p:nvPicPr>
          <p:cNvPr id="7" name="Picture 6" descr="blue.png"/>
          <p:cNvPicPr>
            <a:picLocks noChangeAspect="1"/>
          </p:cNvPicPr>
          <p:nvPr userDrawn="1"/>
        </p:nvPicPr>
        <p:blipFill>
          <a:blip r:embed="rId5" cstate="print">
            <a:duotone>
              <a:prstClr val="black"/>
              <a:schemeClr val="accent5">
                <a:tint val="45000"/>
                <a:satMod val="400000"/>
              </a:schemeClr>
            </a:duotone>
            <a:lum contrast="57000"/>
          </a:blip>
          <a:stretch>
            <a:fillRect/>
          </a:stretch>
        </p:blipFill>
        <p:spPr>
          <a:xfrm flipH="1">
            <a:off x="10802991" y="5696548"/>
            <a:ext cx="429861" cy="933630"/>
          </a:xfrm>
          <a:prstGeom prst="rect">
            <a:avLst/>
          </a:prstGeom>
          <a:effectLst>
            <a:reflection blurRad="6350" stA="50000" endA="300" endPos="55000" dir="5400000" sy="-100000" algn="bl" rotWithShape="0"/>
          </a:effectLst>
        </p:spPr>
      </p:pic>
      <p:pic>
        <p:nvPicPr>
          <p:cNvPr id="8" name="Picture 7" descr="blue.png"/>
          <p:cNvPicPr>
            <a:picLocks noChangeAspect="1"/>
          </p:cNvPicPr>
          <p:nvPr userDrawn="1"/>
        </p:nvPicPr>
        <p:blipFill>
          <a:blip r:embed="rId6" cstate="print">
            <a:duotone>
              <a:prstClr val="black"/>
              <a:schemeClr val="accent3">
                <a:tint val="45000"/>
                <a:satMod val="400000"/>
              </a:schemeClr>
            </a:duotone>
            <a:lum contrast="73000"/>
          </a:blip>
          <a:stretch>
            <a:fillRect/>
          </a:stretch>
        </p:blipFill>
        <p:spPr>
          <a:xfrm flipH="1">
            <a:off x="10314890" y="5543031"/>
            <a:ext cx="502812" cy="1092074"/>
          </a:xfrm>
          <a:prstGeom prst="rect">
            <a:avLst/>
          </a:prstGeom>
          <a:effectLst>
            <a:reflection blurRad="6350" stA="50000" endA="300" endPos="55000" dir="5400000" sy="-100000" algn="bl" rotWithShape="0"/>
          </a:effectLst>
        </p:spPr>
      </p:pic>
      <p:pic>
        <p:nvPicPr>
          <p:cNvPr id="9" name="Picture 8" descr="blue.png"/>
          <p:cNvPicPr>
            <a:picLocks noChangeAspect="1"/>
          </p:cNvPicPr>
          <p:nvPr userDrawn="1"/>
        </p:nvPicPr>
        <p:blipFill>
          <a:blip r:embed="rId7" cstate="print">
            <a:duotone>
              <a:prstClr val="black"/>
              <a:schemeClr val="accent2">
                <a:tint val="45000"/>
                <a:satMod val="400000"/>
              </a:schemeClr>
            </a:duotone>
            <a:lum contrast="71000"/>
          </a:blip>
          <a:stretch>
            <a:fillRect/>
          </a:stretch>
        </p:blipFill>
        <p:spPr>
          <a:xfrm flipH="1">
            <a:off x="9775126" y="5412940"/>
            <a:ext cx="561828" cy="1220252"/>
          </a:xfrm>
          <a:prstGeom prst="rect">
            <a:avLst/>
          </a:prstGeom>
          <a:effectLst>
            <a:reflection blurRad="6350" stA="50000" endA="300" endPos="55000" dir="5400000" sy="-100000" algn="bl" rotWithShape="0"/>
          </a:effectLst>
        </p:spPr>
      </p:pic>
      <p:grpSp>
        <p:nvGrpSpPr>
          <p:cNvPr id="10" name="Group 17"/>
          <p:cNvGrpSpPr>
            <a:grpSpLocks/>
          </p:cNvGrpSpPr>
          <p:nvPr userDrawn="1"/>
        </p:nvGrpSpPr>
        <p:grpSpPr bwMode="auto">
          <a:xfrm>
            <a:off x="1" y="-36513"/>
            <a:ext cx="12170833" cy="2014538"/>
            <a:chOff x="15927" y="0"/>
            <a:chExt cx="9128074" cy="2013885"/>
          </a:xfrm>
        </p:grpSpPr>
        <p:sp>
          <p:nvSpPr>
            <p:cNvPr id="11" name="Title 1"/>
            <p:cNvSpPr txBox="1">
              <a:spLocks/>
            </p:cNvSpPr>
            <p:nvPr/>
          </p:nvSpPr>
          <p:spPr bwMode="auto">
            <a:xfrm>
              <a:off x="1155746" y="0"/>
              <a:ext cx="7988255" cy="201388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br>
                <a:rPr lang="en-US" altLang="en-US" sz="4400" b="1" dirty="0">
                  <a:solidFill>
                    <a:srgbClr val="FFD965"/>
                  </a:solidFill>
                </a:rPr>
              </a:br>
              <a:endParaRPr lang="en-US" altLang="en-US" sz="4400" b="1" dirty="0">
                <a:solidFill>
                  <a:srgbClr val="FFC000"/>
                </a:solidFill>
              </a:endParaRPr>
            </a:p>
          </p:txBody>
        </p:sp>
        <p:pic>
          <p:nvPicPr>
            <p:cNvPr id="12"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927" y="0"/>
              <a:ext cx="1139773" cy="20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Content Placeholder 2"/>
          <p:cNvSpPr>
            <a:spLocks noGrp="1"/>
          </p:cNvSpPr>
          <p:nvPr>
            <p:ph idx="1"/>
          </p:nvPr>
        </p:nvSpPr>
        <p:spPr>
          <a:xfrm>
            <a:off x="609600" y="2230957"/>
            <a:ext cx="10972800" cy="3895206"/>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175456" y="344488"/>
            <a:ext cx="10972800" cy="1143000"/>
          </a:xfrm>
        </p:spPr>
        <p:txBody>
          <a:bodyPr/>
          <a:lstStyle>
            <a:lvl1pPr>
              <a:defRPr>
                <a:latin typeface="+mj-lt"/>
              </a:defRPr>
            </a:lvl1pPr>
          </a:lstStyle>
          <a:p>
            <a:r>
              <a:rPr lang="en-US" dirty="0"/>
              <a:t>Click to edit Master title style</a:t>
            </a:r>
          </a:p>
        </p:txBody>
      </p:sp>
      <p:sp>
        <p:nvSpPr>
          <p:cNvPr id="13" name="Date Placeholder 3"/>
          <p:cNvSpPr>
            <a:spLocks noGrp="1"/>
          </p:cNvSpPr>
          <p:nvPr>
            <p:ph type="dt" sz="half" idx="10"/>
          </p:nvPr>
        </p:nvSpPr>
        <p:spPr/>
        <p:txBody>
          <a:bodyPr/>
          <a:lstStyle>
            <a:lvl1pPr>
              <a:defRPr/>
            </a:lvl1pPr>
          </a:lstStyle>
          <a:p>
            <a:pPr>
              <a:defRPr/>
            </a:pPr>
            <a:fld id="{4FE1838B-3AC6-4BDF-9F00-704828F6A02A}" type="datetime1">
              <a:rPr lang="en-US">
                <a:solidFill>
                  <a:srgbClr val="FFD965">
                    <a:tint val="75000"/>
                  </a:srgbClr>
                </a:solidFill>
              </a:rPr>
              <a:pPr>
                <a:defRPr/>
              </a:pPr>
              <a:t>8/24/2023</a:t>
            </a:fld>
            <a:endParaRPr lang="en-US" dirty="0">
              <a:solidFill>
                <a:srgbClr val="FFD965">
                  <a:tint val="75000"/>
                </a:srgbClr>
              </a:solidFill>
            </a:endParaRPr>
          </a:p>
        </p:txBody>
      </p:sp>
      <p:sp>
        <p:nvSpPr>
          <p:cNvPr id="14"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15" name="Slide Number Placeholder 5"/>
          <p:cNvSpPr>
            <a:spLocks noGrp="1"/>
          </p:cNvSpPr>
          <p:nvPr>
            <p:ph type="sldNum" sz="quarter" idx="12"/>
          </p:nvPr>
        </p:nvSpPr>
        <p:spPr/>
        <p:txBody>
          <a:bodyPr/>
          <a:lstStyle>
            <a:lvl1pPr>
              <a:defRPr>
                <a:solidFill>
                  <a:srgbClr val="FFFF00"/>
                </a:solidFill>
              </a:defRPr>
            </a:lvl1pPr>
          </a:lstStyle>
          <a:p>
            <a:pPr>
              <a:defRPr/>
            </a:pPr>
            <a:fld id="{EF9806CA-853F-496E-9D97-81205ED87AC8}" type="slidenum">
              <a:rPr lang="en-US"/>
              <a:pPr>
                <a:defRPr/>
              </a:pPr>
              <a:t>‹#›</a:t>
            </a:fld>
            <a:endParaRPr lang="en-US" dirty="0"/>
          </a:p>
        </p:txBody>
      </p:sp>
    </p:spTree>
    <p:extLst>
      <p:ext uri="{BB962C8B-B14F-4D97-AF65-F5344CB8AC3E}">
        <p14:creationId xmlns:p14="http://schemas.microsoft.com/office/powerpoint/2010/main" val="3688466125"/>
      </p:ext>
    </p:extLst>
  </p:cSld>
  <p:clrMapOvr>
    <a:masterClrMapping/>
  </p:clrMapOvr>
  <p:transition spd="slow">
    <p:circl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6593E81-B935-4C15-B5DE-0DE917043994}" type="datetime1">
              <a:rPr lang="en-US">
                <a:solidFill>
                  <a:srgbClr val="FFD965">
                    <a:tint val="75000"/>
                  </a:srgbClr>
                </a:solidFill>
              </a:rPr>
              <a:pPr>
                <a:defRPr/>
              </a:pPr>
              <a:t>8/24/2023</a:t>
            </a:fld>
            <a:endParaRPr lang="en-US" dirty="0">
              <a:solidFill>
                <a:srgbClr val="FFD965">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7" name="Slide Number Placeholder 5"/>
          <p:cNvSpPr>
            <a:spLocks noGrp="1"/>
          </p:cNvSpPr>
          <p:nvPr>
            <p:ph type="sldNum" sz="quarter" idx="12"/>
          </p:nvPr>
        </p:nvSpPr>
        <p:spPr/>
        <p:txBody>
          <a:bodyPr/>
          <a:lstStyle>
            <a:lvl1pPr>
              <a:defRPr>
                <a:solidFill>
                  <a:srgbClr val="FFFF00"/>
                </a:solidFill>
              </a:defRPr>
            </a:lvl1pPr>
          </a:lstStyle>
          <a:p>
            <a:pPr>
              <a:defRPr/>
            </a:pPr>
            <a:fld id="{463655BD-B43B-4217-92D9-AD3C80CCDAC6}" type="slidenum">
              <a:rPr lang="en-US"/>
              <a:pPr>
                <a:defRPr/>
              </a:pPr>
              <a:t>‹#›</a:t>
            </a:fld>
            <a:endParaRPr lang="en-US" dirty="0"/>
          </a:p>
        </p:txBody>
      </p:sp>
    </p:spTree>
    <p:extLst>
      <p:ext uri="{BB962C8B-B14F-4D97-AF65-F5344CB8AC3E}">
        <p14:creationId xmlns:p14="http://schemas.microsoft.com/office/powerpoint/2010/main" val="2197018739"/>
      </p:ext>
    </p:extLst>
  </p:cSld>
  <p:clrMapOvr>
    <a:masterClrMapping/>
  </p:clrMapOvr>
  <p:transition spd="slow">
    <p:circl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2"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6F38EF7-52CF-4FFF-A9BF-CBADDD58A1BD}" type="datetime1">
              <a:rPr lang="en-US">
                <a:solidFill>
                  <a:srgbClr val="FFD965">
                    <a:tint val="75000"/>
                  </a:srgbClr>
                </a:solidFill>
              </a:rPr>
              <a:pPr>
                <a:defRPr/>
              </a:pPr>
              <a:t>8/24/2023</a:t>
            </a:fld>
            <a:endParaRPr lang="en-US" dirty="0">
              <a:solidFill>
                <a:srgbClr val="FFD965">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FFD965">
                  <a:tint val="75000"/>
                </a:srgbClr>
              </a:solidFill>
            </a:endParaRPr>
          </a:p>
        </p:txBody>
      </p:sp>
      <p:sp>
        <p:nvSpPr>
          <p:cNvPr id="9" name="Slide Number Placeholder 5"/>
          <p:cNvSpPr>
            <a:spLocks noGrp="1"/>
          </p:cNvSpPr>
          <p:nvPr>
            <p:ph type="sldNum" sz="quarter" idx="12"/>
          </p:nvPr>
        </p:nvSpPr>
        <p:spPr/>
        <p:txBody>
          <a:bodyPr/>
          <a:lstStyle>
            <a:lvl1pPr>
              <a:defRPr>
                <a:solidFill>
                  <a:srgbClr val="FFFF00"/>
                </a:solidFill>
              </a:defRPr>
            </a:lvl1pPr>
          </a:lstStyle>
          <a:p>
            <a:pPr>
              <a:defRPr/>
            </a:pPr>
            <a:fld id="{A2EF573B-493D-4A6A-A6B8-F3F3492F895A}" type="slidenum">
              <a:rPr lang="en-US"/>
              <a:pPr>
                <a:defRPr/>
              </a:pPr>
              <a:t>‹#›</a:t>
            </a:fld>
            <a:endParaRPr lang="en-US" dirty="0"/>
          </a:p>
        </p:txBody>
      </p:sp>
    </p:spTree>
    <p:extLst>
      <p:ext uri="{BB962C8B-B14F-4D97-AF65-F5344CB8AC3E}">
        <p14:creationId xmlns:p14="http://schemas.microsoft.com/office/powerpoint/2010/main" val="62032463"/>
      </p:ext>
    </p:extLst>
  </p:cSld>
  <p:clrMapOvr>
    <a:masterClrMapping/>
  </p:clrMapOvr>
  <p:transition spd="slow">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image" Target="../media/image2.png"/><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image" Target="../media/image9.png"/><Relationship Id="rId5" Type="http://schemas.openxmlformats.org/officeDocument/2006/relationships/slideLayout" Target="../slideLayouts/slideLayout92.xml"/><Relationship Id="rId10" Type="http://schemas.openxmlformats.org/officeDocument/2006/relationships/image" Target="../media/image8.png"/><Relationship Id="rId4" Type="http://schemas.openxmlformats.org/officeDocument/2006/relationships/slideLayout" Target="../slideLayouts/slideLayout9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9.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image" Target="../media/image8.png"/><Relationship Id="rId5" Type="http://schemas.openxmlformats.org/officeDocument/2006/relationships/slideLayout" Target="../slideLayouts/slideLayout100.xml"/><Relationship Id="rId10" Type="http://schemas.openxmlformats.org/officeDocument/2006/relationships/theme" Target="../theme/theme8.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BB81BF-710A-AA7D-E20A-56714B96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192460-3A00-EC11-73F0-95269A110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4222A-E375-FB62-42A6-B24CB85DF5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D990E0-8634-48BE-BFCB-60629F62FF6B}" type="datetimeFigureOut">
              <a:rPr lang="en-US" smtClean="0"/>
              <a:t>8/24/2023</a:t>
            </a:fld>
            <a:endParaRPr lang="en-US"/>
          </a:p>
        </p:txBody>
      </p:sp>
      <p:sp>
        <p:nvSpPr>
          <p:cNvPr id="5" name="Footer Placeholder 4">
            <a:extLst>
              <a:ext uri="{FF2B5EF4-FFF2-40B4-BE49-F238E27FC236}">
                <a16:creationId xmlns:a16="http://schemas.microsoft.com/office/drawing/2014/main" id="{EE2A197C-A345-23B3-26A6-BAA005689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CC485A-1C10-76C6-639C-F235673EBC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82D6BC-3DFA-4866-A31A-7736676347B1}" type="slidenum">
              <a:rPr lang="en-US" smtClean="0"/>
              <a:t>‹#›</a:t>
            </a:fld>
            <a:endParaRPr lang="en-US"/>
          </a:p>
        </p:txBody>
      </p:sp>
    </p:spTree>
    <p:extLst>
      <p:ext uri="{BB962C8B-B14F-4D97-AF65-F5344CB8AC3E}">
        <p14:creationId xmlns:p14="http://schemas.microsoft.com/office/powerpoint/2010/main" val="1121811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4CBB3-03CB-43FD-B475-71C00ED26F36}" type="datetimeFigureOut">
              <a:rPr lang="en-US" smtClean="0"/>
              <a:t>8/24/2023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57F36-6D23-4C39-A2C3-D58391D75D53}" type="slidenum">
              <a:rPr lang="en-US" smtClean="0"/>
              <a:t>‹#›</a:t>
            </a:fld>
            <a:endParaRPr lang="en-US"/>
          </a:p>
        </p:txBody>
      </p:sp>
    </p:spTree>
    <p:extLst>
      <p:ext uri="{BB962C8B-B14F-4D97-AF65-F5344CB8AC3E}">
        <p14:creationId xmlns:p14="http://schemas.microsoft.com/office/powerpoint/2010/main" val="1203689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478508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151916"/>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257815">
              <a:defRPr sz="1200">
                <a:solidFill>
                  <a:prstClr val="black">
                    <a:tint val="75000"/>
                  </a:prstClr>
                </a:solidFill>
              </a:defRPr>
            </a:lvl1pPr>
          </a:lstStyle>
          <a:p>
            <a:pPr eaLnBrk="0" fontAlgn="base" hangingPunct="0">
              <a:spcBef>
                <a:spcPct val="0"/>
              </a:spcBef>
              <a:spcAft>
                <a:spcPct val="0"/>
              </a:spcAft>
              <a:defRPr/>
            </a:pPr>
            <a:fld id="{B9616C45-80BB-432F-BC91-A59BB2C9F941}" type="datetimeFigureOut">
              <a:rPr lang="en-US">
                <a:latin typeface="Arial" panose="020B0604020202020204" pitchFamily="34" charset="0"/>
              </a:rPr>
              <a:pPr eaLnBrk="0" fontAlgn="base" hangingPunct="0">
                <a:spcBef>
                  <a:spcPct val="0"/>
                </a:spcBef>
                <a:spcAft>
                  <a:spcPct val="0"/>
                </a:spcAft>
                <a:defRPr/>
              </a:pPr>
              <a:t>8/24/2023</a:t>
            </a:fld>
            <a:endParaRPr lang="en-US">
              <a:latin typeface="Arial" panose="020B0604020202020204" pitchFamily="34"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257815">
              <a:defRPr sz="1200">
                <a:solidFill>
                  <a:prstClr val="black">
                    <a:tint val="75000"/>
                  </a:prstClr>
                </a:solidFill>
              </a:defRPr>
            </a:lvl1pPr>
          </a:lstStyle>
          <a:p>
            <a:pPr eaLnBrk="0" fontAlgn="base" hangingPunct="0">
              <a:spcBef>
                <a:spcPct val="0"/>
              </a:spcBef>
              <a:spcAft>
                <a:spcPct val="0"/>
              </a:spcAft>
              <a:defRPr/>
            </a:pPr>
            <a:endParaRPr lang="en-US">
              <a:latin typeface="Arial" panose="020B0604020202020204" pitchFamily="34" charset="0"/>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defTabSz="257815">
              <a:defRPr sz="1200">
                <a:solidFill>
                  <a:prstClr val="black">
                    <a:tint val="75000"/>
                  </a:prstClr>
                </a:solidFill>
              </a:defRPr>
            </a:lvl1pPr>
          </a:lstStyle>
          <a:p>
            <a:pPr eaLnBrk="0" fontAlgn="base" hangingPunct="0">
              <a:spcBef>
                <a:spcPct val="0"/>
              </a:spcBef>
              <a:spcAft>
                <a:spcPct val="0"/>
              </a:spcAft>
              <a:defRPr/>
            </a:pPr>
            <a:fld id="{0EE9F828-1AD0-4A8E-9F17-02D876C1C959}" type="slidenum">
              <a:rPr lang="en-US">
                <a:latin typeface="Arial" panose="020B0604020202020204" pitchFamily="34" charset="0"/>
              </a:rPr>
              <a:pPr eaLnBrk="0" fontAlgn="base" hangingPunct="0">
                <a:spcBef>
                  <a:spcPct val="0"/>
                </a:spcBef>
                <a:spcAft>
                  <a:spcPct val="0"/>
                </a:spcAft>
                <a:defRPr/>
              </a:pPr>
              <a:t>‹#›</a:t>
            </a:fld>
            <a:endParaRPr lang="en-US">
              <a:latin typeface="Arial" panose="020B0604020202020204" pitchFamily="34" charset="0"/>
            </a:endParaRPr>
          </a:p>
        </p:txBody>
      </p:sp>
    </p:spTree>
    <p:extLst>
      <p:ext uri="{BB962C8B-B14F-4D97-AF65-F5344CB8AC3E}">
        <p14:creationId xmlns:p14="http://schemas.microsoft.com/office/powerpoint/2010/main" val="147835712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51" indent="-228604" algn="l" defTabSz="9144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60" indent="-228604" algn="l" defTabSz="9144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70" indent="-228604" algn="l" defTabSz="9144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79" indent="-228604" algn="l" defTabSz="91441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9" rtl="0" eaLnBrk="1" latinLnBrk="0" hangingPunct="1">
        <a:defRPr sz="1800" kern="1200">
          <a:solidFill>
            <a:schemeClr val="tx1"/>
          </a:solidFill>
          <a:latin typeface="+mn-lt"/>
          <a:ea typeface="+mn-ea"/>
          <a:cs typeface="+mn-cs"/>
        </a:defRPr>
      </a:lvl1pPr>
      <a:lvl2pPr marL="457209" algn="l" defTabSz="914419" rtl="0" eaLnBrk="1" latinLnBrk="0" hangingPunct="1">
        <a:defRPr sz="1800" kern="1200">
          <a:solidFill>
            <a:schemeClr val="tx1"/>
          </a:solidFill>
          <a:latin typeface="+mn-lt"/>
          <a:ea typeface="+mn-ea"/>
          <a:cs typeface="+mn-cs"/>
        </a:defRPr>
      </a:lvl2pPr>
      <a:lvl3pPr marL="914419" algn="l" defTabSz="914419" rtl="0" eaLnBrk="1" latinLnBrk="0" hangingPunct="1">
        <a:defRPr sz="1800" kern="1200">
          <a:solidFill>
            <a:schemeClr val="tx1"/>
          </a:solidFill>
          <a:latin typeface="+mn-lt"/>
          <a:ea typeface="+mn-ea"/>
          <a:cs typeface="+mn-cs"/>
        </a:defRPr>
      </a:lvl3pPr>
      <a:lvl4pPr marL="1371628" algn="l" defTabSz="914419" rtl="0" eaLnBrk="1" latinLnBrk="0" hangingPunct="1">
        <a:defRPr sz="1800" kern="1200">
          <a:solidFill>
            <a:schemeClr val="tx1"/>
          </a:solidFill>
          <a:latin typeface="+mn-lt"/>
          <a:ea typeface="+mn-ea"/>
          <a:cs typeface="+mn-cs"/>
        </a:defRPr>
      </a:lvl4pPr>
      <a:lvl5pPr marL="1828837" algn="l" defTabSz="914419" rtl="0" eaLnBrk="1" latinLnBrk="0" hangingPunct="1">
        <a:defRPr sz="1800" kern="1200">
          <a:solidFill>
            <a:schemeClr val="tx1"/>
          </a:solidFill>
          <a:latin typeface="+mn-lt"/>
          <a:ea typeface="+mn-ea"/>
          <a:cs typeface="+mn-cs"/>
        </a:defRPr>
      </a:lvl5pPr>
      <a:lvl6pPr marL="2286046" algn="l" defTabSz="914419" rtl="0" eaLnBrk="1" latinLnBrk="0" hangingPunct="1">
        <a:defRPr sz="1800" kern="1200">
          <a:solidFill>
            <a:schemeClr val="tx1"/>
          </a:solidFill>
          <a:latin typeface="+mn-lt"/>
          <a:ea typeface="+mn-ea"/>
          <a:cs typeface="+mn-cs"/>
        </a:defRPr>
      </a:lvl6pPr>
      <a:lvl7pPr marL="2743256" algn="l" defTabSz="914419" rtl="0" eaLnBrk="1" latinLnBrk="0" hangingPunct="1">
        <a:defRPr sz="1800" kern="1200">
          <a:solidFill>
            <a:schemeClr val="tx1"/>
          </a:solidFill>
          <a:latin typeface="+mn-lt"/>
          <a:ea typeface="+mn-ea"/>
          <a:cs typeface="+mn-cs"/>
        </a:defRPr>
      </a:lvl7pPr>
      <a:lvl8pPr marL="3200465" algn="l" defTabSz="914419" rtl="0" eaLnBrk="1" latinLnBrk="0" hangingPunct="1">
        <a:defRPr sz="1800" kern="1200">
          <a:solidFill>
            <a:schemeClr val="tx1"/>
          </a:solidFill>
          <a:latin typeface="+mn-lt"/>
          <a:ea typeface="+mn-ea"/>
          <a:cs typeface="+mn-cs"/>
        </a:defRPr>
      </a:lvl8pPr>
      <a:lvl9pPr marL="3657674" algn="l" defTabSz="91441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Click to edit Master title style</a:t>
            </a:r>
          </a:p>
        </p:txBody>
      </p:sp>
      <p:sp>
        <p:nvSpPr>
          <p:cNvPr id="3" name="Shape 3"/>
          <p:cNvSpPr>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Click to edit Master text styles</a:t>
            </a:r>
          </a:p>
          <a:p>
            <a:pPr lvl="1"/>
            <a:r>
              <a:t>Second level</a:t>
            </a:r>
          </a:p>
          <a:p>
            <a:pPr lvl="2"/>
            <a:r>
              <a:t>Third level</a:t>
            </a:r>
          </a:p>
          <a:p>
            <a:pPr lvl="3"/>
            <a:r>
              <a:t>Fourth level</a:t>
            </a:r>
          </a:p>
          <a:p>
            <a:pPr lvl="4"/>
            <a:r>
              <a:t>Fifth level</a:t>
            </a:r>
          </a:p>
        </p:txBody>
      </p:sp>
      <p:pic>
        <p:nvPicPr>
          <p:cNvPr id="4" name="image8.png"/>
          <p:cNvPicPr>
            <a:picLocks noChangeAspect="1"/>
          </p:cNvPicPr>
          <p:nvPr/>
        </p:nvPicPr>
        <p:blipFill>
          <a:blip r:embed="rId28"/>
          <a:srcRect r="10"/>
          <a:stretch>
            <a:fillRect/>
          </a:stretch>
        </p:blipFill>
        <p:spPr>
          <a:xfrm>
            <a:off x="10261558" y="4355689"/>
            <a:ext cx="1884363" cy="2497395"/>
          </a:xfrm>
          <a:custGeom>
            <a:avLst/>
            <a:gdLst/>
            <a:ahLst/>
            <a:cxnLst>
              <a:cxn ang="0">
                <a:pos x="wd2" y="hd2"/>
              </a:cxn>
              <a:cxn ang="5400000">
                <a:pos x="wd2" y="hd2"/>
              </a:cxn>
              <a:cxn ang="10800000">
                <a:pos x="wd2" y="hd2"/>
              </a:cxn>
              <a:cxn ang="16200000">
                <a:pos x="wd2" y="hd2"/>
              </a:cxn>
            </a:cxnLst>
            <a:rect l="0" t="0" r="r" b="b"/>
            <a:pathLst>
              <a:path w="21600" h="21600" extrusionOk="0">
                <a:moveTo>
                  <a:pt x="5400" y="0"/>
                </a:moveTo>
                <a:lnTo>
                  <a:pt x="0" y="21600"/>
                </a:lnTo>
                <a:lnTo>
                  <a:pt x="21600" y="21600"/>
                </a:lnTo>
                <a:lnTo>
                  <a:pt x="16200" y="0"/>
                </a:lnTo>
                <a:lnTo>
                  <a:pt x="5400" y="0"/>
                </a:lnTo>
                <a:close/>
              </a:path>
            </a:pathLst>
          </a:custGeom>
          <a:ln w="12700">
            <a:miter lim="400000"/>
          </a:ln>
          <a:effectLst>
            <a:outerShdw blurRad="50800" dist="27940" dir="5400000" rotWithShape="0">
              <a:srgbClr val="000000">
                <a:alpha val="32000"/>
              </a:srgbClr>
            </a:outerShdw>
          </a:effectLst>
        </p:spPr>
      </p:pic>
      <p:sp>
        <p:nvSpPr>
          <p:cNvPr id="5" name="Shape 5"/>
          <p:cNvSpPr>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FF0000"/>
                </a:solidFill>
              </a:defRPr>
            </a:lvl1pPr>
          </a:lstStyle>
          <a:p>
            <a:fld id="{86CB4B4D-7CA3-9044-876B-883B54F8677D}" type="slidenum">
              <a:t>‹#›</a:t>
            </a:fld>
            <a:endParaRPr/>
          </a:p>
        </p:txBody>
      </p:sp>
    </p:spTree>
    <p:extLst>
      <p:ext uri="{BB962C8B-B14F-4D97-AF65-F5344CB8AC3E}">
        <p14:creationId xmlns:p14="http://schemas.microsoft.com/office/powerpoint/2010/main" val="24606890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Lst>
  <p:transition spd="med"/>
  <p:txStyles>
    <p:titleStyle>
      <a:lvl1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grpSp>
        <p:nvGrpSpPr>
          <p:cNvPr id="1026" name="Group 6"/>
          <p:cNvGrpSpPr>
            <a:grpSpLocks/>
          </p:cNvGrpSpPr>
          <p:nvPr userDrawn="1"/>
        </p:nvGrpSpPr>
        <p:grpSpPr bwMode="auto">
          <a:xfrm>
            <a:off x="1" y="-36513"/>
            <a:ext cx="12170833" cy="2014538"/>
            <a:chOff x="15927" y="0"/>
            <a:chExt cx="9128074" cy="2013885"/>
          </a:xfrm>
        </p:grpSpPr>
        <p:sp>
          <p:nvSpPr>
            <p:cNvPr id="8" name="Title 1"/>
            <p:cNvSpPr txBox="1">
              <a:spLocks/>
            </p:cNvSpPr>
            <p:nvPr/>
          </p:nvSpPr>
          <p:spPr bwMode="auto">
            <a:xfrm>
              <a:off x="1155746" y="0"/>
              <a:ext cx="7988255" cy="201388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br>
                <a:rPr lang="en-US" altLang="en-US" sz="4400" b="1" dirty="0">
                  <a:solidFill>
                    <a:srgbClr val="FFD965"/>
                  </a:solidFill>
                </a:rPr>
              </a:br>
              <a:endParaRPr lang="en-US" altLang="en-US" sz="4400" b="1" dirty="0">
                <a:solidFill>
                  <a:srgbClr val="FFC000"/>
                </a:solidFill>
              </a:endParaRPr>
            </a:p>
          </p:txBody>
        </p:sp>
        <p:pic>
          <p:nvPicPr>
            <p:cNvPr id="1033"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5927" y="0"/>
              <a:ext cx="1139773" cy="20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E38847D-98EF-49FD-9277-A87C104B0988}" type="datetime1">
              <a:rPr lang="en-US">
                <a:solidFill>
                  <a:srgbClr val="FFD965">
                    <a:tint val="75000"/>
                  </a:srgbClr>
                </a:solidFill>
              </a:rPr>
              <a:pPr>
                <a:defRPr/>
              </a:pPr>
              <a:t>8/24/2023</a:t>
            </a:fld>
            <a:endParaRPr lang="en-US" dirty="0">
              <a:solidFill>
                <a:srgbClr val="FFD965">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FFD965">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91E7EE33-DC1A-4C0D-8696-AF6FFD1BB24A}" type="slidenum">
              <a:rPr lang="en-US"/>
              <a:pPr fontAlgn="base">
                <a:spcBef>
                  <a:spcPct val="0"/>
                </a:spcBef>
                <a:spcAft>
                  <a:spcPct val="0"/>
                </a:spcAft>
                <a:defRPr/>
              </a:pPr>
              <a:t>‹#›</a:t>
            </a:fld>
            <a:endParaRPr lang="en-US"/>
          </a:p>
        </p:txBody>
      </p:sp>
      <p:sp>
        <p:nvSpPr>
          <p:cNvPr id="10" name="Rectangle 9"/>
          <p:cNvSpPr/>
          <p:nvPr userDrawn="1"/>
        </p:nvSpPr>
        <p:spPr>
          <a:xfrm>
            <a:off x="0" y="0"/>
            <a:ext cx="12192000" cy="6858000"/>
          </a:xfrm>
          <a:prstGeom prst="rect">
            <a:avLst/>
          </a:prstGeom>
          <a:blipFill dpi="0" rotWithShape="1">
            <a:blip r:embed="rId11" cstate="print">
              <a:alphaModFix amt="28000"/>
              <a:grayscl/>
              <a:lum brigh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Tree>
    <p:extLst>
      <p:ext uri="{BB962C8B-B14F-4D97-AF65-F5344CB8AC3E}">
        <p14:creationId xmlns:p14="http://schemas.microsoft.com/office/powerpoint/2010/main" val="388521532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Lst>
  <p:transition spd="slow">
    <p:circle/>
  </p:transition>
  <p:hf hdr="0" ftr="0" dt="0"/>
  <p:txStyles>
    <p:titleStyle>
      <a:lvl1pPr algn="ctr" rtl="0" eaLnBrk="0" fontAlgn="base" hangingPunct="0">
        <a:spcBef>
          <a:spcPct val="0"/>
        </a:spcBef>
        <a:spcAft>
          <a:spcPct val="0"/>
        </a:spcAft>
        <a:defRPr sz="4400" kern="1200">
          <a:solidFill>
            <a:srgbClr val="FFC000"/>
          </a:solidFill>
          <a:latin typeface="+mj-lt"/>
          <a:ea typeface="+mj-ea"/>
          <a:cs typeface="+mj-cs"/>
        </a:defRPr>
      </a:lvl1pPr>
      <a:lvl2pPr algn="ctr" rtl="0" eaLnBrk="0" fontAlgn="base" hangingPunct="0">
        <a:spcBef>
          <a:spcPct val="0"/>
        </a:spcBef>
        <a:spcAft>
          <a:spcPct val="0"/>
        </a:spcAft>
        <a:defRPr sz="4400">
          <a:solidFill>
            <a:srgbClr val="FFC000"/>
          </a:solidFill>
          <a:latin typeface="Trebuchet MS" panose="020B0603020202020204" pitchFamily="34" charset="0"/>
        </a:defRPr>
      </a:lvl2pPr>
      <a:lvl3pPr algn="ctr" rtl="0" eaLnBrk="0" fontAlgn="base" hangingPunct="0">
        <a:spcBef>
          <a:spcPct val="0"/>
        </a:spcBef>
        <a:spcAft>
          <a:spcPct val="0"/>
        </a:spcAft>
        <a:defRPr sz="4400">
          <a:solidFill>
            <a:srgbClr val="FFC000"/>
          </a:solidFill>
          <a:latin typeface="Trebuchet MS" panose="020B0603020202020204" pitchFamily="34" charset="0"/>
        </a:defRPr>
      </a:lvl3pPr>
      <a:lvl4pPr algn="ctr" rtl="0" eaLnBrk="0" fontAlgn="base" hangingPunct="0">
        <a:spcBef>
          <a:spcPct val="0"/>
        </a:spcBef>
        <a:spcAft>
          <a:spcPct val="0"/>
        </a:spcAft>
        <a:defRPr sz="4400">
          <a:solidFill>
            <a:srgbClr val="FFC000"/>
          </a:solidFill>
          <a:latin typeface="Trebuchet MS" panose="020B0603020202020204" pitchFamily="34" charset="0"/>
        </a:defRPr>
      </a:lvl4pPr>
      <a:lvl5pPr algn="ctr" rtl="0" eaLnBrk="0" fontAlgn="base" hangingPunct="0">
        <a:spcBef>
          <a:spcPct val="0"/>
        </a:spcBef>
        <a:spcAft>
          <a:spcPct val="0"/>
        </a:spcAft>
        <a:defRPr sz="4400">
          <a:solidFill>
            <a:srgbClr val="FFC000"/>
          </a:solidFill>
          <a:latin typeface="Trebuchet MS" panose="020B0603020202020204"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AB5E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grpSp>
        <p:nvGrpSpPr>
          <p:cNvPr id="1026" name="Group 6"/>
          <p:cNvGrpSpPr>
            <a:grpSpLocks/>
          </p:cNvGrpSpPr>
          <p:nvPr userDrawn="1"/>
        </p:nvGrpSpPr>
        <p:grpSpPr bwMode="auto">
          <a:xfrm>
            <a:off x="1" y="-36513"/>
            <a:ext cx="12170833" cy="2014538"/>
            <a:chOff x="15927" y="0"/>
            <a:chExt cx="9128074" cy="2013885"/>
          </a:xfrm>
        </p:grpSpPr>
        <p:sp>
          <p:nvSpPr>
            <p:cNvPr id="8" name="Title 1"/>
            <p:cNvSpPr txBox="1">
              <a:spLocks/>
            </p:cNvSpPr>
            <p:nvPr/>
          </p:nvSpPr>
          <p:spPr bwMode="auto">
            <a:xfrm>
              <a:off x="1155746" y="0"/>
              <a:ext cx="7988255" cy="201388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br>
                <a:rPr lang="en-US" altLang="en-US" sz="4400" b="1" dirty="0">
                  <a:solidFill>
                    <a:srgbClr val="FFD965"/>
                  </a:solidFill>
                </a:rPr>
              </a:br>
              <a:endParaRPr lang="en-US" altLang="en-US" sz="4400" b="1" dirty="0">
                <a:solidFill>
                  <a:srgbClr val="FFC000"/>
                </a:solidFill>
              </a:endParaRPr>
            </a:p>
          </p:txBody>
        </p:sp>
        <p:pic>
          <p:nvPicPr>
            <p:cNvPr id="1033"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5927" y="0"/>
              <a:ext cx="1139773" cy="201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E38847D-98EF-49FD-9277-A87C104B0988}" type="datetime1">
              <a:rPr lang="en-US">
                <a:solidFill>
                  <a:srgbClr val="FFD965">
                    <a:tint val="75000"/>
                  </a:srgbClr>
                </a:solidFill>
              </a:rPr>
              <a:pPr>
                <a:defRPr/>
              </a:pPr>
              <a:t>8/24/2023</a:t>
            </a:fld>
            <a:endParaRPr lang="en-US" dirty="0">
              <a:solidFill>
                <a:srgbClr val="FFD965">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srgbClr val="FFD965">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91E7EE33-DC1A-4C0D-8696-AF6FFD1BB24A}" type="slidenum">
              <a:rPr lang="en-US"/>
              <a:pPr fontAlgn="base">
                <a:spcBef>
                  <a:spcPct val="0"/>
                </a:spcBef>
                <a:spcAft>
                  <a:spcPct val="0"/>
                </a:spcAft>
                <a:defRPr/>
              </a:pPr>
              <a:t>‹#›</a:t>
            </a:fld>
            <a:endParaRPr lang="en-US"/>
          </a:p>
        </p:txBody>
      </p:sp>
      <p:sp>
        <p:nvSpPr>
          <p:cNvPr id="10" name="Rectangle 9"/>
          <p:cNvSpPr/>
          <p:nvPr userDrawn="1"/>
        </p:nvSpPr>
        <p:spPr>
          <a:xfrm>
            <a:off x="0" y="0"/>
            <a:ext cx="12192000" cy="6858000"/>
          </a:xfrm>
          <a:prstGeom prst="rect">
            <a:avLst/>
          </a:prstGeom>
          <a:blipFill dpi="0" rotWithShape="1">
            <a:blip r:embed="rId12" cstate="print">
              <a:alphaModFix amt="28000"/>
              <a:grayscl/>
              <a:lum brigh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Tree>
    <p:extLst>
      <p:ext uri="{BB962C8B-B14F-4D97-AF65-F5344CB8AC3E}">
        <p14:creationId xmlns:p14="http://schemas.microsoft.com/office/powerpoint/2010/main" val="421823319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Lst>
  <p:transition spd="slow">
    <p:circle/>
  </p:transition>
  <p:hf hdr="0" ftr="0" dt="0"/>
  <p:txStyles>
    <p:titleStyle>
      <a:lvl1pPr algn="ctr" rtl="0" eaLnBrk="0" fontAlgn="base" hangingPunct="0">
        <a:spcBef>
          <a:spcPct val="0"/>
        </a:spcBef>
        <a:spcAft>
          <a:spcPct val="0"/>
        </a:spcAft>
        <a:defRPr sz="4400" kern="1200">
          <a:solidFill>
            <a:srgbClr val="FFC000"/>
          </a:solidFill>
          <a:latin typeface="+mj-lt"/>
          <a:ea typeface="+mj-ea"/>
          <a:cs typeface="+mj-cs"/>
        </a:defRPr>
      </a:lvl1pPr>
      <a:lvl2pPr algn="ctr" rtl="0" eaLnBrk="0" fontAlgn="base" hangingPunct="0">
        <a:spcBef>
          <a:spcPct val="0"/>
        </a:spcBef>
        <a:spcAft>
          <a:spcPct val="0"/>
        </a:spcAft>
        <a:defRPr sz="4400">
          <a:solidFill>
            <a:srgbClr val="FFC000"/>
          </a:solidFill>
          <a:latin typeface="Trebuchet MS" panose="020B0603020202020204" pitchFamily="34" charset="0"/>
        </a:defRPr>
      </a:lvl2pPr>
      <a:lvl3pPr algn="ctr" rtl="0" eaLnBrk="0" fontAlgn="base" hangingPunct="0">
        <a:spcBef>
          <a:spcPct val="0"/>
        </a:spcBef>
        <a:spcAft>
          <a:spcPct val="0"/>
        </a:spcAft>
        <a:defRPr sz="4400">
          <a:solidFill>
            <a:srgbClr val="FFC000"/>
          </a:solidFill>
          <a:latin typeface="Trebuchet MS" panose="020B0603020202020204" pitchFamily="34" charset="0"/>
        </a:defRPr>
      </a:lvl3pPr>
      <a:lvl4pPr algn="ctr" rtl="0" eaLnBrk="0" fontAlgn="base" hangingPunct="0">
        <a:spcBef>
          <a:spcPct val="0"/>
        </a:spcBef>
        <a:spcAft>
          <a:spcPct val="0"/>
        </a:spcAft>
        <a:defRPr sz="4400">
          <a:solidFill>
            <a:srgbClr val="FFC000"/>
          </a:solidFill>
          <a:latin typeface="Trebuchet MS" panose="020B0603020202020204" pitchFamily="34" charset="0"/>
        </a:defRPr>
      </a:lvl4pPr>
      <a:lvl5pPr algn="ctr" rtl="0" eaLnBrk="0" fontAlgn="base" hangingPunct="0">
        <a:spcBef>
          <a:spcPct val="0"/>
        </a:spcBef>
        <a:spcAft>
          <a:spcPct val="0"/>
        </a:spcAft>
        <a:defRPr sz="4400">
          <a:solidFill>
            <a:srgbClr val="FFC000"/>
          </a:solidFill>
          <a:latin typeface="Trebuchet MS" panose="020B0603020202020204"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2F2D0F-1B5F-4AB6-9E83-7FEF711014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FAA293-DB5D-480E-8725-B71F2CB1E8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38767-BE62-4ABC-B14F-131D8D1CA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6C926A-1C1E-466A-B945-16F305BEB678}" type="datetimeFigureOut">
              <a:rPr lang="en-US" smtClean="0"/>
              <a:t>8/24/2023</a:t>
            </a:fld>
            <a:endParaRPr lang="en-US"/>
          </a:p>
        </p:txBody>
      </p:sp>
      <p:sp>
        <p:nvSpPr>
          <p:cNvPr id="5" name="Footer Placeholder 4">
            <a:extLst>
              <a:ext uri="{FF2B5EF4-FFF2-40B4-BE49-F238E27FC236}">
                <a16:creationId xmlns:a16="http://schemas.microsoft.com/office/drawing/2014/main" id="{FFF1C904-BE55-4F80-9721-78B593724E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C26E64-D7AC-4C9D-A6C7-46C15396F3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CCFCC-8031-4462-BDC4-329576E3F056}" type="slidenum">
              <a:rPr lang="en-US" smtClean="0"/>
              <a:t>‹#›</a:t>
            </a:fld>
            <a:endParaRPr lang="en-US"/>
          </a:p>
        </p:txBody>
      </p:sp>
    </p:spTree>
    <p:extLst>
      <p:ext uri="{BB962C8B-B14F-4D97-AF65-F5344CB8AC3E}">
        <p14:creationId xmlns:p14="http://schemas.microsoft.com/office/powerpoint/2010/main" val="229175372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9.xml"/></Relationships>
</file>

<file path=ppt/slides/_rels/slide10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2.xml"/><Relationship Id="rId1" Type="http://schemas.openxmlformats.org/officeDocument/2006/relationships/slideLayout" Target="../slideLayouts/slideLayout8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8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9.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8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9.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1.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1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9.xml"/></Relationships>
</file>

<file path=ppt/slides/_rels/slide11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6.xml"/><Relationship Id="rId1" Type="http://schemas.openxmlformats.org/officeDocument/2006/relationships/slideLayout" Target="../slideLayouts/slideLayout89.xml"/><Relationship Id="rId4" Type="http://schemas.microsoft.com/office/2007/relationships/hdphoto" Target="../media/hdphoto1.wdp"/></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89.xml"/></Relationships>
</file>

<file path=ppt/slides/_rels/slide1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9.xml"/><Relationship Id="rId1" Type="http://schemas.openxmlformats.org/officeDocument/2006/relationships/slideLayout" Target="../slideLayouts/slideLayout89.xml"/></Relationships>
</file>

<file path=ppt/slides/_rels/slide11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0.xml"/><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1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1.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89.xml"/></Relationships>
</file>

<file path=ppt/slides/_rels/slide1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3.xml"/><Relationship Id="rId1" Type="http://schemas.openxmlformats.org/officeDocument/2006/relationships/slideLayout" Target="../slideLayouts/slideLayout8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8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8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7.xml"/><Relationship Id="rId1" Type="http://schemas.openxmlformats.org/officeDocument/2006/relationships/slideLayout" Target="../slideLayouts/slideLayout89.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89.xml"/></Relationships>
</file>

<file path=ppt/slides/_rels/slide1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9.xml"/><Relationship Id="rId1" Type="http://schemas.openxmlformats.org/officeDocument/2006/relationships/slideLayout" Target="../slideLayouts/slideLayout89.xml"/></Relationships>
</file>

<file path=ppt/slides/_rels/slide1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0.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8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8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8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89.xml"/></Relationships>
</file>

<file path=ppt/slides/_rels/slide134.xml.rels><?xml version="1.0" encoding="UTF-8" standalone="yes"?>
<Relationships xmlns="http://schemas.openxmlformats.org/package/2006/relationships"><Relationship Id="rId3" Type="http://schemas.openxmlformats.org/officeDocument/2006/relationships/hyperlink" Target="https://www.youtube.com/watch?v=FfnBGolKmbM" TargetMode="External"/><Relationship Id="rId2" Type="http://schemas.openxmlformats.org/officeDocument/2006/relationships/notesSlide" Target="../notesSlides/notesSlide125.xml"/><Relationship Id="rId1" Type="http://schemas.openxmlformats.org/officeDocument/2006/relationships/slideLayout" Target="../slideLayouts/slideLayout89.xml"/></Relationships>
</file>

<file path=ppt/slides/_rels/slide1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47.xml.rels><?xml version="1.0" encoding="UTF-8" standalone="yes"?>
<Relationships xmlns="http://schemas.openxmlformats.org/package/2006/relationships"><Relationship Id="rId3" Type="http://schemas.openxmlformats.org/officeDocument/2006/relationships/hyperlink" Target="http://www.aaup.org/AAUP/about/bus/LMRDA.htm#elections" TargetMode="External"/><Relationship Id="rId2" Type="http://schemas.openxmlformats.org/officeDocument/2006/relationships/hyperlink" Target="http://www.aaup.org/AAUP/about/bus/LMRDA.htm#bonding" TargetMode="External"/><Relationship Id="rId1" Type="http://schemas.openxmlformats.org/officeDocument/2006/relationships/slideLayout" Target="../slideLayouts/slideLayout18.xml"/><Relationship Id="rId4" Type="http://schemas.openxmlformats.org/officeDocument/2006/relationships/hyperlink" Target="http://www.aaup.org/AAUP/about/bus/LMRDA.htm#reporting"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1.xml"/></Relationships>
</file>

<file path=ppt/slides/_rels/slide6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8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89.xml"/></Relationships>
</file>

<file path=ppt/slides/_rels/slide7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8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8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1.xm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4.xml"/><Relationship Id="rId1" Type="http://schemas.openxmlformats.org/officeDocument/2006/relationships/slideLayout" Target="../slideLayouts/slideLayout90.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8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8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9.xml"/></Relationships>
</file>

<file path=ppt/slides/_rels/slide9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5.xml"/><Relationship Id="rId1" Type="http://schemas.openxmlformats.org/officeDocument/2006/relationships/slideLayout" Target="../slideLayouts/slideLayout89.xml"/><Relationship Id="rId5" Type="http://schemas.openxmlformats.org/officeDocument/2006/relationships/image" Target="../media/image45.jpeg"/><Relationship Id="rId4" Type="http://schemas.openxmlformats.org/officeDocument/2006/relationships/image" Target="../media/image44.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8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8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87496" y="3189476"/>
            <a:ext cx="7676624" cy="970383"/>
          </a:xfrm>
        </p:spPr>
        <p:txBody>
          <a:bodyPr>
            <a:noAutofit/>
          </a:bodyPr>
          <a:lstStyle/>
          <a:p>
            <a:r>
              <a:rPr lang="en-US" sz="7200" b="1" dirty="0">
                <a:latin typeface="+mn-lt"/>
                <a:cs typeface="Arial" panose="020B0604020202020204" pitchFamily="34" charset="0"/>
              </a:rPr>
              <a:t>NEW LOCAL OFFICERS TRAINING</a:t>
            </a:r>
            <a:br>
              <a:rPr lang="en-US" sz="7200" b="1" dirty="0">
                <a:latin typeface="+mn-lt"/>
                <a:cs typeface="Arial" panose="020B0604020202020204" pitchFamily="34" charset="0"/>
              </a:rPr>
            </a:br>
            <a:endParaRPr lang="en-US" sz="3200" b="1" dirty="0">
              <a:latin typeface="+mn-lt"/>
              <a:cs typeface="Arial" panose="020B060402020202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590" t="44122" b="8208"/>
          <a:stretch/>
        </p:blipFill>
        <p:spPr>
          <a:xfrm>
            <a:off x="3499825" y="4281748"/>
            <a:ext cx="2021170" cy="1739981"/>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82" t="10005" r="-382" b="33338"/>
          <a:stretch/>
        </p:blipFill>
        <p:spPr>
          <a:xfrm>
            <a:off x="9753700" y="4286053"/>
            <a:ext cx="2034287" cy="1729276"/>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3835" t="9905" r="17270"/>
          <a:stretch/>
        </p:blipFill>
        <p:spPr>
          <a:xfrm>
            <a:off x="6756731" y="4281748"/>
            <a:ext cx="2022266" cy="1733581"/>
          </a:xfrm>
          <a:prstGeom prst="rect">
            <a:avLst/>
          </a:prstGeom>
        </p:spPr>
      </p:pic>
    </p:spTree>
    <p:extLst>
      <p:ext uri="{BB962C8B-B14F-4D97-AF65-F5344CB8AC3E}">
        <p14:creationId xmlns:p14="http://schemas.microsoft.com/office/powerpoint/2010/main" val="3884442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3679942"/>
            <a:ext cx="9940" cy="864746"/>
            <a:chOff x="0" y="0"/>
            <a:chExt cx="21516" cy="1871830"/>
          </a:xfrm>
        </p:grpSpPr>
        <p:sp>
          <p:nvSpPr>
            <p:cNvPr id="3" name="Freeform 3"/>
            <p:cNvSpPr/>
            <p:nvPr/>
          </p:nvSpPr>
          <p:spPr>
            <a:xfrm>
              <a:off x="0" y="0"/>
              <a:ext cx="21463" cy="1871853"/>
            </a:xfrm>
            <a:custGeom>
              <a:avLst/>
              <a:gdLst/>
              <a:ahLst/>
              <a:cxnLst/>
              <a:rect l="l" t="t" r="r" b="b"/>
              <a:pathLst>
                <a:path w="21463" h="1871853">
                  <a:moveTo>
                    <a:pt x="0" y="1871853"/>
                  </a:moveTo>
                  <a:lnTo>
                    <a:pt x="0" y="0"/>
                  </a:lnTo>
                  <a:lnTo>
                    <a:pt x="21463" y="0"/>
                  </a:lnTo>
                  <a:lnTo>
                    <a:pt x="21463" y="1871853"/>
                  </a:lnTo>
                  <a:close/>
                </a:path>
              </a:pathLst>
            </a:custGeom>
            <a:solidFill>
              <a:srgbClr val="D4D4D4"/>
            </a:solidFill>
          </p:spPr>
        </p:sp>
      </p:grpSp>
      <p:sp>
        <p:nvSpPr>
          <p:cNvPr id="6" name="TextBox 6"/>
          <p:cNvSpPr txBox="1"/>
          <p:nvPr/>
        </p:nvSpPr>
        <p:spPr>
          <a:xfrm>
            <a:off x="686694" y="341745"/>
            <a:ext cx="10818612" cy="1805751"/>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a:ln>
                  <a:noFill/>
                </a:ln>
                <a:solidFill>
                  <a:srgbClr val="002060"/>
                </a:solidFill>
                <a:effectLst/>
                <a:uLnTx/>
                <a:uFillTx/>
                <a:latin typeface="Calibri"/>
                <a:ea typeface="+mn-ea"/>
                <a:cs typeface="+mn-cs"/>
              </a:rPr>
              <a:t>What are the Different R</a:t>
            </a:r>
            <a:r>
              <a:rPr kumimoji="0" lang="en-US" sz="5867" b="1" i="0" u="none" strike="noStrike" kern="1200" cap="none" spc="0" normalizeH="0" baseline="0" noProof="0" err="1">
                <a:ln>
                  <a:noFill/>
                </a:ln>
                <a:solidFill>
                  <a:srgbClr val="002060"/>
                </a:solidFill>
                <a:effectLst/>
                <a:uLnTx/>
                <a:uFillTx/>
                <a:latin typeface="Calibri"/>
                <a:ea typeface="+mn-ea"/>
                <a:cs typeface="+mn-cs"/>
              </a:rPr>
              <a:t>oles</a:t>
            </a:r>
            <a:r>
              <a:rPr kumimoji="0" lang="en-US" sz="5867" b="1" i="0" u="none" strike="noStrike" kern="1200" cap="none" spc="0" normalizeH="0" baseline="0" noProof="0">
                <a:ln>
                  <a:noFill/>
                </a:ln>
                <a:solidFill>
                  <a:srgbClr val="002060"/>
                </a:solidFill>
                <a:effectLst/>
                <a:uLnTx/>
                <a:uFillTx/>
                <a:latin typeface="Calibri"/>
                <a:ea typeface="+mn-ea"/>
                <a:cs typeface="+mn-cs"/>
              </a:rPr>
              <a:t> Leaders play? </a:t>
            </a:r>
          </a:p>
        </p:txBody>
      </p:sp>
      <p:grpSp>
        <p:nvGrpSpPr>
          <p:cNvPr id="7" name="Group 7"/>
          <p:cNvGrpSpPr/>
          <p:nvPr/>
        </p:nvGrpSpPr>
        <p:grpSpPr>
          <a:xfrm>
            <a:off x="346907" y="2439693"/>
            <a:ext cx="11517990" cy="898318"/>
            <a:chOff x="0" y="0"/>
            <a:chExt cx="7541194" cy="660400"/>
          </a:xfrm>
        </p:grpSpPr>
        <p:sp>
          <p:nvSpPr>
            <p:cNvPr id="8" name="Freeform 8"/>
            <p:cNvSpPr/>
            <p:nvPr/>
          </p:nvSpPr>
          <p:spPr>
            <a:xfrm>
              <a:off x="0" y="0"/>
              <a:ext cx="7541194" cy="660400"/>
            </a:xfrm>
            <a:custGeom>
              <a:avLst/>
              <a:gdLst/>
              <a:ahLst/>
              <a:cxnLst/>
              <a:rect l="l" t="t" r="r" b="b"/>
              <a:pathLst>
                <a:path w="7541194" h="660400">
                  <a:moveTo>
                    <a:pt x="7416734" y="660400"/>
                  </a:moveTo>
                  <a:lnTo>
                    <a:pt x="124460" y="660400"/>
                  </a:lnTo>
                  <a:cubicBezTo>
                    <a:pt x="55880" y="660400"/>
                    <a:pt x="0" y="604520"/>
                    <a:pt x="0" y="535940"/>
                  </a:cubicBezTo>
                  <a:lnTo>
                    <a:pt x="0" y="124460"/>
                  </a:lnTo>
                  <a:cubicBezTo>
                    <a:pt x="0" y="55880"/>
                    <a:pt x="55880" y="0"/>
                    <a:pt x="124460" y="0"/>
                  </a:cubicBezTo>
                  <a:lnTo>
                    <a:pt x="7416734" y="0"/>
                  </a:lnTo>
                  <a:cubicBezTo>
                    <a:pt x="7485314" y="0"/>
                    <a:pt x="7541194" y="55880"/>
                    <a:pt x="7541194" y="124460"/>
                  </a:cubicBezTo>
                  <a:lnTo>
                    <a:pt x="7541194" y="535940"/>
                  </a:lnTo>
                  <a:cubicBezTo>
                    <a:pt x="7541194" y="604520"/>
                    <a:pt x="7485314" y="660400"/>
                    <a:pt x="7416734" y="660400"/>
                  </a:cubicBezTo>
                  <a:close/>
                </a:path>
              </a:pathLst>
            </a:custGeom>
            <a:solidFill>
              <a:srgbClr val="002D74"/>
            </a:solidFill>
          </p:spPr>
        </p:sp>
      </p:grpSp>
      <p:sp>
        <p:nvSpPr>
          <p:cNvPr id="9" name="TextBox 9"/>
          <p:cNvSpPr txBox="1"/>
          <p:nvPr/>
        </p:nvSpPr>
        <p:spPr>
          <a:xfrm>
            <a:off x="4299636" y="2540794"/>
            <a:ext cx="2004520" cy="541238"/>
          </a:xfrm>
          <a:prstGeom prst="rect">
            <a:avLst/>
          </a:prstGeom>
        </p:spPr>
        <p:txBody>
          <a:bodyPr lIns="0" tIns="0" rIns="0" bIns="0" rtlCol="0" anchor="t">
            <a:spAutoFit/>
          </a:bodyPr>
          <a:lstStyle/>
          <a:p>
            <a:pPr marL="0" marR="0" lvl="0" indent="0" algn="ctr" defTabSz="609630" rtl="0" eaLnBrk="1" fontAlgn="auto" latinLnBrk="0" hangingPunct="1">
              <a:lnSpc>
                <a:spcPts val="4484"/>
              </a:lnSpc>
              <a:spcBef>
                <a:spcPts val="0"/>
              </a:spcBef>
              <a:spcAft>
                <a:spcPts val="0"/>
              </a:spcAft>
              <a:buClrTx/>
              <a:buSzTx/>
              <a:buFontTx/>
              <a:buNone/>
              <a:tabLst/>
              <a:defRPr/>
            </a:pPr>
            <a:r>
              <a:rPr kumimoji="0" lang="en-US" sz="3203" b="0" i="0" u="none" strike="noStrike" kern="1200" cap="none" spc="0" normalizeH="0" baseline="0" noProof="0">
                <a:ln>
                  <a:noFill/>
                </a:ln>
                <a:solidFill>
                  <a:srgbClr val="F1F1F1"/>
                </a:solidFill>
                <a:effectLst/>
                <a:uLnTx/>
                <a:uFillTx/>
                <a:latin typeface="League Gothic Bold"/>
                <a:ea typeface="+mn-ea"/>
                <a:cs typeface="+mn-cs"/>
              </a:rPr>
              <a:t>Manager </a:t>
            </a:r>
          </a:p>
        </p:txBody>
      </p:sp>
      <p:sp>
        <p:nvSpPr>
          <p:cNvPr id="10" name="TextBox 10"/>
          <p:cNvSpPr txBox="1"/>
          <p:nvPr/>
        </p:nvSpPr>
        <p:spPr>
          <a:xfrm>
            <a:off x="907511" y="2594636"/>
            <a:ext cx="2004520" cy="541238"/>
          </a:xfrm>
          <a:prstGeom prst="rect">
            <a:avLst/>
          </a:prstGeom>
        </p:spPr>
        <p:txBody>
          <a:bodyPr lIns="0" tIns="0" rIns="0" bIns="0" rtlCol="0" anchor="t">
            <a:spAutoFit/>
          </a:bodyPr>
          <a:lstStyle/>
          <a:p>
            <a:pPr marL="0" marR="0" lvl="0" indent="0" algn="ctr" defTabSz="609630" rtl="0" eaLnBrk="1" fontAlgn="auto" latinLnBrk="0" hangingPunct="1">
              <a:lnSpc>
                <a:spcPts val="4484"/>
              </a:lnSpc>
              <a:spcBef>
                <a:spcPts val="0"/>
              </a:spcBef>
              <a:spcAft>
                <a:spcPts val="0"/>
              </a:spcAft>
              <a:buClrTx/>
              <a:buSzTx/>
              <a:buFontTx/>
              <a:buNone/>
              <a:tabLst/>
              <a:defRPr/>
            </a:pPr>
            <a:r>
              <a:rPr kumimoji="0" lang="en-US" sz="3203" b="0" i="0" u="none" strike="noStrike" kern="1200" cap="none" spc="0" normalizeH="0" baseline="0" noProof="0">
                <a:ln>
                  <a:noFill/>
                </a:ln>
                <a:solidFill>
                  <a:srgbClr val="F1F1F1"/>
                </a:solidFill>
                <a:effectLst/>
                <a:uLnTx/>
                <a:uFillTx/>
                <a:latin typeface="League Gothic Bold"/>
                <a:ea typeface="+mn-ea"/>
                <a:cs typeface="+mn-cs"/>
              </a:rPr>
              <a:t>Leader</a:t>
            </a:r>
          </a:p>
        </p:txBody>
      </p:sp>
      <p:sp>
        <p:nvSpPr>
          <p:cNvPr id="11" name="TextBox 11"/>
          <p:cNvSpPr txBox="1"/>
          <p:nvPr/>
        </p:nvSpPr>
        <p:spPr>
          <a:xfrm>
            <a:off x="8260609" y="2574756"/>
            <a:ext cx="2004520" cy="541238"/>
          </a:xfrm>
          <a:prstGeom prst="rect">
            <a:avLst/>
          </a:prstGeom>
        </p:spPr>
        <p:txBody>
          <a:bodyPr lIns="0" tIns="0" rIns="0" bIns="0" rtlCol="0" anchor="t">
            <a:spAutoFit/>
          </a:bodyPr>
          <a:lstStyle/>
          <a:p>
            <a:pPr marL="0" marR="0" lvl="0" indent="0" algn="ctr" defTabSz="609630" rtl="0" eaLnBrk="1" fontAlgn="auto" latinLnBrk="0" hangingPunct="1">
              <a:lnSpc>
                <a:spcPts val="4484"/>
              </a:lnSpc>
              <a:spcBef>
                <a:spcPts val="0"/>
              </a:spcBef>
              <a:spcAft>
                <a:spcPts val="0"/>
              </a:spcAft>
              <a:buClrTx/>
              <a:buSzTx/>
              <a:buFontTx/>
              <a:buNone/>
              <a:tabLst/>
              <a:defRPr/>
            </a:pPr>
            <a:r>
              <a:rPr kumimoji="0" lang="en-US" sz="3203" b="0" i="0" u="none" strike="noStrike" kern="1200" cap="none" spc="0" normalizeH="0" baseline="0" noProof="0">
                <a:ln>
                  <a:noFill/>
                </a:ln>
                <a:solidFill>
                  <a:prstClr val="white"/>
                </a:solidFill>
                <a:effectLst/>
                <a:uLnTx/>
                <a:uFillTx/>
                <a:latin typeface="League Gothic Bold"/>
                <a:ea typeface="+mn-ea"/>
                <a:cs typeface="+mn-cs"/>
              </a:rPr>
              <a:t>Organizer </a:t>
            </a:r>
          </a:p>
        </p:txBody>
      </p:sp>
      <p:sp>
        <p:nvSpPr>
          <p:cNvPr id="12" name="TextBox 12"/>
          <p:cNvSpPr txBox="1"/>
          <p:nvPr/>
        </p:nvSpPr>
        <p:spPr>
          <a:xfrm>
            <a:off x="84706" y="3978816"/>
            <a:ext cx="3669961" cy="2285947"/>
          </a:xfrm>
          <a:prstGeom prst="rect">
            <a:avLst/>
          </a:prstGeom>
        </p:spPr>
        <p:txBody>
          <a:bodyPr wrap="square" lIns="0" tIns="0" rIns="0" bIns="0" rtlCol="0" anchor="t">
            <a:spAutoFit/>
          </a:bodyPr>
          <a:lstStyle/>
          <a:p>
            <a:pPr marL="384175" marR="0" lvl="1" indent="-192087" algn="l" defTabSz="609630" rtl="0" eaLnBrk="1" fontAlgn="auto" latinLnBrk="0" hangingPunct="1">
              <a:lnSpc>
                <a:spcPts val="2491"/>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Direction and vision </a:t>
            </a:r>
          </a:p>
          <a:p>
            <a:pPr marL="192088" marR="0" lvl="1" indent="0" algn="l" defTabSz="609630" rtl="0" eaLnBrk="1" fontAlgn="auto" latinLnBrk="0" hangingPunct="1">
              <a:lnSpc>
                <a:spcPts val="2491"/>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alibri"/>
              <a:ea typeface="+mn-ea"/>
              <a:cs typeface="+mn-cs"/>
            </a:endParaRPr>
          </a:p>
          <a:p>
            <a:pPr marL="384175" marR="0" lvl="1" indent="-192087" algn="l" defTabSz="609630" rtl="0" eaLnBrk="1" fontAlgn="auto" latinLnBrk="0" hangingPunct="1">
              <a:lnSpc>
                <a:spcPts val="2491"/>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aligns people</a:t>
            </a:r>
          </a:p>
          <a:p>
            <a:pPr marL="192088" marR="0" lvl="1" indent="0" algn="l" defTabSz="609630" rtl="0" eaLnBrk="1" fontAlgn="auto" latinLnBrk="0" hangingPunct="1">
              <a:lnSpc>
                <a:spcPts val="2491"/>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 </a:t>
            </a:r>
          </a:p>
          <a:p>
            <a:pPr marL="384175" marR="0" lvl="1" indent="-192087" algn="l" defTabSz="609630" rtl="0" eaLnBrk="1" fontAlgn="auto" latinLnBrk="0" hangingPunct="1">
              <a:lnSpc>
                <a:spcPts val="2491"/>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motivates and inspires </a:t>
            </a:r>
          </a:p>
        </p:txBody>
      </p:sp>
      <p:sp>
        <p:nvSpPr>
          <p:cNvPr id="13" name="TextBox 13"/>
          <p:cNvSpPr txBox="1"/>
          <p:nvPr/>
        </p:nvSpPr>
        <p:spPr>
          <a:xfrm>
            <a:off x="3829457" y="3978816"/>
            <a:ext cx="3350319" cy="2285947"/>
          </a:xfrm>
          <a:prstGeom prst="rect">
            <a:avLst/>
          </a:prstGeom>
        </p:spPr>
        <p:txBody>
          <a:bodyPr wrap="square" lIns="0" tIns="0" rIns="0" bIns="0" rtlCol="0" anchor="t">
            <a:spAutoFit/>
          </a:bodyPr>
          <a:lstStyle/>
          <a:p>
            <a:pPr marL="384175" marR="0" lvl="1" indent="-192087" algn="l" defTabSz="609630" rtl="0" eaLnBrk="1" fontAlgn="auto" latinLnBrk="0" hangingPunct="1">
              <a:lnSpc>
                <a:spcPts val="2491"/>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Planning</a:t>
            </a:r>
          </a:p>
          <a:p>
            <a:pPr marL="192088" marR="0" lvl="1" indent="0" algn="l" defTabSz="609630" rtl="0" eaLnBrk="1" fontAlgn="auto" latinLnBrk="0" hangingPunct="1">
              <a:lnSpc>
                <a:spcPts val="2491"/>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  </a:t>
            </a:r>
          </a:p>
          <a:p>
            <a:pPr marL="384175" marR="0" lvl="1" indent="-192087" algn="l" defTabSz="609630" rtl="0" eaLnBrk="1" fontAlgn="auto" latinLnBrk="0" hangingPunct="1">
              <a:lnSpc>
                <a:spcPts val="2491"/>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Problem Solving </a:t>
            </a:r>
          </a:p>
          <a:p>
            <a:pPr marL="192088" marR="0" lvl="1" indent="0" algn="l" defTabSz="609630" rtl="0" eaLnBrk="1" fontAlgn="auto" latinLnBrk="0" hangingPunct="1">
              <a:lnSpc>
                <a:spcPts val="2491"/>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 </a:t>
            </a:r>
          </a:p>
          <a:p>
            <a:pPr marL="384175" marR="0" lvl="1" indent="-192087" algn="l" defTabSz="609630" rtl="0" eaLnBrk="1" fontAlgn="auto" latinLnBrk="0" hangingPunct="1">
              <a:lnSpc>
                <a:spcPts val="2491"/>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Staffing </a:t>
            </a:r>
          </a:p>
          <a:p>
            <a:pPr marL="0" marR="0" lvl="0" indent="0" algn="l" defTabSz="609630" rtl="0" eaLnBrk="1" fontAlgn="auto" latinLnBrk="0" hangingPunct="1">
              <a:lnSpc>
                <a:spcPts val="2491"/>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alibri"/>
              <a:ea typeface="+mn-ea"/>
              <a:cs typeface="+mn-cs"/>
            </a:endParaRPr>
          </a:p>
        </p:txBody>
      </p:sp>
      <p:sp>
        <p:nvSpPr>
          <p:cNvPr id="14" name="TextBox 14"/>
          <p:cNvSpPr txBox="1"/>
          <p:nvPr/>
        </p:nvSpPr>
        <p:spPr>
          <a:xfrm>
            <a:off x="6691192" y="3679942"/>
            <a:ext cx="5500808" cy="2927148"/>
          </a:xfrm>
          <a:prstGeom prst="rect">
            <a:avLst/>
          </a:prstGeom>
        </p:spPr>
        <p:txBody>
          <a:bodyPr wrap="square" lIns="0" tIns="0" rIns="0" bIns="0" rtlCol="0" anchor="t">
            <a:spAutoFit/>
          </a:bodyPr>
          <a:lstStyle/>
          <a:p>
            <a:pPr marL="384175" marR="0" lvl="1" indent="-192087" algn="l" defTabSz="609630" rtl="0" eaLnBrk="1" fontAlgn="auto" latinLnBrk="0" hangingPunct="1">
              <a:lnSpc>
                <a:spcPts val="2491"/>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Educating and organizing</a:t>
            </a:r>
          </a:p>
          <a:p>
            <a:pPr marL="192088" marR="0" lvl="1" indent="0" algn="l" defTabSz="609630" rtl="0" eaLnBrk="1" fontAlgn="auto" latinLnBrk="0" hangingPunct="1">
              <a:lnSpc>
                <a:spcPts val="2491"/>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 </a:t>
            </a:r>
          </a:p>
          <a:p>
            <a:pPr marL="384175" marR="0" lvl="1" indent="-192087" algn="l" defTabSz="609630" rtl="0" eaLnBrk="1" fontAlgn="auto" latinLnBrk="0" hangingPunct="1">
              <a:lnSpc>
                <a:spcPts val="2491"/>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mobilizing and empowering the members</a:t>
            </a:r>
          </a:p>
          <a:p>
            <a:pPr marL="192088" marR="0" lvl="1" indent="0" algn="l" defTabSz="609630" rtl="0" eaLnBrk="1" fontAlgn="auto" latinLnBrk="0" hangingPunct="1">
              <a:lnSpc>
                <a:spcPts val="2491"/>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  </a:t>
            </a:r>
          </a:p>
          <a:p>
            <a:pPr marL="384175" marR="0" lvl="1" indent="-192087" algn="l" defTabSz="609630" rtl="0" eaLnBrk="1" fontAlgn="auto" latinLnBrk="0" hangingPunct="1">
              <a:lnSpc>
                <a:spcPts val="2491"/>
              </a:lnSpc>
              <a:spcBef>
                <a:spcPts val="0"/>
              </a:spcBef>
              <a:spcAft>
                <a:spcPts val="0"/>
              </a:spcAft>
              <a:buClrTx/>
              <a:buSzTx/>
              <a:buFont typeface="Arial"/>
              <a:buChar char="•"/>
              <a:tabLst/>
              <a:defRPr/>
            </a:pPr>
            <a:r>
              <a:rPr kumimoji="0" lang="en-US" sz="3600" b="0" i="0" u="none" strike="noStrike" kern="1200" cap="none" spc="0" normalizeH="0" baseline="0" noProof="0">
                <a:ln>
                  <a:noFill/>
                </a:ln>
                <a:solidFill>
                  <a:srgbClr val="000000"/>
                </a:solidFill>
                <a:effectLst/>
                <a:uLnTx/>
                <a:uFillTx/>
                <a:latin typeface="Calibri"/>
                <a:ea typeface="+mn-ea"/>
                <a:cs typeface="+mn-cs"/>
              </a:rPr>
              <a:t>building coalitions and alliances with the broader labor movement. </a:t>
            </a:r>
          </a:p>
          <a:p>
            <a:pPr marL="0" marR="0" lvl="0" indent="0" algn="l" defTabSz="609630" rtl="0" eaLnBrk="1" fontAlgn="auto" latinLnBrk="0" hangingPunct="1">
              <a:lnSpc>
                <a:spcPts val="2491"/>
              </a:lnSpc>
              <a:spcBef>
                <a:spcPts val="0"/>
              </a:spcBef>
              <a:spcAft>
                <a:spcPts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8063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1000"/>
                                        <p:tgtEl>
                                          <p:spTgt spid="14"/>
                                        </p:tgtEl>
                                      </p:cBhvr>
                                    </p:animEffect>
                                    <p:anim calcmode="lin" valueType="num">
                                      <p:cBhvr>
                                        <p:cTn id="46" dur="1000" fill="hold"/>
                                        <p:tgtEl>
                                          <p:spTgt spid="14"/>
                                        </p:tgtEl>
                                        <p:attrNameLst>
                                          <p:attrName>ppt_x</p:attrName>
                                        </p:attrNameLst>
                                      </p:cBhvr>
                                      <p:tavLst>
                                        <p:tav tm="0">
                                          <p:val>
                                            <p:strVal val="#ppt_x"/>
                                          </p:val>
                                        </p:tav>
                                        <p:tav tm="100000">
                                          <p:val>
                                            <p:strVal val="#ppt_x"/>
                                          </p:val>
                                        </p:tav>
                                      </p:tavLst>
                                    </p:anim>
                                    <p:anim calcmode="lin" valueType="num">
                                      <p:cBhvr>
                                        <p:cTn id="4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56674" name="Title 1"/>
          <p:cNvSpPr>
            <a:spLocks noGrp="1"/>
          </p:cNvSpPr>
          <p:nvPr>
            <p:ph type="title"/>
          </p:nvPr>
        </p:nvSpPr>
        <p:spPr>
          <a:xfrm>
            <a:off x="2438400" y="488951"/>
            <a:ext cx="8229600" cy="815975"/>
          </a:xfrm>
        </p:spPr>
        <p:txBody>
          <a:bodyPr/>
          <a:lstStyle/>
          <a:p>
            <a:pPr eaLnBrk="1" hangingPunct="1"/>
            <a:r>
              <a:rPr lang="en-US" altLang="en-US" sz="4000" dirty="0">
                <a:solidFill>
                  <a:schemeClr val="bg2">
                    <a:lumMod val="10000"/>
                  </a:schemeClr>
                </a:solidFill>
              </a:rPr>
              <a:t>IRS’s Description of an Employee</a:t>
            </a:r>
            <a:br>
              <a:rPr lang="en-US" altLang="en-US" dirty="0">
                <a:solidFill>
                  <a:schemeClr val="bg2">
                    <a:lumMod val="10000"/>
                  </a:schemeClr>
                </a:solidFill>
              </a:rPr>
            </a:br>
            <a:r>
              <a:rPr lang="en-US" altLang="en-US" sz="2000" dirty="0">
                <a:solidFill>
                  <a:schemeClr val="bg2">
                    <a:lumMod val="10000"/>
                  </a:schemeClr>
                </a:solidFill>
              </a:rPr>
              <a:t>(only one needs to exist)</a:t>
            </a:r>
          </a:p>
        </p:txBody>
      </p:sp>
      <p:sp>
        <p:nvSpPr>
          <p:cNvPr id="137219" name="Content Placeholder 2"/>
          <p:cNvSpPr>
            <a:spLocks noGrp="1"/>
          </p:cNvSpPr>
          <p:nvPr>
            <p:ph idx="1"/>
          </p:nvPr>
        </p:nvSpPr>
        <p:spPr bwMode="auto">
          <a:xfrm>
            <a:off x="609599" y="1639889"/>
            <a:ext cx="11113827" cy="4716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r>
              <a:rPr lang="en-US" altLang="en-US" sz="2000" dirty="0">
                <a:solidFill>
                  <a:schemeClr val="bg2">
                    <a:lumMod val="10000"/>
                  </a:schemeClr>
                </a:solidFill>
                <a:latin typeface="Calibri" panose="020F0502020204030204" pitchFamily="34" charset="0"/>
              </a:rPr>
              <a:t>Member’s compensation is measured by the hour, week or month rather than by the job</a:t>
            </a:r>
          </a:p>
          <a:p>
            <a:pPr>
              <a:buFont typeface="Arial" panose="020B0604020202020204" pitchFamily="34" charset="0"/>
              <a:buNone/>
              <a:defRPr/>
            </a:pPr>
            <a:endParaRPr lang="en-US" altLang="en-US" sz="2000" dirty="0">
              <a:solidFill>
                <a:schemeClr val="bg2">
                  <a:lumMod val="10000"/>
                </a:schemeClr>
              </a:solidFill>
              <a:latin typeface="Calibri" panose="020F0502020204030204" pitchFamily="34" charset="0"/>
            </a:endParaRPr>
          </a:p>
          <a:p>
            <a:pPr>
              <a:defRPr/>
            </a:pPr>
            <a:r>
              <a:rPr lang="en-US" altLang="en-US" sz="2000" dirty="0">
                <a:solidFill>
                  <a:schemeClr val="bg2">
                    <a:lumMod val="10000"/>
                  </a:schemeClr>
                </a:solidFill>
                <a:latin typeface="Calibri" panose="020F0502020204030204" pitchFamily="34" charset="0"/>
              </a:rPr>
              <a:t>Performs the services personally, without the ability to delegate the task to somebody else</a:t>
            </a:r>
          </a:p>
          <a:p>
            <a:pPr>
              <a:buFont typeface="Arial" panose="020B0604020202020204" pitchFamily="34" charset="0"/>
              <a:buNone/>
              <a:defRPr/>
            </a:pPr>
            <a:endParaRPr lang="en-US" altLang="en-US" sz="2000" dirty="0">
              <a:solidFill>
                <a:schemeClr val="bg2">
                  <a:lumMod val="10000"/>
                </a:schemeClr>
              </a:solidFill>
              <a:latin typeface="Calibri" panose="020F0502020204030204" pitchFamily="34" charset="0"/>
            </a:endParaRPr>
          </a:p>
          <a:p>
            <a:pPr>
              <a:defRPr/>
            </a:pPr>
            <a:r>
              <a:rPr lang="en-US" altLang="en-US" sz="2000" dirty="0">
                <a:solidFill>
                  <a:schemeClr val="bg2">
                    <a:lumMod val="10000"/>
                  </a:schemeClr>
                </a:solidFill>
                <a:latin typeface="Calibri" panose="020F0502020204030204" pitchFamily="34" charset="0"/>
              </a:rPr>
              <a:t>Continuing working relationship between the member and the Local</a:t>
            </a:r>
          </a:p>
          <a:p>
            <a:pPr>
              <a:buFont typeface="Arial" panose="020B0604020202020204" pitchFamily="34" charset="0"/>
              <a:buNone/>
              <a:defRPr/>
            </a:pPr>
            <a:endParaRPr lang="en-US" altLang="en-US" sz="2000" dirty="0">
              <a:solidFill>
                <a:schemeClr val="bg2">
                  <a:lumMod val="10000"/>
                </a:schemeClr>
              </a:solidFill>
              <a:latin typeface="Calibri" panose="020F0502020204030204" pitchFamily="34" charset="0"/>
            </a:endParaRPr>
          </a:p>
          <a:p>
            <a:pPr>
              <a:defRPr/>
            </a:pPr>
            <a:r>
              <a:rPr lang="en-US" altLang="en-US" sz="2000" dirty="0">
                <a:solidFill>
                  <a:schemeClr val="bg2">
                    <a:lumMod val="10000"/>
                  </a:schemeClr>
                </a:solidFill>
                <a:latin typeface="Calibri" panose="020F0502020204030204" pitchFamily="34" charset="0"/>
              </a:rPr>
              <a:t>Local supplies materials or facilities used by the member in performing the services (i.e. office, office supplies, telephone, </a:t>
            </a:r>
            <a:r>
              <a:rPr lang="en-US" altLang="en-US" sz="2000" dirty="0" err="1">
                <a:solidFill>
                  <a:schemeClr val="bg2">
                    <a:lumMod val="10000"/>
                  </a:schemeClr>
                </a:solidFill>
                <a:latin typeface="Calibri" panose="020F0502020204030204" pitchFamily="34" charset="0"/>
              </a:rPr>
              <a:t>etc</a:t>
            </a:r>
            <a:r>
              <a:rPr lang="en-US" altLang="en-US" sz="2000" dirty="0">
                <a:solidFill>
                  <a:schemeClr val="bg2">
                    <a:lumMod val="10000"/>
                  </a:schemeClr>
                </a:solidFill>
                <a:latin typeface="Calibri" panose="020F0502020204030204" pitchFamily="34" charset="0"/>
              </a:rPr>
              <a:t>).</a:t>
            </a:r>
          </a:p>
          <a:p>
            <a:pPr>
              <a:buFont typeface="Arial" panose="020B0604020202020204" pitchFamily="34" charset="0"/>
              <a:buNone/>
              <a:defRPr/>
            </a:pPr>
            <a:endParaRPr lang="en-US" altLang="en-US" sz="2000" dirty="0">
              <a:solidFill>
                <a:schemeClr val="bg2">
                  <a:lumMod val="10000"/>
                </a:schemeClr>
              </a:solidFill>
              <a:latin typeface="Calibri" panose="020F0502020204030204" pitchFamily="34" charset="0"/>
            </a:endParaRPr>
          </a:p>
          <a:p>
            <a:pPr>
              <a:defRPr/>
            </a:pPr>
            <a:r>
              <a:rPr lang="en-US" altLang="en-US" sz="2000" dirty="0">
                <a:solidFill>
                  <a:schemeClr val="bg2">
                    <a:lumMod val="10000"/>
                  </a:schemeClr>
                </a:solidFill>
                <a:latin typeface="Calibri" panose="020F0502020204030204" pitchFamily="34" charset="0"/>
              </a:rPr>
              <a:t>Local provides instructions or training to the member; and the member performs the service in question solely for the Local (and not for others)</a:t>
            </a:r>
          </a:p>
          <a:p>
            <a:pPr lvl="2">
              <a:buFont typeface="Arial" panose="020B0604020202020204" pitchFamily="34" charset="0"/>
              <a:buNone/>
              <a:defRPr/>
            </a:pPr>
            <a:endParaRPr lang="en-US" altLang="en-US" sz="2000" b="1" dirty="0">
              <a:solidFill>
                <a:schemeClr val="bg2">
                  <a:lumMod val="10000"/>
                </a:schemeClr>
              </a:solidFill>
              <a:latin typeface="Arial" panose="020B0604020202020204" pitchFamily="34" charset="0"/>
            </a:endParaRPr>
          </a:p>
          <a:p>
            <a:pPr eaLnBrk="1" hangingPunct="1">
              <a:defRPr/>
            </a:pPr>
            <a:endParaRPr lang="en-US" altLang="en-US" dirty="0">
              <a:solidFill>
                <a:schemeClr val="bg2">
                  <a:lumMod val="10000"/>
                </a:schemeClr>
              </a:solidFill>
            </a:endParaRPr>
          </a:p>
        </p:txBody>
      </p:sp>
      <p:sp>
        <p:nvSpPr>
          <p:cNvPr id="1566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6DA354-A647-457A-AF5F-EC1A025B680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17426424"/>
      </p:ext>
    </p:extLst>
  </p:cSld>
  <p:clrMapOvr>
    <a:masterClrMapping/>
  </p:clrMapOvr>
  <p:transition spd="slow">
    <p:circle/>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58722" name="Content Placeholder 2"/>
          <p:cNvSpPr>
            <a:spLocks noGrp="1"/>
          </p:cNvSpPr>
          <p:nvPr>
            <p:ph idx="1"/>
          </p:nvPr>
        </p:nvSpPr>
        <p:spPr bwMode="auto">
          <a:xfrm>
            <a:off x="1981200" y="1992313"/>
            <a:ext cx="8229600" cy="4133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chemeClr val="bg2">
                    <a:lumMod val="10000"/>
                  </a:schemeClr>
                </a:solidFill>
                <a:latin typeface="Calibri" panose="020F0502020204030204" pitchFamily="34" charset="0"/>
              </a:rPr>
              <a:t>Annual Financial Report</a:t>
            </a:r>
          </a:p>
          <a:p>
            <a:endParaRPr lang="en-US" altLang="en-US" dirty="0">
              <a:solidFill>
                <a:schemeClr val="bg2">
                  <a:lumMod val="10000"/>
                </a:schemeClr>
              </a:solidFill>
              <a:latin typeface="Calibri" panose="020F0502020204030204" pitchFamily="34" charset="0"/>
            </a:endParaRPr>
          </a:p>
          <a:p>
            <a:r>
              <a:rPr lang="en-US" altLang="en-US" sz="2800" dirty="0">
                <a:solidFill>
                  <a:schemeClr val="bg2">
                    <a:lumMod val="10000"/>
                  </a:schemeClr>
                </a:solidFill>
                <a:latin typeface="Calibri" panose="020F0502020204030204" pitchFamily="34" charset="0"/>
              </a:rPr>
              <a:t>If your Local has gross receipts of:</a:t>
            </a:r>
          </a:p>
          <a:p>
            <a:pPr lvl="1"/>
            <a:r>
              <a:rPr lang="en-US" altLang="en-US" sz="2000" dirty="0">
                <a:solidFill>
                  <a:schemeClr val="bg2">
                    <a:lumMod val="10000"/>
                  </a:schemeClr>
                </a:solidFill>
                <a:latin typeface="Calibri" panose="020F0502020204030204" pitchFamily="34" charset="0"/>
              </a:rPr>
              <a:t>More than $250,000, you must file an </a:t>
            </a:r>
            <a:r>
              <a:rPr lang="en-US" altLang="en-US" sz="2000" b="1" u="sng" dirty="0">
                <a:solidFill>
                  <a:schemeClr val="bg2">
                    <a:lumMod val="10000"/>
                  </a:schemeClr>
                </a:solidFill>
                <a:latin typeface="Calibri" panose="020F0502020204030204" pitchFamily="34" charset="0"/>
              </a:rPr>
              <a:t>LM-2</a:t>
            </a:r>
            <a:r>
              <a:rPr lang="en-US" altLang="en-US" sz="2000" dirty="0">
                <a:solidFill>
                  <a:schemeClr val="bg2">
                    <a:lumMod val="10000"/>
                  </a:schemeClr>
                </a:solidFill>
                <a:latin typeface="Calibri" panose="020F0502020204030204" pitchFamily="34" charset="0"/>
              </a:rPr>
              <a:t> Report</a:t>
            </a:r>
          </a:p>
          <a:p>
            <a:pPr lvl="1"/>
            <a:r>
              <a:rPr lang="en-US" altLang="en-US" sz="2000" dirty="0">
                <a:solidFill>
                  <a:schemeClr val="bg2">
                    <a:lumMod val="10000"/>
                  </a:schemeClr>
                </a:solidFill>
                <a:latin typeface="Calibri" panose="020F0502020204030204" pitchFamily="34" charset="0"/>
              </a:rPr>
              <a:t>Less than $250,000 and more then $10,000 you must file an </a:t>
            </a:r>
            <a:r>
              <a:rPr lang="en-US" altLang="en-US" sz="2000" b="1" u="sng" dirty="0">
                <a:solidFill>
                  <a:schemeClr val="bg2">
                    <a:lumMod val="10000"/>
                  </a:schemeClr>
                </a:solidFill>
                <a:latin typeface="Calibri" panose="020F0502020204030204" pitchFamily="34" charset="0"/>
              </a:rPr>
              <a:t>LM-3</a:t>
            </a:r>
            <a:r>
              <a:rPr lang="en-US" altLang="en-US" sz="2000" dirty="0">
                <a:solidFill>
                  <a:schemeClr val="bg2">
                    <a:lumMod val="10000"/>
                  </a:schemeClr>
                </a:solidFill>
                <a:latin typeface="Calibri" panose="020F0502020204030204" pitchFamily="34" charset="0"/>
              </a:rPr>
              <a:t> Report</a:t>
            </a:r>
          </a:p>
          <a:p>
            <a:pPr lvl="1"/>
            <a:r>
              <a:rPr lang="en-US" altLang="en-US" sz="2000" dirty="0">
                <a:solidFill>
                  <a:schemeClr val="bg2">
                    <a:lumMod val="10000"/>
                  </a:schemeClr>
                </a:solidFill>
                <a:latin typeface="Calibri" panose="020F0502020204030204" pitchFamily="34" charset="0"/>
              </a:rPr>
              <a:t>Less than $10,000,  you must file an </a:t>
            </a:r>
            <a:r>
              <a:rPr lang="en-US" altLang="en-US" sz="2000" b="1" u="sng" dirty="0">
                <a:solidFill>
                  <a:schemeClr val="bg2">
                    <a:lumMod val="10000"/>
                  </a:schemeClr>
                </a:solidFill>
                <a:latin typeface="Calibri" panose="020F0502020204030204" pitchFamily="34" charset="0"/>
              </a:rPr>
              <a:t>LM-4</a:t>
            </a:r>
            <a:r>
              <a:rPr lang="en-US" altLang="en-US" sz="2000" dirty="0">
                <a:solidFill>
                  <a:schemeClr val="bg2">
                    <a:lumMod val="10000"/>
                  </a:schemeClr>
                </a:solidFill>
                <a:latin typeface="Calibri" panose="020F0502020204030204" pitchFamily="34" charset="0"/>
              </a:rPr>
              <a:t> Report</a:t>
            </a:r>
          </a:p>
          <a:p>
            <a:pPr lvl="1"/>
            <a:r>
              <a:rPr lang="en-US" altLang="en-US" sz="2000" dirty="0">
                <a:solidFill>
                  <a:schemeClr val="bg2">
                    <a:lumMod val="10000"/>
                  </a:schemeClr>
                </a:solidFill>
                <a:latin typeface="Calibri" panose="020F0502020204030204" pitchFamily="34" charset="0"/>
              </a:rPr>
              <a:t>DC Government Locals are not required to file a LM Report with DOL</a:t>
            </a:r>
          </a:p>
          <a:p>
            <a:pPr>
              <a:buFont typeface="Arial" panose="020B0604020202020204" pitchFamily="34" charset="0"/>
              <a:buNone/>
            </a:pPr>
            <a:endParaRPr lang="en-US" altLang="en-US" dirty="0">
              <a:solidFill>
                <a:schemeClr val="bg2">
                  <a:lumMod val="10000"/>
                </a:schemeClr>
              </a:solidFill>
            </a:endParaRPr>
          </a:p>
        </p:txBody>
      </p:sp>
      <p:sp>
        <p:nvSpPr>
          <p:cNvPr id="1587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E14EC03-0453-47CD-B329-CF6FA4EEA12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158724" name="Picture 4" descr="DOL Ceal1"/>
          <p:cNvPicPr>
            <a:picLocks noChangeAspect="1" noChangeArrowheads="1"/>
          </p:cNvPicPr>
          <p:nvPr/>
        </p:nvPicPr>
        <p:blipFill>
          <a:blip r:embed="rId3">
            <a:extLst>
              <a:ext uri="{28A0092B-C50C-407E-A947-70E740481C1C}">
                <a14:useLocalDpi xmlns:a14="http://schemas.microsoft.com/office/drawing/2010/main" val="0"/>
              </a:ext>
            </a:extLst>
          </a:blip>
          <a:srcRect l="4411" r="37500"/>
          <a:stretch>
            <a:fillRect/>
          </a:stretch>
        </p:blipFill>
        <p:spPr bwMode="auto">
          <a:xfrm>
            <a:off x="5475288" y="274638"/>
            <a:ext cx="149225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000706"/>
      </p:ext>
    </p:extLst>
  </p:cSld>
  <p:clrMapOvr>
    <a:masterClrMapping/>
  </p:clrMapOvr>
  <p:transition spd="slow">
    <p:circle/>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60770" name="Title 3"/>
          <p:cNvSpPr>
            <a:spLocks noGrp="1"/>
          </p:cNvSpPr>
          <p:nvPr>
            <p:ph type="title"/>
          </p:nvPr>
        </p:nvSpPr>
        <p:spPr>
          <a:xfrm>
            <a:off x="2281238" y="401638"/>
            <a:ext cx="8229600" cy="1143000"/>
          </a:xfrm>
        </p:spPr>
        <p:txBody>
          <a:bodyPr/>
          <a:lstStyle/>
          <a:p>
            <a:r>
              <a:rPr lang="en-US" altLang="en-US" sz="4000" dirty="0">
                <a:solidFill>
                  <a:schemeClr val="bg2">
                    <a:lumMod val="10000"/>
                  </a:schemeClr>
                </a:solidFill>
              </a:rPr>
              <a:t>When are the Labor Department Reports Due?</a:t>
            </a:r>
          </a:p>
        </p:txBody>
      </p:sp>
      <p:sp>
        <p:nvSpPr>
          <p:cNvPr id="160771" name="Content Placeholder 4"/>
          <p:cNvSpPr>
            <a:spLocks noGrp="1"/>
          </p:cNvSpPr>
          <p:nvPr>
            <p:ph idx="1"/>
          </p:nvPr>
        </p:nvSpPr>
        <p:spPr bwMode="auto">
          <a:xfrm>
            <a:off x="1981200" y="2230439"/>
            <a:ext cx="8229600" cy="389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z="2800" b="1" dirty="0">
              <a:solidFill>
                <a:schemeClr val="bg2">
                  <a:lumMod val="10000"/>
                </a:schemeClr>
              </a:solidFill>
            </a:endParaRPr>
          </a:p>
          <a:p>
            <a:r>
              <a:rPr lang="en-US" altLang="en-US" b="1" u="sng" dirty="0">
                <a:solidFill>
                  <a:schemeClr val="bg2">
                    <a:lumMod val="10000"/>
                  </a:schemeClr>
                </a:solidFill>
                <a:latin typeface="Calibri" panose="020F0502020204030204" pitchFamily="34" charset="0"/>
              </a:rPr>
              <a:t>90</a:t>
            </a:r>
            <a:r>
              <a:rPr lang="en-US" altLang="en-US" b="1" dirty="0">
                <a:solidFill>
                  <a:schemeClr val="bg2">
                    <a:lumMod val="10000"/>
                  </a:schemeClr>
                </a:solidFill>
                <a:latin typeface="Calibri" panose="020F0502020204030204" pitchFamily="34" charset="0"/>
              </a:rPr>
              <a:t> </a:t>
            </a:r>
            <a:r>
              <a:rPr lang="en-US" altLang="en-US" dirty="0">
                <a:solidFill>
                  <a:schemeClr val="bg2">
                    <a:lumMod val="10000"/>
                  </a:schemeClr>
                </a:solidFill>
                <a:latin typeface="Calibri" panose="020F0502020204030204" pitchFamily="34" charset="0"/>
              </a:rPr>
              <a:t>days after the Local’s Year End</a:t>
            </a:r>
          </a:p>
          <a:p>
            <a:pPr lvl="1"/>
            <a:r>
              <a:rPr lang="en-US" altLang="en-US" sz="3200" dirty="0">
                <a:solidFill>
                  <a:schemeClr val="bg2">
                    <a:lumMod val="10000"/>
                  </a:schemeClr>
                </a:solidFill>
                <a:latin typeface="Calibri" panose="020F0502020204030204" pitchFamily="34" charset="0"/>
              </a:rPr>
              <a:t>If you are on a Calendar Year this is 3/31</a:t>
            </a:r>
          </a:p>
          <a:p>
            <a:pPr lvl="1"/>
            <a:r>
              <a:rPr lang="en-US" altLang="en-US" sz="3200" dirty="0">
                <a:solidFill>
                  <a:schemeClr val="bg2">
                    <a:lumMod val="10000"/>
                  </a:schemeClr>
                </a:solidFill>
                <a:latin typeface="Calibri" panose="020F0502020204030204" pitchFamily="34" charset="0"/>
              </a:rPr>
              <a:t>If you are on a Fiscal Year, it is 90 days from the close of your Year End</a:t>
            </a:r>
          </a:p>
          <a:p>
            <a:pPr>
              <a:buFont typeface="Arial" panose="020B0604020202020204" pitchFamily="34" charset="0"/>
              <a:buNone/>
            </a:pPr>
            <a:endParaRPr lang="en-US" altLang="en-US" dirty="0">
              <a:solidFill>
                <a:schemeClr val="bg2">
                  <a:lumMod val="10000"/>
                </a:schemeClr>
              </a:solidFill>
            </a:endParaRPr>
          </a:p>
        </p:txBody>
      </p:sp>
      <p:sp>
        <p:nvSpPr>
          <p:cNvPr id="16077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E8CC3D-C839-45C7-A0B0-86D049BFA8D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37890013"/>
      </p:ext>
    </p:extLst>
  </p:cSld>
  <p:clrMapOvr>
    <a:masterClrMapping/>
  </p:clrMapOvr>
  <p:transition spd="slow">
    <p:circle/>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64866" name="Title 1"/>
          <p:cNvSpPr>
            <a:spLocks noGrp="1"/>
          </p:cNvSpPr>
          <p:nvPr>
            <p:ph type="title"/>
          </p:nvPr>
        </p:nvSpPr>
        <p:spPr>
          <a:xfrm>
            <a:off x="2635250" y="390525"/>
            <a:ext cx="8229600" cy="1143000"/>
          </a:xfrm>
        </p:spPr>
        <p:txBody>
          <a:bodyPr/>
          <a:lstStyle/>
          <a:p>
            <a:pPr eaLnBrk="1" hangingPunct="1"/>
            <a:r>
              <a:rPr lang="en-US" altLang="en-US" sz="4000" dirty="0">
                <a:solidFill>
                  <a:schemeClr val="bg2">
                    <a:lumMod val="10000"/>
                  </a:schemeClr>
                </a:solidFill>
              </a:rPr>
              <a:t>Reporting to your Local Membership </a:t>
            </a:r>
          </a:p>
        </p:txBody>
      </p:sp>
      <p:sp>
        <p:nvSpPr>
          <p:cNvPr id="164867" name="Content Placeholder 2"/>
          <p:cNvSpPr>
            <a:spLocks noGrp="1"/>
          </p:cNvSpPr>
          <p:nvPr>
            <p:ph idx="1"/>
          </p:nvPr>
        </p:nvSpPr>
        <p:spPr bwMode="auto">
          <a:xfrm>
            <a:off x="2252664" y="2212975"/>
            <a:ext cx="7958137" cy="3913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solidFill>
                  <a:schemeClr val="bg2">
                    <a:lumMod val="10000"/>
                  </a:schemeClr>
                </a:solidFill>
                <a:latin typeface="Calibri" panose="020F0502020204030204" pitchFamily="34" charset="0"/>
              </a:rPr>
              <a:t>Keep the Membership informed of:</a:t>
            </a:r>
          </a:p>
          <a:p>
            <a:pPr lvl="1"/>
            <a:r>
              <a:rPr lang="en-US" altLang="en-US" dirty="0">
                <a:solidFill>
                  <a:schemeClr val="bg2">
                    <a:lumMod val="10000"/>
                  </a:schemeClr>
                </a:solidFill>
                <a:latin typeface="Calibri" panose="020F0502020204030204" pitchFamily="34" charset="0"/>
              </a:rPr>
              <a:t>All Income received by the Local </a:t>
            </a:r>
          </a:p>
          <a:p>
            <a:pPr lvl="1"/>
            <a:r>
              <a:rPr lang="en-US" altLang="en-US" dirty="0">
                <a:solidFill>
                  <a:schemeClr val="bg2">
                    <a:lumMod val="10000"/>
                  </a:schemeClr>
                </a:solidFill>
                <a:latin typeface="Calibri" panose="020F0502020204030204" pitchFamily="34" charset="0"/>
              </a:rPr>
              <a:t>All Expenditures and Payments</a:t>
            </a:r>
          </a:p>
          <a:p>
            <a:pPr lvl="1"/>
            <a:r>
              <a:rPr lang="en-US" altLang="en-US" dirty="0">
                <a:solidFill>
                  <a:schemeClr val="bg2">
                    <a:lumMod val="10000"/>
                  </a:schemeClr>
                </a:solidFill>
                <a:latin typeface="Calibri" panose="020F0502020204030204" pitchFamily="34" charset="0"/>
              </a:rPr>
              <a:t>All Assets and Accounts</a:t>
            </a:r>
          </a:p>
          <a:p>
            <a:pPr lvl="1"/>
            <a:r>
              <a:rPr lang="en-US" altLang="en-US" dirty="0">
                <a:solidFill>
                  <a:schemeClr val="bg2">
                    <a:lumMod val="10000"/>
                  </a:schemeClr>
                </a:solidFill>
                <a:latin typeface="Calibri" panose="020F0502020204030204" pitchFamily="34" charset="0"/>
              </a:rPr>
              <a:t>The creating and reporting of Budget items</a:t>
            </a:r>
          </a:p>
          <a:p>
            <a:pPr eaLnBrk="1" hangingPunct="1">
              <a:buFont typeface="Arial" panose="020B0604020202020204" pitchFamily="34" charset="0"/>
              <a:buNone/>
            </a:pPr>
            <a:endParaRPr lang="en-US" altLang="en-US" dirty="0">
              <a:solidFill>
                <a:schemeClr val="bg2">
                  <a:lumMod val="10000"/>
                </a:schemeClr>
              </a:solidFill>
            </a:endParaRPr>
          </a:p>
        </p:txBody>
      </p:sp>
    </p:spTree>
    <p:extLst>
      <p:ext uri="{BB962C8B-B14F-4D97-AF65-F5344CB8AC3E}">
        <p14:creationId xmlns:p14="http://schemas.microsoft.com/office/powerpoint/2010/main" val="2865201765"/>
      </p:ext>
    </p:extLst>
  </p:cSld>
  <p:clrMapOvr>
    <a:masterClrMapping/>
  </p:clrMapOvr>
  <p:transition spd="slow">
    <p:circle/>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66914" name="Title 1"/>
          <p:cNvSpPr>
            <a:spLocks noGrp="1"/>
          </p:cNvSpPr>
          <p:nvPr>
            <p:ph type="title"/>
          </p:nvPr>
        </p:nvSpPr>
        <p:spPr>
          <a:xfrm>
            <a:off x="2438400" y="508000"/>
            <a:ext cx="8229600" cy="1143000"/>
          </a:xfrm>
        </p:spPr>
        <p:txBody>
          <a:bodyPr/>
          <a:lstStyle/>
          <a:p>
            <a:pPr eaLnBrk="1" hangingPunct="1"/>
            <a:r>
              <a:rPr lang="en-US" altLang="en-US" sz="4000" dirty="0">
                <a:solidFill>
                  <a:schemeClr val="bg2">
                    <a:lumMod val="10000"/>
                  </a:schemeClr>
                </a:solidFill>
              </a:rPr>
              <a:t>Retention of Documents and Other Important Items</a:t>
            </a:r>
          </a:p>
        </p:txBody>
      </p:sp>
      <p:sp>
        <p:nvSpPr>
          <p:cNvPr id="166915" name="Rectangle 3"/>
          <p:cNvSpPr>
            <a:spLocks noGrp="1" noChangeArrowheads="1"/>
          </p:cNvSpPr>
          <p:nvPr>
            <p:ph idx="1"/>
          </p:nvPr>
        </p:nvSpPr>
        <p:spPr bwMode="auto">
          <a:xfrm>
            <a:off x="272955" y="1902635"/>
            <a:ext cx="11409529" cy="467558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buFont typeface="Symbol" panose="05050102010706020507" pitchFamily="18" charset="2"/>
              <a:buNone/>
            </a:pPr>
            <a:endParaRPr lang="en-US" altLang="en-US" sz="2800" b="1" dirty="0">
              <a:solidFill>
                <a:schemeClr val="bg2">
                  <a:lumMod val="10000"/>
                </a:schemeClr>
              </a:solidFill>
              <a:latin typeface="Calibri" panose="020F0502020204030204" pitchFamily="34" charset="0"/>
            </a:endParaRPr>
          </a:p>
          <a:p>
            <a:pPr>
              <a:lnSpc>
                <a:spcPct val="80000"/>
              </a:lnSpc>
              <a:buFont typeface="Symbol" panose="05050102010706020507" pitchFamily="18" charset="2"/>
              <a:buNone/>
            </a:pPr>
            <a:r>
              <a:rPr lang="en-US" altLang="en-US" sz="2800" b="1" dirty="0">
                <a:solidFill>
                  <a:schemeClr val="bg2">
                    <a:lumMod val="10000"/>
                  </a:schemeClr>
                </a:solidFill>
                <a:latin typeface="Calibri" panose="020F0502020204030204" pitchFamily="34" charset="0"/>
              </a:rPr>
              <a:t>General Local Files:</a:t>
            </a:r>
          </a:p>
          <a:p>
            <a:pPr>
              <a:lnSpc>
                <a:spcPct val="80000"/>
              </a:lnSpc>
            </a:pPr>
            <a:r>
              <a:rPr lang="en-US" altLang="en-US" sz="2400" dirty="0">
                <a:solidFill>
                  <a:schemeClr val="bg2">
                    <a:lumMod val="10000"/>
                  </a:schemeClr>
                </a:solidFill>
                <a:latin typeface="Calibri" panose="020F0502020204030204" pitchFamily="34" charset="0"/>
              </a:rPr>
              <a:t>By-laws and Amendment----- Permanent</a:t>
            </a:r>
          </a:p>
          <a:p>
            <a:pPr>
              <a:lnSpc>
                <a:spcPct val="80000"/>
              </a:lnSpc>
            </a:pPr>
            <a:r>
              <a:rPr lang="en-US" altLang="en-US" sz="2400" dirty="0">
                <a:solidFill>
                  <a:schemeClr val="bg2">
                    <a:lumMod val="10000"/>
                  </a:schemeClr>
                </a:solidFill>
                <a:latin typeface="Calibri" panose="020F0502020204030204" pitchFamily="34" charset="0"/>
              </a:rPr>
              <a:t>Correspondence --------------- 5 Years</a:t>
            </a:r>
          </a:p>
          <a:p>
            <a:pPr>
              <a:lnSpc>
                <a:spcPct val="80000"/>
              </a:lnSpc>
            </a:pPr>
            <a:r>
              <a:rPr lang="en-US" altLang="en-US" sz="2400" dirty="0">
                <a:solidFill>
                  <a:schemeClr val="bg2">
                    <a:lumMod val="10000"/>
                  </a:schemeClr>
                </a:solidFill>
                <a:latin typeface="Calibri" panose="020F0502020204030204" pitchFamily="34" charset="0"/>
              </a:rPr>
              <a:t>Election Records---------------- 2 Years past the term of office</a:t>
            </a:r>
          </a:p>
          <a:p>
            <a:pPr>
              <a:lnSpc>
                <a:spcPct val="80000"/>
              </a:lnSpc>
            </a:pPr>
            <a:r>
              <a:rPr lang="en-US" altLang="en-US" sz="2400" dirty="0">
                <a:solidFill>
                  <a:schemeClr val="bg2">
                    <a:lumMod val="10000"/>
                  </a:schemeClr>
                </a:solidFill>
                <a:latin typeface="Calibri" panose="020F0502020204030204" pitchFamily="34" charset="0"/>
              </a:rPr>
              <a:t>Local MOUs----------------------Permanent</a:t>
            </a:r>
          </a:p>
          <a:p>
            <a:pPr>
              <a:lnSpc>
                <a:spcPct val="80000"/>
              </a:lnSpc>
            </a:pPr>
            <a:r>
              <a:rPr lang="en-US" altLang="en-US" sz="2400" dirty="0">
                <a:solidFill>
                  <a:schemeClr val="bg2">
                    <a:lumMod val="10000"/>
                  </a:schemeClr>
                </a:solidFill>
                <a:latin typeface="Calibri" panose="020F0502020204030204" pitchFamily="34" charset="0"/>
              </a:rPr>
              <a:t>Minutes of Meetings---------- Permanent</a:t>
            </a:r>
          </a:p>
          <a:p>
            <a:pPr>
              <a:lnSpc>
                <a:spcPct val="80000"/>
              </a:lnSpc>
              <a:buFont typeface="Symbol" panose="05050102010706020507" pitchFamily="18" charset="2"/>
              <a:buNone/>
            </a:pPr>
            <a:r>
              <a:rPr lang="en-US" altLang="en-US" sz="2400" dirty="0">
                <a:solidFill>
                  <a:schemeClr val="bg2">
                    <a:lumMod val="10000"/>
                  </a:schemeClr>
                </a:solidFill>
                <a:latin typeface="Calibri" panose="020F0502020204030204" pitchFamily="34" charset="0"/>
              </a:rPr>
              <a:t>     (Membership &amp; E-Board)</a:t>
            </a:r>
          </a:p>
          <a:p>
            <a:pPr>
              <a:lnSpc>
                <a:spcPct val="80000"/>
              </a:lnSpc>
            </a:pPr>
            <a:r>
              <a:rPr lang="en-US" altLang="en-US" sz="2400" dirty="0">
                <a:solidFill>
                  <a:schemeClr val="bg2">
                    <a:lumMod val="10000"/>
                  </a:schemeClr>
                </a:solidFill>
                <a:latin typeface="Calibri" panose="020F0502020204030204" pitchFamily="34" charset="0"/>
              </a:rPr>
              <a:t>Items that Document the</a:t>
            </a:r>
          </a:p>
          <a:p>
            <a:pPr>
              <a:lnSpc>
                <a:spcPct val="80000"/>
              </a:lnSpc>
              <a:buFont typeface="Symbol" panose="05050102010706020507" pitchFamily="18" charset="2"/>
              <a:buNone/>
            </a:pPr>
            <a:r>
              <a:rPr lang="en-US" altLang="en-US" sz="2400" dirty="0">
                <a:solidFill>
                  <a:schemeClr val="bg2">
                    <a:lumMod val="10000"/>
                  </a:schemeClr>
                </a:solidFill>
                <a:latin typeface="Calibri" panose="020F0502020204030204" pitchFamily="34" charset="0"/>
              </a:rPr>
              <a:t>	Local’s History ------------------ Permanent</a:t>
            </a:r>
          </a:p>
          <a:p>
            <a:pPr>
              <a:lnSpc>
                <a:spcPct val="80000"/>
              </a:lnSpc>
              <a:buFont typeface="Symbol" panose="05050102010706020507" pitchFamily="18" charset="2"/>
              <a:buNone/>
            </a:pPr>
            <a:r>
              <a:rPr lang="en-US" altLang="en-US" sz="2400" dirty="0">
                <a:solidFill>
                  <a:schemeClr val="bg2">
                    <a:lumMod val="10000"/>
                  </a:schemeClr>
                </a:solidFill>
                <a:latin typeface="Arial" panose="020B0604020202020204" pitchFamily="34" charset="0"/>
              </a:rPr>
              <a:t>                                               </a:t>
            </a:r>
          </a:p>
        </p:txBody>
      </p:sp>
      <p:sp>
        <p:nvSpPr>
          <p:cNvPr id="1669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424D720-864F-4BEB-8A92-4A0257AF221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092141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6915">
                                            <p:txEl>
                                              <p:pRg st="2" end="2"/>
                                            </p:txEl>
                                          </p:spTgt>
                                        </p:tgtEl>
                                        <p:attrNameLst>
                                          <p:attrName>style.visibility</p:attrName>
                                        </p:attrNameLst>
                                      </p:cBhvr>
                                      <p:to>
                                        <p:strVal val="visible"/>
                                      </p:to>
                                    </p:set>
                                    <p:animEffect transition="in" filter="fade">
                                      <p:cBhvr>
                                        <p:cTn id="7" dur="1000"/>
                                        <p:tgtEl>
                                          <p:spTgt spid="166915">
                                            <p:txEl>
                                              <p:pRg st="2" end="2"/>
                                            </p:txEl>
                                          </p:spTgt>
                                        </p:tgtEl>
                                      </p:cBhvr>
                                    </p:animEffect>
                                    <p:anim calcmode="lin" valueType="num">
                                      <p:cBhvr>
                                        <p:cTn id="8" dur="10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669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6915">
                                            <p:txEl>
                                              <p:pRg st="3" end="3"/>
                                            </p:txEl>
                                          </p:spTgt>
                                        </p:tgtEl>
                                        <p:attrNameLst>
                                          <p:attrName>style.visibility</p:attrName>
                                        </p:attrNameLst>
                                      </p:cBhvr>
                                      <p:to>
                                        <p:strVal val="visible"/>
                                      </p:to>
                                    </p:set>
                                    <p:animEffect transition="in" filter="fade">
                                      <p:cBhvr>
                                        <p:cTn id="14" dur="1000"/>
                                        <p:tgtEl>
                                          <p:spTgt spid="166915">
                                            <p:txEl>
                                              <p:pRg st="3" end="3"/>
                                            </p:txEl>
                                          </p:spTgt>
                                        </p:tgtEl>
                                      </p:cBhvr>
                                    </p:animEffect>
                                    <p:anim calcmode="lin" valueType="num">
                                      <p:cBhvr>
                                        <p:cTn id="15" dur="10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669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6915">
                                            <p:txEl>
                                              <p:pRg st="4" end="4"/>
                                            </p:txEl>
                                          </p:spTgt>
                                        </p:tgtEl>
                                        <p:attrNameLst>
                                          <p:attrName>style.visibility</p:attrName>
                                        </p:attrNameLst>
                                      </p:cBhvr>
                                      <p:to>
                                        <p:strVal val="visible"/>
                                      </p:to>
                                    </p:set>
                                    <p:animEffect transition="in" filter="fade">
                                      <p:cBhvr>
                                        <p:cTn id="21" dur="1000"/>
                                        <p:tgtEl>
                                          <p:spTgt spid="166915">
                                            <p:txEl>
                                              <p:pRg st="4" end="4"/>
                                            </p:txEl>
                                          </p:spTgt>
                                        </p:tgtEl>
                                      </p:cBhvr>
                                    </p:animEffect>
                                    <p:anim calcmode="lin" valueType="num">
                                      <p:cBhvr>
                                        <p:cTn id="22" dur="10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669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6915">
                                            <p:txEl>
                                              <p:pRg st="5" end="5"/>
                                            </p:txEl>
                                          </p:spTgt>
                                        </p:tgtEl>
                                        <p:attrNameLst>
                                          <p:attrName>style.visibility</p:attrName>
                                        </p:attrNameLst>
                                      </p:cBhvr>
                                      <p:to>
                                        <p:strVal val="visible"/>
                                      </p:to>
                                    </p:set>
                                    <p:animEffect transition="in" filter="fade">
                                      <p:cBhvr>
                                        <p:cTn id="28" dur="1000"/>
                                        <p:tgtEl>
                                          <p:spTgt spid="166915">
                                            <p:txEl>
                                              <p:pRg st="5" end="5"/>
                                            </p:txEl>
                                          </p:spTgt>
                                        </p:tgtEl>
                                      </p:cBhvr>
                                    </p:animEffect>
                                    <p:anim calcmode="lin" valueType="num">
                                      <p:cBhvr>
                                        <p:cTn id="29" dur="1000" fill="hold"/>
                                        <p:tgtEl>
                                          <p:spTgt spid="16691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1669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6915">
                                            <p:txEl>
                                              <p:pRg st="6" end="6"/>
                                            </p:txEl>
                                          </p:spTgt>
                                        </p:tgtEl>
                                        <p:attrNameLst>
                                          <p:attrName>style.visibility</p:attrName>
                                        </p:attrNameLst>
                                      </p:cBhvr>
                                      <p:to>
                                        <p:strVal val="visible"/>
                                      </p:to>
                                    </p:set>
                                    <p:animEffect transition="in" filter="fade">
                                      <p:cBhvr>
                                        <p:cTn id="35" dur="1000"/>
                                        <p:tgtEl>
                                          <p:spTgt spid="166915">
                                            <p:txEl>
                                              <p:pRg st="6" end="6"/>
                                            </p:txEl>
                                          </p:spTgt>
                                        </p:tgtEl>
                                      </p:cBhvr>
                                    </p:animEffect>
                                    <p:anim calcmode="lin" valueType="num">
                                      <p:cBhvr>
                                        <p:cTn id="36" dur="1000" fill="hold"/>
                                        <p:tgtEl>
                                          <p:spTgt spid="16691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166915">
                                            <p:txEl>
                                              <p:pRg st="6" end="6"/>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66915">
                                            <p:txEl>
                                              <p:pRg st="7" end="7"/>
                                            </p:txEl>
                                          </p:spTgt>
                                        </p:tgtEl>
                                        <p:attrNameLst>
                                          <p:attrName>style.visibility</p:attrName>
                                        </p:attrNameLst>
                                      </p:cBhvr>
                                      <p:to>
                                        <p:strVal val="visible"/>
                                      </p:to>
                                    </p:set>
                                    <p:animEffect transition="in" filter="fade">
                                      <p:cBhvr>
                                        <p:cTn id="40" dur="1000"/>
                                        <p:tgtEl>
                                          <p:spTgt spid="166915">
                                            <p:txEl>
                                              <p:pRg st="7" end="7"/>
                                            </p:txEl>
                                          </p:spTgt>
                                        </p:tgtEl>
                                      </p:cBhvr>
                                    </p:animEffect>
                                    <p:anim calcmode="lin" valueType="num">
                                      <p:cBhvr>
                                        <p:cTn id="41" dur="1000" fill="hold"/>
                                        <p:tgtEl>
                                          <p:spTgt spid="166915">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16691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66915">
                                            <p:txEl>
                                              <p:pRg st="8" end="8"/>
                                            </p:txEl>
                                          </p:spTgt>
                                        </p:tgtEl>
                                        <p:attrNameLst>
                                          <p:attrName>style.visibility</p:attrName>
                                        </p:attrNameLst>
                                      </p:cBhvr>
                                      <p:to>
                                        <p:strVal val="visible"/>
                                      </p:to>
                                    </p:set>
                                    <p:animEffect transition="in" filter="fade">
                                      <p:cBhvr>
                                        <p:cTn id="47" dur="1000"/>
                                        <p:tgtEl>
                                          <p:spTgt spid="166915">
                                            <p:txEl>
                                              <p:pRg st="8" end="8"/>
                                            </p:txEl>
                                          </p:spTgt>
                                        </p:tgtEl>
                                      </p:cBhvr>
                                    </p:animEffect>
                                    <p:anim calcmode="lin" valueType="num">
                                      <p:cBhvr>
                                        <p:cTn id="48" dur="1000" fill="hold"/>
                                        <p:tgtEl>
                                          <p:spTgt spid="166915">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166915">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66915">
                                            <p:txEl>
                                              <p:pRg st="9" end="9"/>
                                            </p:txEl>
                                          </p:spTgt>
                                        </p:tgtEl>
                                        <p:attrNameLst>
                                          <p:attrName>style.visibility</p:attrName>
                                        </p:attrNameLst>
                                      </p:cBhvr>
                                      <p:to>
                                        <p:strVal val="visible"/>
                                      </p:to>
                                    </p:set>
                                    <p:animEffect transition="in" filter="fade">
                                      <p:cBhvr>
                                        <p:cTn id="52" dur="1000"/>
                                        <p:tgtEl>
                                          <p:spTgt spid="166915">
                                            <p:txEl>
                                              <p:pRg st="9" end="9"/>
                                            </p:txEl>
                                          </p:spTgt>
                                        </p:tgtEl>
                                      </p:cBhvr>
                                    </p:animEffect>
                                    <p:anim calcmode="lin" valueType="num">
                                      <p:cBhvr>
                                        <p:cTn id="53" dur="1000" fill="hold"/>
                                        <p:tgtEl>
                                          <p:spTgt spid="166915">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16691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68962" name="Title 1"/>
          <p:cNvSpPr>
            <a:spLocks noGrp="1"/>
          </p:cNvSpPr>
          <p:nvPr>
            <p:ph type="title"/>
          </p:nvPr>
        </p:nvSpPr>
        <p:spPr>
          <a:xfrm>
            <a:off x="2547938" y="401638"/>
            <a:ext cx="8229600" cy="1143000"/>
          </a:xfrm>
        </p:spPr>
        <p:txBody>
          <a:bodyPr/>
          <a:lstStyle/>
          <a:p>
            <a:pPr eaLnBrk="1" hangingPunct="1"/>
            <a:r>
              <a:rPr lang="en-US" altLang="en-US" sz="4000" dirty="0">
                <a:solidFill>
                  <a:schemeClr val="bg2">
                    <a:lumMod val="10000"/>
                  </a:schemeClr>
                </a:solidFill>
              </a:rPr>
              <a:t>Retention of Documents and Other Important Items</a:t>
            </a:r>
          </a:p>
        </p:txBody>
      </p:sp>
      <p:sp>
        <p:nvSpPr>
          <p:cNvPr id="168963" name="Rectangle 3"/>
          <p:cNvSpPr>
            <a:spLocks noGrp="1" noChangeArrowheads="1"/>
          </p:cNvSpPr>
          <p:nvPr>
            <p:ph idx="1"/>
          </p:nvPr>
        </p:nvSpPr>
        <p:spPr bwMode="auto">
          <a:xfrm>
            <a:off x="450376" y="1773238"/>
            <a:ext cx="10577015" cy="4765675"/>
          </a:xfrm>
          <a:solidFill>
            <a:schemeClr val="bg1"/>
          </a:solidFill>
        </p:spPr>
        <p:txBody>
          <a:bodyPr vert="horz" wrap="square" lIns="91440" tIns="45720" rIns="91440" bIns="45720" numCol="1" anchor="t" anchorCtr="0" compatLnSpc="1">
            <a:prstTxWarp prst="textNoShape">
              <a:avLst/>
            </a:prstTxWarp>
          </a:bodyPr>
          <a:lstStyle/>
          <a:p>
            <a:pPr>
              <a:lnSpc>
                <a:spcPct val="80000"/>
              </a:lnSpc>
              <a:buFont typeface="Symbol" panose="05050102010706020507" pitchFamily="18" charset="2"/>
              <a:buNone/>
            </a:pPr>
            <a:endParaRPr lang="en-US" altLang="en-US" sz="2400" b="1" dirty="0">
              <a:solidFill>
                <a:schemeClr val="bg2">
                  <a:lumMod val="10000"/>
                </a:schemeClr>
              </a:solidFill>
              <a:latin typeface="Calibri" panose="020F0502020204030204" pitchFamily="34" charset="0"/>
            </a:endParaRPr>
          </a:p>
          <a:p>
            <a:pPr>
              <a:lnSpc>
                <a:spcPct val="80000"/>
              </a:lnSpc>
              <a:buFont typeface="Symbol" panose="05050102010706020507" pitchFamily="18" charset="2"/>
              <a:buNone/>
            </a:pPr>
            <a:r>
              <a:rPr lang="en-US" altLang="en-US" sz="2400" b="1" dirty="0">
                <a:solidFill>
                  <a:schemeClr val="bg2">
                    <a:lumMod val="10000"/>
                  </a:schemeClr>
                </a:solidFill>
                <a:latin typeface="Calibri" panose="020F0502020204030204" pitchFamily="34" charset="0"/>
              </a:rPr>
              <a:t>Local Membership Records:</a:t>
            </a:r>
          </a:p>
          <a:p>
            <a:pPr>
              <a:lnSpc>
                <a:spcPct val="80000"/>
              </a:lnSpc>
              <a:buFont typeface="Symbol" panose="05050102010706020507" pitchFamily="18" charset="2"/>
              <a:buNone/>
            </a:pPr>
            <a:endParaRPr lang="en-US" altLang="en-US" sz="2400" b="1" dirty="0">
              <a:solidFill>
                <a:schemeClr val="bg2">
                  <a:lumMod val="10000"/>
                </a:schemeClr>
              </a:solidFill>
              <a:latin typeface="Calibri" panose="020F0502020204030204" pitchFamily="34" charset="0"/>
            </a:endParaRPr>
          </a:p>
          <a:p>
            <a:r>
              <a:rPr lang="en-US" altLang="en-US" sz="2400" dirty="0">
                <a:solidFill>
                  <a:schemeClr val="bg2">
                    <a:lumMod val="10000"/>
                  </a:schemeClr>
                </a:solidFill>
                <a:latin typeface="Calibri" panose="020F0502020204030204" pitchFamily="34" charset="0"/>
              </a:rPr>
              <a:t>Dues Deduction Forms (1187, 1188, etc.)---------3 years</a:t>
            </a:r>
          </a:p>
          <a:p>
            <a:r>
              <a:rPr lang="en-US" altLang="en-US" sz="2400" dirty="0">
                <a:solidFill>
                  <a:schemeClr val="bg2">
                    <a:lumMod val="10000"/>
                  </a:schemeClr>
                </a:solidFill>
                <a:latin typeface="Calibri" panose="020F0502020204030204" pitchFamily="34" charset="0"/>
              </a:rPr>
              <a:t>EEO Case Files----------------------------------------5 years</a:t>
            </a:r>
          </a:p>
          <a:p>
            <a:r>
              <a:rPr lang="en-US" altLang="en-US" sz="2400" dirty="0">
                <a:solidFill>
                  <a:schemeClr val="bg2">
                    <a:lumMod val="10000"/>
                  </a:schemeClr>
                </a:solidFill>
                <a:latin typeface="Calibri" panose="020F0502020204030204" pitchFamily="34" charset="0"/>
              </a:rPr>
              <a:t>Grievance Case Files----------------------------------5 years</a:t>
            </a:r>
          </a:p>
          <a:p>
            <a:r>
              <a:rPr lang="en-US" altLang="en-US" sz="2400" dirty="0">
                <a:solidFill>
                  <a:schemeClr val="bg2">
                    <a:lumMod val="10000"/>
                  </a:schemeClr>
                </a:solidFill>
                <a:latin typeface="Calibri" panose="020F0502020204030204" pitchFamily="34" charset="0"/>
              </a:rPr>
              <a:t>MSPB Case Files----------------------------------------- 5 years</a:t>
            </a:r>
          </a:p>
          <a:p>
            <a:r>
              <a:rPr lang="en-US" altLang="en-US" sz="2400" dirty="0">
                <a:solidFill>
                  <a:schemeClr val="bg2">
                    <a:lumMod val="10000"/>
                  </a:schemeClr>
                </a:solidFill>
                <a:latin typeface="Calibri" panose="020F0502020204030204" pitchFamily="34" charset="0"/>
              </a:rPr>
              <a:t>Workers’ Compensation Case Files----------5 years</a:t>
            </a:r>
          </a:p>
          <a:p>
            <a:pPr>
              <a:lnSpc>
                <a:spcPct val="80000"/>
              </a:lnSpc>
              <a:buFont typeface="Arial" panose="020B0604020202020204" pitchFamily="34" charset="0"/>
              <a:buNone/>
            </a:pPr>
            <a:endParaRPr lang="en-US" altLang="en-US" sz="2400" dirty="0">
              <a:solidFill>
                <a:schemeClr val="bg2">
                  <a:lumMod val="10000"/>
                </a:schemeClr>
              </a:solidFill>
            </a:endParaRPr>
          </a:p>
          <a:p>
            <a:pPr>
              <a:lnSpc>
                <a:spcPct val="80000"/>
              </a:lnSpc>
              <a:buFont typeface="Symbol" panose="05050102010706020507" pitchFamily="18" charset="2"/>
              <a:buNone/>
            </a:pPr>
            <a:r>
              <a:rPr lang="en-US" altLang="en-US" sz="2400" dirty="0">
                <a:solidFill>
                  <a:schemeClr val="bg2">
                    <a:lumMod val="10000"/>
                  </a:schemeClr>
                </a:solidFill>
                <a:latin typeface="Arial" panose="020B0604020202020204" pitchFamily="34" charset="0"/>
              </a:rPr>
              <a:t>                                               </a:t>
            </a:r>
          </a:p>
        </p:txBody>
      </p:sp>
      <p:sp>
        <p:nvSpPr>
          <p:cNvPr id="1689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9CB11AE-AA16-4DA2-A292-12ABA8C4553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1011654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8963">
                                            <p:txEl>
                                              <p:pRg st="3" end="3"/>
                                            </p:txEl>
                                          </p:spTgt>
                                        </p:tgtEl>
                                        <p:attrNameLst>
                                          <p:attrName>style.visibility</p:attrName>
                                        </p:attrNameLst>
                                      </p:cBhvr>
                                      <p:to>
                                        <p:strVal val="visible"/>
                                      </p:to>
                                    </p:set>
                                    <p:animEffect transition="in" filter="fade">
                                      <p:cBhvr>
                                        <p:cTn id="7" dur="1000"/>
                                        <p:tgtEl>
                                          <p:spTgt spid="168963">
                                            <p:txEl>
                                              <p:pRg st="3" end="3"/>
                                            </p:txEl>
                                          </p:spTgt>
                                        </p:tgtEl>
                                      </p:cBhvr>
                                    </p:animEffect>
                                    <p:anim calcmode="lin" valueType="num">
                                      <p:cBhvr>
                                        <p:cTn id="8" dur="1000" fill="hold"/>
                                        <p:tgtEl>
                                          <p:spTgt spid="16896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6896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8963">
                                            <p:txEl>
                                              <p:pRg st="4" end="4"/>
                                            </p:txEl>
                                          </p:spTgt>
                                        </p:tgtEl>
                                        <p:attrNameLst>
                                          <p:attrName>style.visibility</p:attrName>
                                        </p:attrNameLst>
                                      </p:cBhvr>
                                      <p:to>
                                        <p:strVal val="visible"/>
                                      </p:to>
                                    </p:set>
                                    <p:animEffect transition="in" filter="fade">
                                      <p:cBhvr>
                                        <p:cTn id="14" dur="1000"/>
                                        <p:tgtEl>
                                          <p:spTgt spid="168963">
                                            <p:txEl>
                                              <p:pRg st="4" end="4"/>
                                            </p:txEl>
                                          </p:spTgt>
                                        </p:tgtEl>
                                      </p:cBhvr>
                                    </p:animEffect>
                                    <p:anim calcmode="lin" valueType="num">
                                      <p:cBhvr>
                                        <p:cTn id="15" dur="1000" fill="hold"/>
                                        <p:tgtEl>
                                          <p:spTgt spid="16896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6896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8963">
                                            <p:txEl>
                                              <p:pRg st="5" end="5"/>
                                            </p:txEl>
                                          </p:spTgt>
                                        </p:tgtEl>
                                        <p:attrNameLst>
                                          <p:attrName>style.visibility</p:attrName>
                                        </p:attrNameLst>
                                      </p:cBhvr>
                                      <p:to>
                                        <p:strVal val="visible"/>
                                      </p:to>
                                    </p:set>
                                    <p:animEffect transition="in" filter="fade">
                                      <p:cBhvr>
                                        <p:cTn id="21" dur="1000"/>
                                        <p:tgtEl>
                                          <p:spTgt spid="168963">
                                            <p:txEl>
                                              <p:pRg st="5" end="5"/>
                                            </p:txEl>
                                          </p:spTgt>
                                        </p:tgtEl>
                                      </p:cBhvr>
                                    </p:animEffect>
                                    <p:anim calcmode="lin" valueType="num">
                                      <p:cBhvr>
                                        <p:cTn id="22" dur="1000" fill="hold"/>
                                        <p:tgtEl>
                                          <p:spTgt spid="16896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6896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8963">
                                            <p:txEl>
                                              <p:pRg st="6" end="6"/>
                                            </p:txEl>
                                          </p:spTgt>
                                        </p:tgtEl>
                                        <p:attrNameLst>
                                          <p:attrName>style.visibility</p:attrName>
                                        </p:attrNameLst>
                                      </p:cBhvr>
                                      <p:to>
                                        <p:strVal val="visible"/>
                                      </p:to>
                                    </p:set>
                                    <p:animEffect transition="in" filter="fade">
                                      <p:cBhvr>
                                        <p:cTn id="28" dur="1000"/>
                                        <p:tgtEl>
                                          <p:spTgt spid="168963">
                                            <p:txEl>
                                              <p:pRg st="6" end="6"/>
                                            </p:txEl>
                                          </p:spTgt>
                                        </p:tgtEl>
                                      </p:cBhvr>
                                    </p:animEffect>
                                    <p:anim calcmode="lin" valueType="num">
                                      <p:cBhvr>
                                        <p:cTn id="29" dur="1000" fill="hold"/>
                                        <p:tgtEl>
                                          <p:spTgt spid="16896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6896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8963">
                                            <p:txEl>
                                              <p:pRg st="7" end="7"/>
                                            </p:txEl>
                                          </p:spTgt>
                                        </p:tgtEl>
                                        <p:attrNameLst>
                                          <p:attrName>style.visibility</p:attrName>
                                        </p:attrNameLst>
                                      </p:cBhvr>
                                      <p:to>
                                        <p:strVal val="visible"/>
                                      </p:to>
                                    </p:set>
                                    <p:animEffect transition="in" filter="fade">
                                      <p:cBhvr>
                                        <p:cTn id="35" dur="1000"/>
                                        <p:tgtEl>
                                          <p:spTgt spid="168963">
                                            <p:txEl>
                                              <p:pRg st="7" end="7"/>
                                            </p:txEl>
                                          </p:spTgt>
                                        </p:tgtEl>
                                      </p:cBhvr>
                                    </p:animEffect>
                                    <p:anim calcmode="lin" valueType="num">
                                      <p:cBhvr>
                                        <p:cTn id="36" dur="1000" fill="hold"/>
                                        <p:tgtEl>
                                          <p:spTgt spid="16896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16896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71010" name="Title 1"/>
          <p:cNvSpPr>
            <a:spLocks noGrp="1"/>
          </p:cNvSpPr>
          <p:nvPr>
            <p:ph type="title"/>
          </p:nvPr>
        </p:nvSpPr>
        <p:spPr>
          <a:xfrm>
            <a:off x="2393950" y="420688"/>
            <a:ext cx="8229600" cy="1143000"/>
          </a:xfrm>
        </p:spPr>
        <p:txBody>
          <a:bodyPr/>
          <a:lstStyle/>
          <a:p>
            <a:pPr eaLnBrk="1" hangingPunct="1"/>
            <a:r>
              <a:rPr lang="en-US" altLang="en-US" sz="4000" dirty="0">
                <a:solidFill>
                  <a:schemeClr val="bg2">
                    <a:lumMod val="10000"/>
                  </a:schemeClr>
                </a:solidFill>
              </a:rPr>
              <a:t>Retention of Documents and Other Important Items</a:t>
            </a:r>
          </a:p>
        </p:txBody>
      </p:sp>
      <p:sp>
        <p:nvSpPr>
          <p:cNvPr id="171011" name="Rectangle 3"/>
          <p:cNvSpPr>
            <a:spLocks noGrp="1" noChangeArrowheads="1"/>
          </p:cNvSpPr>
          <p:nvPr>
            <p:ph idx="1"/>
          </p:nvPr>
        </p:nvSpPr>
        <p:spPr bwMode="auto">
          <a:xfrm>
            <a:off x="1981200" y="2230439"/>
            <a:ext cx="8229600" cy="389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buFont typeface="Symbol" panose="05050102010706020507" pitchFamily="18" charset="2"/>
              <a:buNone/>
            </a:pPr>
            <a:r>
              <a:rPr lang="en-US" altLang="en-US" sz="2400" b="1" dirty="0">
                <a:solidFill>
                  <a:schemeClr val="bg2">
                    <a:lumMod val="10000"/>
                  </a:schemeClr>
                </a:solidFill>
                <a:latin typeface="Calibri" panose="020F0502020204030204" pitchFamily="34" charset="0"/>
              </a:rPr>
              <a:t>Financial Records</a:t>
            </a:r>
          </a:p>
          <a:p>
            <a:pPr>
              <a:lnSpc>
                <a:spcPct val="150000"/>
              </a:lnSpc>
            </a:pPr>
            <a:r>
              <a:rPr lang="en-US" altLang="en-US" sz="2400" dirty="0">
                <a:solidFill>
                  <a:schemeClr val="bg2">
                    <a:lumMod val="10000"/>
                  </a:schemeClr>
                </a:solidFill>
                <a:latin typeface="Calibri" panose="020F0502020204030204" pitchFamily="34" charset="0"/>
              </a:rPr>
              <a:t>Correspondences------------------------------- 5 years</a:t>
            </a:r>
          </a:p>
          <a:p>
            <a:pPr>
              <a:lnSpc>
                <a:spcPct val="150000"/>
              </a:lnSpc>
            </a:pPr>
            <a:r>
              <a:rPr lang="en-US" altLang="en-US" sz="2400" dirty="0">
                <a:solidFill>
                  <a:schemeClr val="bg2">
                    <a:lumMod val="10000"/>
                  </a:schemeClr>
                </a:solidFill>
                <a:latin typeface="Calibri" panose="020F0502020204030204" pitchFamily="34" charset="0"/>
              </a:rPr>
              <a:t>IRS Forms----------------------------------------- 5 years</a:t>
            </a:r>
          </a:p>
          <a:p>
            <a:pPr>
              <a:lnSpc>
                <a:spcPct val="150000"/>
              </a:lnSpc>
            </a:pPr>
            <a:r>
              <a:rPr lang="en-US" altLang="en-US" sz="2400" dirty="0">
                <a:solidFill>
                  <a:schemeClr val="bg2">
                    <a:lumMod val="10000"/>
                  </a:schemeClr>
                </a:solidFill>
                <a:latin typeface="Calibri" panose="020F0502020204030204" pitchFamily="34" charset="0"/>
              </a:rPr>
              <a:t>LM Forms----------------------------------------- 5 years</a:t>
            </a:r>
          </a:p>
          <a:p>
            <a:pPr>
              <a:lnSpc>
                <a:spcPct val="150000"/>
              </a:lnSpc>
            </a:pPr>
            <a:r>
              <a:rPr lang="en-US" altLang="en-US" sz="2400" dirty="0">
                <a:solidFill>
                  <a:schemeClr val="bg2">
                    <a:lumMod val="10000"/>
                  </a:schemeClr>
                </a:solidFill>
                <a:latin typeface="Calibri" panose="020F0502020204030204" pitchFamily="34" charset="0"/>
              </a:rPr>
              <a:t>Financial Statements and Reports---------- Permanent</a:t>
            </a:r>
          </a:p>
          <a:p>
            <a:pPr>
              <a:lnSpc>
                <a:spcPct val="150000"/>
              </a:lnSpc>
            </a:pPr>
            <a:r>
              <a:rPr lang="en-US" altLang="en-US" sz="2400" dirty="0">
                <a:solidFill>
                  <a:schemeClr val="bg2">
                    <a:lumMod val="10000"/>
                  </a:schemeClr>
                </a:solidFill>
                <a:latin typeface="Calibri" panose="020F0502020204030204" pitchFamily="34" charset="0"/>
              </a:rPr>
              <a:t>Officer Bonds------------------------------------ Permanent</a:t>
            </a:r>
          </a:p>
          <a:p>
            <a:pPr>
              <a:lnSpc>
                <a:spcPct val="80000"/>
              </a:lnSpc>
              <a:buFont typeface="Arial" panose="020B0604020202020204" pitchFamily="34" charset="0"/>
              <a:buNone/>
            </a:pPr>
            <a:endParaRPr lang="en-US" altLang="en-US" sz="2400" dirty="0">
              <a:solidFill>
                <a:schemeClr val="bg2">
                  <a:lumMod val="10000"/>
                </a:schemeClr>
              </a:solidFill>
            </a:endParaRPr>
          </a:p>
        </p:txBody>
      </p:sp>
      <p:sp>
        <p:nvSpPr>
          <p:cNvPr id="1710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8A5BE04-4361-497E-9670-0F92369DEC7B}"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2415799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1011">
                                            <p:txEl>
                                              <p:pRg st="1" end="1"/>
                                            </p:txEl>
                                          </p:spTgt>
                                        </p:tgtEl>
                                        <p:attrNameLst>
                                          <p:attrName>style.visibility</p:attrName>
                                        </p:attrNameLst>
                                      </p:cBhvr>
                                      <p:to>
                                        <p:strVal val="visible"/>
                                      </p:to>
                                    </p:set>
                                    <p:animEffect transition="in" filter="fade">
                                      <p:cBhvr>
                                        <p:cTn id="7" dur="1000"/>
                                        <p:tgtEl>
                                          <p:spTgt spid="171011">
                                            <p:txEl>
                                              <p:pRg st="1" end="1"/>
                                            </p:txEl>
                                          </p:spTgt>
                                        </p:tgtEl>
                                      </p:cBhvr>
                                    </p:animEffect>
                                    <p:anim calcmode="lin" valueType="num">
                                      <p:cBhvr>
                                        <p:cTn id="8" dur="1000" fill="hold"/>
                                        <p:tgtEl>
                                          <p:spTgt spid="1710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10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1011">
                                            <p:txEl>
                                              <p:pRg st="2" end="2"/>
                                            </p:txEl>
                                          </p:spTgt>
                                        </p:tgtEl>
                                        <p:attrNameLst>
                                          <p:attrName>style.visibility</p:attrName>
                                        </p:attrNameLst>
                                      </p:cBhvr>
                                      <p:to>
                                        <p:strVal val="visible"/>
                                      </p:to>
                                    </p:set>
                                    <p:animEffect transition="in" filter="fade">
                                      <p:cBhvr>
                                        <p:cTn id="14" dur="1000"/>
                                        <p:tgtEl>
                                          <p:spTgt spid="171011">
                                            <p:txEl>
                                              <p:pRg st="2" end="2"/>
                                            </p:txEl>
                                          </p:spTgt>
                                        </p:tgtEl>
                                      </p:cBhvr>
                                    </p:animEffect>
                                    <p:anim calcmode="lin" valueType="num">
                                      <p:cBhvr>
                                        <p:cTn id="15" dur="1000" fill="hold"/>
                                        <p:tgtEl>
                                          <p:spTgt spid="1710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710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1011">
                                            <p:txEl>
                                              <p:pRg st="3" end="3"/>
                                            </p:txEl>
                                          </p:spTgt>
                                        </p:tgtEl>
                                        <p:attrNameLst>
                                          <p:attrName>style.visibility</p:attrName>
                                        </p:attrNameLst>
                                      </p:cBhvr>
                                      <p:to>
                                        <p:strVal val="visible"/>
                                      </p:to>
                                    </p:set>
                                    <p:animEffect transition="in" filter="fade">
                                      <p:cBhvr>
                                        <p:cTn id="21" dur="1000"/>
                                        <p:tgtEl>
                                          <p:spTgt spid="171011">
                                            <p:txEl>
                                              <p:pRg st="3" end="3"/>
                                            </p:txEl>
                                          </p:spTgt>
                                        </p:tgtEl>
                                      </p:cBhvr>
                                    </p:animEffect>
                                    <p:anim calcmode="lin" valueType="num">
                                      <p:cBhvr>
                                        <p:cTn id="22" dur="1000" fill="hold"/>
                                        <p:tgtEl>
                                          <p:spTgt spid="17101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710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1011">
                                            <p:txEl>
                                              <p:pRg st="4" end="4"/>
                                            </p:txEl>
                                          </p:spTgt>
                                        </p:tgtEl>
                                        <p:attrNameLst>
                                          <p:attrName>style.visibility</p:attrName>
                                        </p:attrNameLst>
                                      </p:cBhvr>
                                      <p:to>
                                        <p:strVal val="visible"/>
                                      </p:to>
                                    </p:set>
                                    <p:animEffect transition="in" filter="fade">
                                      <p:cBhvr>
                                        <p:cTn id="28" dur="1000"/>
                                        <p:tgtEl>
                                          <p:spTgt spid="171011">
                                            <p:txEl>
                                              <p:pRg st="4" end="4"/>
                                            </p:txEl>
                                          </p:spTgt>
                                        </p:tgtEl>
                                      </p:cBhvr>
                                    </p:animEffect>
                                    <p:anim calcmode="lin" valueType="num">
                                      <p:cBhvr>
                                        <p:cTn id="29" dur="1000" fill="hold"/>
                                        <p:tgtEl>
                                          <p:spTgt spid="171011">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710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1011">
                                            <p:txEl>
                                              <p:pRg st="5" end="5"/>
                                            </p:txEl>
                                          </p:spTgt>
                                        </p:tgtEl>
                                        <p:attrNameLst>
                                          <p:attrName>style.visibility</p:attrName>
                                        </p:attrNameLst>
                                      </p:cBhvr>
                                      <p:to>
                                        <p:strVal val="visible"/>
                                      </p:to>
                                    </p:set>
                                    <p:animEffect transition="in" filter="fade">
                                      <p:cBhvr>
                                        <p:cTn id="35" dur="1000"/>
                                        <p:tgtEl>
                                          <p:spTgt spid="171011">
                                            <p:txEl>
                                              <p:pRg st="5" end="5"/>
                                            </p:txEl>
                                          </p:spTgt>
                                        </p:tgtEl>
                                      </p:cBhvr>
                                    </p:animEffect>
                                    <p:anim calcmode="lin" valueType="num">
                                      <p:cBhvr>
                                        <p:cTn id="36" dur="1000" fill="hold"/>
                                        <p:tgtEl>
                                          <p:spTgt spid="171011">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710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75106" name="Title 1"/>
          <p:cNvSpPr>
            <a:spLocks noGrp="1"/>
          </p:cNvSpPr>
          <p:nvPr>
            <p:ph type="title"/>
          </p:nvPr>
        </p:nvSpPr>
        <p:spPr>
          <a:xfrm>
            <a:off x="2252663" y="401638"/>
            <a:ext cx="8229600" cy="1143000"/>
          </a:xfrm>
        </p:spPr>
        <p:txBody>
          <a:bodyPr/>
          <a:lstStyle/>
          <a:p>
            <a:pPr eaLnBrk="1" hangingPunct="1"/>
            <a:r>
              <a:rPr lang="en-US" altLang="en-US" sz="4000" dirty="0">
                <a:solidFill>
                  <a:schemeClr val="bg2">
                    <a:lumMod val="10000"/>
                  </a:schemeClr>
                </a:solidFill>
              </a:rPr>
              <a:t>Payments that are Not-Taxable</a:t>
            </a:r>
          </a:p>
        </p:txBody>
      </p:sp>
      <p:sp>
        <p:nvSpPr>
          <p:cNvPr id="175107" name="Content Placeholder 2"/>
          <p:cNvSpPr>
            <a:spLocks noGrp="1"/>
          </p:cNvSpPr>
          <p:nvPr>
            <p:ph idx="1"/>
          </p:nvPr>
        </p:nvSpPr>
        <p:spPr bwMode="auto">
          <a:xfrm>
            <a:off x="1270214" y="2199731"/>
            <a:ext cx="8229600" cy="389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solidFill>
                  <a:schemeClr val="bg2">
                    <a:lumMod val="10000"/>
                  </a:schemeClr>
                </a:solidFill>
                <a:latin typeface="Calibri" panose="020F0502020204030204" pitchFamily="34" charset="0"/>
              </a:rPr>
              <a:t>Business Related Expenses</a:t>
            </a:r>
          </a:p>
          <a:p>
            <a:r>
              <a:rPr lang="en-US" altLang="en-US" dirty="0">
                <a:solidFill>
                  <a:schemeClr val="bg2">
                    <a:lumMod val="10000"/>
                  </a:schemeClr>
                </a:solidFill>
                <a:latin typeface="Calibri" panose="020F0502020204030204" pitchFamily="34" charset="0"/>
              </a:rPr>
              <a:t>Officer Allowances</a:t>
            </a:r>
          </a:p>
          <a:p>
            <a:r>
              <a:rPr lang="en-US" altLang="en-US" dirty="0">
                <a:solidFill>
                  <a:schemeClr val="bg2">
                    <a:lumMod val="10000"/>
                  </a:schemeClr>
                </a:solidFill>
                <a:latin typeface="Calibri" panose="020F0502020204030204" pitchFamily="34" charset="0"/>
              </a:rPr>
              <a:t>Reimbursed Travel Expenses</a:t>
            </a:r>
          </a:p>
          <a:p>
            <a:endParaRPr lang="en-US" altLang="en-US" dirty="0">
              <a:solidFill>
                <a:schemeClr val="bg2">
                  <a:lumMod val="10000"/>
                </a:schemeClr>
              </a:solidFill>
              <a:latin typeface="Calibri" panose="020F0502020204030204" pitchFamily="34" charset="0"/>
            </a:endParaRPr>
          </a:p>
          <a:p>
            <a:endParaRPr lang="en-US" altLang="en-US" dirty="0">
              <a:solidFill>
                <a:schemeClr val="bg2">
                  <a:lumMod val="10000"/>
                </a:schemeClr>
              </a:solidFill>
            </a:endParaRPr>
          </a:p>
          <a:p>
            <a:pPr eaLnBrk="1" hangingPunct="1">
              <a:buFont typeface="Arial" panose="020B0604020202020204" pitchFamily="34" charset="0"/>
              <a:buNone/>
            </a:pPr>
            <a:endParaRPr lang="en-US" altLang="en-US" dirty="0">
              <a:solidFill>
                <a:schemeClr val="bg2">
                  <a:lumMod val="10000"/>
                </a:schemeClr>
              </a:solidFill>
            </a:endParaRPr>
          </a:p>
        </p:txBody>
      </p:sp>
    </p:spTree>
    <p:extLst>
      <p:ext uri="{BB962C8B-B14F-4D97-AF65-F5344CB8AC3E}">
        <p14:creationId xmlns:p14="http://schemas.microsoft.com/office/powerpoint/2010/main" val="3890057656"/>
      </p:ext>
    </p:extLst>
  </p:cSld>
  <p:clrMapOvr>
    <a:masterClrMapping/>
  </p:clrMapOvr>
  <p:transition spd="slow">
    <p:circle/>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81250" name="Title 1"/>
          <p:cNvSpPr>
            <a:spLocks noGrp="1"/>
          </p:cNvSpPr>
          <p:nvPr>
            <p:ph type="title"/>
          </p:nvPr>
        </p:nvSpPr>
        <p:spPr>
          <a:xfrm>
            <a:off x="2438400" y="158750"/>
            <a:ext cx="8229600" cy="1143000"/>
          </a:xfrm>
        </p:spPr>
        <p:txBody>
          <a:bodyPr/>
          <a:lstStyle/>
          <a:p>
            <a:pPr algn="l" eaLnBrk="1" hangingPunct="1"/>
            <a:r>
              <a:rPr lang="en-US" altLang="en-US" dirty="0">
                <a:solidFill>
                  <a:schemeClr val="bg2">
                    <a:lumMod val="10000"/>
                  </a:schemeClr>
                </a:solidFill>
              </a:rPr>
              <a:t>		IRS 1099 Reporting</a:t>
            </a:r>
          </a:p>
        </p:txBody>
      </p:sp>
      <p:sp>
        <p:nvSpPr>
          <p:cNvPr id="181251" name="Content Placeholder 2"/>
          <p:cNvSpPr>
            <a:spLocks noGrp="1"/>
          </p:cNvSpPr>
          <p:nvPr>
            <p:ph idx="1"/>
          </p:nvPr>
        </p:nvSpPr>
        <p:spPr bwMode="auto">
          <a:xfrm>
            <a:off x="1524000" y="1920876"/>
            <a:ext cx="9144000" cy="4481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b="1" dirty="0">
                <a:solidFill>
                  <a:schemeClr val="bg2">
                    <a:lumMod val="10000"/>
                  </a:schemeClr>
                </a:solidFill>
                <a:latin typeface="Calibri" panose="020F0502020204030204" pitchFamily="34" charset="0"/>
              </a:rPr>
              <a:t>Non-payroll payment that exceeds </a:t>
            </a:r>
            <a:r>
              <a:rPr lang="en-US" altLang="en-US" sz="2800" b="1" u="sng" dirty="0">
                <a:solidFill>
                  <a:schemeClr val="bg2">
                    <a:lumMod val="10000"/>
                  </a:schemeClr>
                </a:solidFill>
                <a:latin typeface="Calibri" panose="020F0502020204030204" pitchFamily="34" charset="0"/>
              </a:rPr>
              <a:t>$600.00 </a:t>
            </a:r>
            <a:r>
              <a:rPr lang="en-US" altLang="en-US" sz="2800" b="1" dirty="0">
                <a:solidFill>
                  <a:schemeClr val="bg2">
                    <a:lumMod val="10000"/>
                  </a:schemeClr>
                </a:solidFill>
                <a:latin typeface="Calibri" panose="020F0502020204030204" pitchFamily="34" charset="0"/>
              </a:rPr>
              <a:t> </a:t>
            </a:r>
          </a:p>
          <a:p>
            <a:pPr eaLnBrk="1" hangingPunct="1">
              <a:buFont typeface="Arial" panose="020B0604020202020204" pitchFamily="34" charset="0"/>
              <a:buNone/>
            </a:pPr>
            <a:endParaRPr lang="en-US" altLang="en-US" sz="1000" b="1" dirty="0">
              <a:solidFill>
                <a:schemeClr val="bg2">
                  <a:lumMod val="10000"/>
                </a:schemeClr>
              </a:solidFill>
              <a:latin typeface="Calibri" panose="020F0502020204030204" pitchFamily="34" charset="0"/>
            </a:endParaRPr>
          </a:p>
          <a:p>
            <a:pPr eaLnBrk="1" hangingPunct="1"/>
            <a:r>
              <a:rPr lang="en-US" altLang="en-US" sz="2800" b="1" dirty="0">
                <a:solidFill>
                  <a:schemeClr val="bg2">
                    <a:lumMod val="10000"/>
                  </a:schemeClr>
                </a:solidFill>
                <a:latin typeface="Calibri" panose="020F0502020204030204" pitchFamily="34" charset="0"/>
              </a:rPr>
              <a:t>Types of Payment that Require a 1099</a:t>
            </a:r>
          </a:p>
          <a:p>
            <a:pPr lvl="1" eaLnBrk="1" hangingPunct="1"/>
            <a:r>
              <a:rPr lang="en-US" altLang="en-US" sz="2400" b="1" dirty="0">
                <a:solidFill>
                  <a:schemeClr val="bg2">
                    <a:lumMod val="10000"/>
                  </a:schemeClr>
                </a:solidFill>
                <a:latin typeface="Calibri" panose="020F0502020204030204" pitchFamily="34" charset="0"/>
              </a:rPr>
              <a:t>Membership recruitment payments made to a member or officer</a:t>
            </a:r>
          </a:p>
          <a:p>
            <a:pPr lvl="1" eaLnBrk="1" hangingPunct="1">
              <a:buFont typeface="Arial" panose="020B0604020202020204" pitchFamily="34" charset="0"/>
              <a:buNone/>
            </a:pPr>
            <a:endParaRPr lang="en-US" altLang="en-US" sz="1000" b="1" dirty="0">
              <a:solidFill>
                <a:schemeClr val="bg2">
                  <a:lumMod val="10000"/>
                </a:schemeClr>
              </a:solidFill>
              <a:latin typeface="Calibri" panose="020F0502020204030204" pitchFamily="34" charset="0"/>
            </a:endParaRPr>
          </a:p>
          <a:p>
            <a:pPr lvl="1" eaLnBrk="1" hangingPunct="1"/>
            <a:r>
              <a:rPr lang="en-US" altLang="en-US" sz="2400" b="1" dirty="0">
                <a:solidFill>
                  <a:schemeClr val="bg2">
                    <a:lumMod val="10000"/>
                  </a:schemeClr>
                </a:solidFill>
                <a:latin typeface="Calibri" panose="020F0502020204030204" pitchFamily="34" charset="0"/>
              </a:rPr>
              <a:t>Payments made for services performed by arbitrators, accountants, legal services, consultants, etc.</a:t>
            </a:r>
          </a:p>
          <a:p>
            <a:pPr lvl="1" eaLnBrk="1" hangingPunct="1">
              <a:buFont typeface="Arial" panose="020B0604020202020204" pitchFamily="34" charset="0"/>
              <a:buNone/>
            </a:pPr>
            <a:endParaRPr lang="en-US" altLang="en-US" sz="1000" b="1" dirty="0">
              <a:solidFill>
                <a:schemeClr val="bg2">
                  <a:lumMod val="10000"/>
                </a:schemeClr>
              </a:solidFill>
              <a:latin typeface="Calibri" panose="020F0502020204030204" pitchFamily="34" charset="0"/>
            </a:endParaRPr>
          </a:p>
          <a:p>
            <a:pPr lvl="1" eaLnBrk="1" hangingPunct="1"/>
            <a:r>
              <a:rPr lang="en-US" altLang="en-US" sz="2400" b="1" dirty="0">
                <a:solidFill>
                  <a:schemeClr val="bg2">
                    <a:lumMod val="10000"/>
                  </a:schemeClr>
                </a:solidFill>
                <a:latin typeface="Calibri" panose="020F0502020204030204" pitchFamily="34" charset="0"/>
              </a:rPr>
              <a:t>Items or equipment purchased for the officers or members (i.e. personal cell phones, laptops, etc.)</a:t>
            </a:r>
          </a:p>
        </p:txBody>
      </p:sp>
      <p:sp>
        <p:nvSpPr>
          <p:cNvPr id="18125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EC64950-BA53-4FEB-AAFB-BF8BA185D5CB}" type="slidenum">
              <a:rPr kumimoji="0" lang="en-US" altLang="en-US" sz="1200" b="1"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altLang="en-US" sz="1200" b="1"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0208956"/>
      </p:ext>
    </p:extLst>
  </p:cSld>
  <p:clrMapOvr>
    <a:masterClrMapping/>
  </p:clrMapOvr>
  <p:transition spd="slow">
    <p:circle/>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87394" name="Title 1"/>
          <p:cNvSpPr>
            <a:spLocks noGrp="1"/>
          </p:cNvSpPr>
          <p:nvPr>
            <p:ph type="title"/>
          </p:nvPr>
        </p:nvSpPr>
        <p:spPr>
          <a:xfrm>
            <a:off x="2438400" y="304800"/>
            <a:ext cx="8229600" cy="1143000"/>
          </a:xfrm>
        </p:spPr>
        <p:txBody>
          <a:bodyPr/>
          <a:lstStyle/>
          <a:p>
            <a:pPr eaLnBrk="1" hangingPunct="1"/>
            <a:r>
              <a:rPr lang="en-US" altLang="en-US" dirty="0">
                <a:solidFill>
                  <a:schemeClr val="bg2">
                    <a:lumMod val="10000"/>
                  </a:schemeClr>
                </a:solidFill>
              </a:rPr>
              <a:t>AFGE Local’s Financial System</a:t>
            </a:r>
          </a:p>
        </p:txBody>
      </p:sp>
      <p:sp>
        <p:nvSpPr>
          <p:cNvPr id="187395" name="Content Placeholder 2"/>
          <p:cNvSpPr>
            <a:spLocks noGrp="1"/>
          </p:cNvSpPr>
          <p:nvPr>
            <p:ph idx="1"/>
          </p:nvPr>
        </p:nvSpPr>
        <p:spPr bwMode="auto">
          <a:xfrm>
            <a:off x="2726531" y="2460626"/>
            <a:ext cx="6738938" cy="389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chemeClr val="bg2">
                    <a:lumMod val="10000"/>
                  </a:schemeClr>
                </a:solidFill>
                <a:latin typeface="Calibri" panose="020F0502020204030204" pitchFamily="34" charset="0"/>
              </a:rPr>
              <a:t>Quick Books Pro</a:t>
            </a:r>
          </a:p>
          <a:p>
            <a:pPr eaLnBrk="1" hangingPunct="1"/>
            <a:r>
              <a:rPr lang="en-US" altLang="en-US" dirty="0">
                <a:solidFill>
                  <a:schemeClr val="bg2">
                    <a:lumMod val="10000"/>
                  </a:schemeClr>
                </a:solidFill>
                <a:latin typeface="Calibri" panose="020F0502020204030204" pitchFamily="34" charset="0"/>
              </a:rPr>
              <a:t>Training Available</a:t>
            </a:r>
          </a:p>
          <a:p>
            <a:pPr lvl="1" eaLnBrk="1" hangingPunct="1">
              <a:buFont typeface="Arial" panose="020B0604020202020204" pitchFamily="34" charset="0"/>
              <a:buNone/>
            </a:pPr>
            <a:endParaRPr lang="en-US" altLang="en-US" dirty="0">
              <a:solidFill>
                <a:schemeClr val="bg2">
                  <a:lumMod val="10000"/>
                </a:schemeClr>
              </a:solidFill>
            </a:endParaRPr>
          </a:p>
        </p:txBody>
      </p:sp>
      <p:sp>
        <p:nvSpPr>
          <p:cNvPr id="18739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DC40F57-2295-4314-9CDD-CAB74834707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6145689"/>
      </p:ext>
    </p:extLst>
  </p:cSld>
  <p:clrMapOvr>
    <a:masterClrMapping/>
  </p:clrMapOvr>
  <p:transition spd="slow">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598082" y="62261"/>
            <a:ext cx="4889035" cy="996505"/>
          </a:xfrm>
          <a:prstGeom prst="rect">
            <a:avLst/>
          </a:prstGeom>
          <a:noFill/>
          <a:ln>
            <a:noFill/>
          </a:ln>
        </p:spPr>
        <p:txBody>
          <a:bodyPr spcFirstLastPara="1" wrap="square" lIns="48833" tIns="24400" rIns="48833" bIns="24400" anchor="t" anchorCtr="0">
            <a:normAutofit/>
          </a:bodyPr>
          <a:lstStyle/>
          <a:p>
            <a:pPr algn="ctr">
              <a:buClr>
                <a:srgbClr val="3B9DD7"/>
              </a:buClr>
              <a:buSzPts val="2600"/>
            </a:pPr>
            <a:r>
              <a:rPr lang="en" sz="4000" b="1">
                <a:solidFill>
                  <a:srgbClr val="002060"/>
                </a:solidFill>
                <a:latin typeface="League Gothic Bold"/>
              </a:rPr>
              <a:t>LEADERSHIP STYLES </a:t>
            </a:r>
          </a:p>
        </p:txBody>
      </p:sp>
      <p:sp>
        <p:nvSpPr>
          <p:cNvPr id="93" name="Google Shape;93;p18"/>
          <p:cNvSpPr txBox="1">
            <a:spLocks noGrp="1"/>
          </p:cNvSpPr>
          <p:nvPr>
            <p:ph type="body" idx="1"/>
          </p:nvPr>
        </p:nvSpPr>
        <p:spPr>
          <a:xfrm>
            <a:off x="860503" y="1636852"/>
            <a:ext cx="11018400" cy="4873600"/>
          </a:xfrm>
          <a:prstGeom prst="rect">
            <a:avLst/>
          </a:prstGeom>
          <a:noFill/>
          <a:ln>
            <a:noFill/>
          </a:ln>
        </p:spPr>
        <p:txBody>
          <a:bodyPr spcFirstLastPara="1" wrap="square" lIns="48833" tIns="24400" rIns="48833" bIns="24400" anchor="t" anchorCtr="0">
            <a:normAutofit/>
          </a:bodyPr>
          <a:lstStyle/>
          <a:p>
            <a:pPr marL="0" indent="0">
              <a:lnSpc>
                <a:spcPct val="80000"/>
              </a:lnSpc>
              <a:spcBef>
                <a:spcPts val="0"/>
              </a:spcBef>
              <a:buClr>
                <a:schemeClr val="dk1"/>
              </a:buClr>
              <a:buSzPct val="100000"/>
              <a:buNone/>
            </a:pPr>
            <a:endParaRPr lang="en-US" sz="2533" b="1">
              <a:solidFill>
                <a:srgbClr val="002060"/>
              </a:solidFill>
              <a:latin typeface="Merriweather"/>
              <a:ea typeface="Merriweather"/>
              <a:cs typeface="Merriweather"/>
            </a:endParaRPr>
          </a:p>
          <a:p>
            <a:pPr marL="186276" indent="0">
              <a:lnSpc>
                <a:spcPct val="100000"/>
              </a:lnSpc>
              <a:spcBef>
                <a:spcPts val="533"/>
              </a:spcBef>
              <a:buClr>
                <a:srgbClr val="595959"/>
              </a:buClr>
              <a:buNone/>
            </a:pPr>
            <a:endParaRPr lang="en" sz="2667">
              <a:solidFill>
                <a:srgbClr val="002060"/>
              </a:solidFill>
              <a:highlight>
                <a:srgbClr val="FFFFFF"/>
              </a:highlight>
              <a:latin typeface="Calibri"/>
              <a:ea typeface="Merriweather"/>
              <a:cs typeface="Merriweather"/>
            </a:endParaRPr>
          </a:p>
          <a:p>
            <a:pPr marL="186276" indent="-248086">
              <a:lnSpc>
                <a:spcPct val="100000"/>
              </a:lnSpc>
              <a:spcBef>
                <a:spcPts val="533"/>
              </a:spcBef>
              <a:buClr>
                <a:schemeClr val="accent1"/>
              </a:buClr>
              <a:buSzPct val="100000"/>
              <a:buFont typeface="Merriweather"/>
              <a:buChar char="•"/>
            </a:pPr>
            <a:endParaRPr lang="en" sz="2667">
              <a:solidFill>
                <a:srgbClr val="002060"/>
              </a:solidFill>
              <a:latin typeface="Calibri"/>
              <a:ea typeface="Merriweather"/>
              <a:cs typeface="Merriweather"/>
            </a:endParaRPr>
          </a:p>
          <a:p>
            <a:pPr marL="186276" indent="0">
              <a:lnSpc>
                <a:spcPct val="100000"/>
              </a:lnSpc>
              <a:spcBef>
                <a:spcPts val="533"/>
              </a:spcBef>
              <a:buNone/>
            </a:pPr>
            <a:endParaRPr sz="2667" b="1">
              <a:solidFill>
                <a:schemeClr val="accent1">
                  <a:lumMod val="50000"/>
                </a:schemeClr>
              </a:solidFill>
              <a:latin typeface="League Gothic Bold"/>
              <a:ea typeface="Merriweather"/>
              <a:cs typeface="Merriweather"/>
            </a:endParaRPr>
          </a:p>
          <a:p>
            <a:pPr marL="186276" indent="-248086">
              <a:lnSpc>
                <a:spcPct val="100000"/>
              </a:lnSpc>
              <a:spcBef>
                <a:spcPts val="533"/>
              </a:spcBef>
              <a:buClr>
                <a:schemeClr val="accent1"/>
              </a:buClr>
              <a:buSzPct val="100000"/>
              <a:buFont typeface="Merriweather"/>
              <a:buChar char="•"/>
            </a:pPr>
            <a:endParaRPr lang="en" sz="2667" b="1">
              <a:solidFill>
                <a:schemeClr val="accent1">
                  <a:lumMod val="50000"/>
                </a:schemeClr>
              </a:solidFill>
              <a:latin typeface="League Gothic Bold"/>
              <a:ea typeface="Merriweather"/>
              <a:cs typeface="Merriweather"/>
            </a:endParaRPr>
          </a:p>
          <a:p>
            <a:pPr marL="0" indent="0">
              <a:lnSpc>
                <a:spcPct val="80000"/>
              </a:lnSpc>
              <a:spcBef>
                <a:spcPts val="533"/>
              </a:spcBef>
              <a:buClr>
                <a:schemeClr val="dk1"/>
              </a:buClr>
              <a:buSzPct val="54285"/>
              <a:buNone/>
            </a:pPr>
            <a:endParaRPr sz="2667">
              <a:solidFill>
                <a:schemeClr val="accent1">
                  <a:lumMod val="50000"/>
                </a:schemeClr>
              </a:solidFill>
              <a:latin typeface="League Gothic Bold"/>
              <a:ea typeface="Merriweather"/>
              <a:cs typeface="Merriweather"/>
            </a:endParaRPr>
          </a:p>
          <a:p>
            <a:pPr marL="0" indent="0">
              <a:lnSpc>
                <a:spcPct val="80000"/>
              </a:lnSpc>
              <a:spcBef>
                <a:spcPts val="533"/>
              </a:spcBef>
              <a:spcAft>
                <a:spcPts val="1600"/>
              </a:spcAft>
              <a:buClr>
                <a:schemeClr val="dk1"/>
              </a:buClr>
              <a:buSzPct val="105555"/>
              <a:buNone/>
            </a:pPr>
            <a:endParaRPr>
              <a:latin typeface="League Gothic Bold"/>
            </a:endParaRPr>
          </a:p>
        </p:txBody>
      </p:sp>
      <p:pic>
        <p:nvPicPr>
          <p:cNvPr id="2" name="Picture 2" descr="Graphical user interface, website&#10;&#10;Description automatically generated">
            <a:extLst>
              <a:ext uri="{FF2B5EF4-FFF2-40B4-BE49-F238E27FC236}">
                <a16:creationId xmlns:a16="http://schemas.microsoft.com/office/drawing/2014/main" id="{E1926906-08DA-78B8-1C45-57B280E58042}"/>
              </a:ext>
            </a:extLst>
          </p:cNvPr>
          <p:cNvPicPr>
            <a:picLocks noChangeAspect="1"/>
          </p:cNvPicPr>
          <p:nvPr/>
        </p:nvPicPr>
        <p:blipFill rotWithShape="1">
          <a:blip r:embed="rId3"/>
          <a:srcRect l="5655" t="4070" r="5460" b="10436"/>
          <a:stretch/>
        </p:blipFill>
        <p:spPr>
          <a:xfrm>
            <a:off x="1853667" y="659016"/>
            <a:ext cx="8484666" cy="5870105"/>
          </a:xfrm>
          <a:prstGeom prst="rect">
            <a:avLst/>
          </a:prstGeom>
        </p:spPr>
      </p:pic>
    </p:spTree>
    <p:extLst>
      <p:ext uri="{BB962C8B-B14F-4D97-AF65-F5344CB8AC3E}">
        <p14:creationId xmlns:p14="http://schemas.microsoft.com/office/powerpoint/2010/main" val="2398964566"/>
      </p:ext>
    </p:extLst>
  </p:cSld>
  <p:clrMapOvr>
    <a:masterClrMapping/>
  </p:clrMapOvr>
  <p:transition spd="slow">
    <p:push dir="r"/>
  </p:transition>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21793" y="2579130"/>
            <a:ext cx="8498971" cy="1460195"/>
          </a:xfrm>
        </p:spPr>
        <p:txBody>
          <a:bodyPr>
            <a:noAutofit/>
          </a:bodyPr>
          <a:lstStyle/>
          <a:p>
            <a:r>
              <a:rPr lang="en-US" sz="7200" dirty="0">
                <a:solidFill>
                  <a:srgbClr val="003399"/>
                </a:solidFill>
                <a:latin typeface="+mn-lt"/>
                <a:cs typeface="Arial" panose="020B0604020202020204" pitchFamily="34" charset="0"/>
              </a:rPr>
              <a:t>Foundational Leadership Skills</a:t>
            </a:r>
            <a:br>
              <a:rPr lang="en-US" sz="7200" dirty="0">
                <a:solidFill>
                  <a:srgbClr val="003399"/>
                </a:solidFill>
                <a:latin typeface="+mn-lt"/>
                <a:cs typeface="Arial" panose="020B0604020202020204" pitchFamily="34" charset="0"/>
              </a:rPr>
            </a:br>
            <a:r>
              <a:rPr lang="en-US" sz="7200" dirty="0">
                <a:solidFill>
                  <a:srgbClr val="003399"/>
                </a:solidFill>
                <a:latin typeface="+mn-lt"/>
                <a:cs typeface="Arial" panose="020B0604020202020204" pitchFamily="34" charset="0"/>
              </a:rPr>
              <a:t>for</a:t>
            </a:r>
            <a:br>
              <a:rPr lang="en-US" sz="7200" dirty="0">
                <a:solidFill>
                  <a:srgbClr val="003399"/>
                </a:solidFill>
                <a:latin typeface="+mn-lt"/>
                <a:cs typeface="Arial" panose="020B0604020202020204" pitchFamily="34" charset="0"/>
              </a:rPr>
            </a:br>
            <a:r>
              <a:rPr lang="en-US" sz="7200" dirty="0">
                <a:solidFill>
                  <a:srgbClr val="003399"/>
                </a:solidFill>
                <a:latin typeface="+mn-lt"/>
                <a:cs typeface="Arial" panose="020B0604020202020204" pitchFamily="34" charset="0"/>
              </a:rPr>
              <a:t>Local Officers </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590" t="44122" b="8208"/>
          <a:stretch/>
        </p:blipFill>
        <p:spPr>
          <a:xfrm>
            <a:off x="3971357" y="4278870"/>
            <a:ext cx="2021170" cy="1739981"/>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82" t="10005" r="-382" b="33338"/>
          <a:stretch/>
        </p:blipFill>
        <p:spPr>
          <a:xfrm>
            <a:off x="9753700" y="4286053"/>
            <a:ext cx="2034287" cy="1729276"/>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3835" t="9905" r="17270"/>
          <a:stretch/>
        </p:blipFill>
        <p:spPr>
          <a:xfrm>
            <a:off x="6865886" y="4281748"/>
            <a:ext cx="2022266" cy="1733581"/>
          </a:xfrm>
          <a:prstGeom prst="rect">
            <a:avLst/>
          </a:prstGeom>
        </p:spPr>
      </p:pic>
    </p:spTree>
    <p:extLst>
      <p:ext uri="{BB962C8B-B14F-4D97-AF65-F5344CB8AC3E}">
        <p14:creationId xmlns:p14="http://schemas.microsoft.com/office/powerpoint/2010/main" val="38225703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Pen placed on top of a signature line">
            <a:extLst>
              <a:ext uri="{FF2B5EF4-FFF2-40B4-BE49-F238E27FC236}">
                <a16:creationId xmlns:a16="http://schemas.microsoft.com/office/drawing/2014/main" id="{5A5E1984-E92D-4A59-AF19-E99451C38D2F}"/>
              </a:ext>
            </a:extLst>
          </p:cNvPr>
          <p:cNvPicPr>
            <a:picLocks noChangeAspect="1"/>
          </p:cNvPicPr>
          <p:nvPr/>
        </p:nvPicPr>
        <p:blipFill rotWithShape="1">
          <a:blip r:embed="rId3"/>
          <a:srcRect l="15628" r="-1" b="-1"/>
          <a:stretch/>
        </p:blipFill>
        <p:spPr>
          <a:xfrm>
            <a:off x="3597317" y="0"/>
            <a:ext cx="866851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89CDD37-4CDD-4262-BFC7-AB70AD772BC3}"/>
              </a:ext>
            </a:extLst>
          </p:cNvPr>
          <p:cNvSpPr>
            <a:spLocks noGrp="1"/>
          </p:cNvSpPr>
          <p:nvPr>
            <p:ph type="title"/>
          </p:nvPr>
        </p:nvSpPr>
        <p:spPr>
          <a:xfrm>
            <a:off x="424815" y="334318"/>
            <a:ext cx="6978396" cy="1295306"/>
          </a:xfrm>
          <a:solidFill>
            <a:schemeClr val="tx1"/>
          </a:solidFill>
        </p:spPr>
        <p:txBody>
          <a:bodyPr vert="horz" lIns="91440" tIns="45720" rIns="91440" bIns="45720" rtlCol="0" anchor="b">
            <a:noAutofit/>
          </a:bodyPr>
          <a:lstStyle/>
          <a:p>
            <a:pPr algn="ctr"/>
            <a:r>
              <a:rPr lang="en-US" b="1" dirty="0">
                <a:solidFill>
                  <a:schemeClr val="bg1"/>
                </a:solidFill>
              </a:rPr>
              <a:t>Reflection Point #2:</a:t>
            </a:r>
            <a:br>
              <a:rPr lang="en-US" b="1" dirty="0">
                <a:solidFill>
                  <a:schemeClr val="bg1"/>
                </a:solidFill>
              </a:rPr>
            </a:br>
            <a:r>
              <a:rPr lang="en-US" b="1" dirty="0">
                <a:solidFill>
                  <a:schemeClr val="bg1"/>
                </a:solidFill>
              </a:rPr>
              <a:t>Leadership Skills &amp; Qualities</a:t>
            </a:r>
            <a:endParaRPr lang="en-US" dirty="0">
              <a:solidFill>
                <a:schemeClr val="bg1"/>
              </a:solidFill>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5DAD740-B013-4E3A-91C6-4CFE67F76926}"/>
              </a:ext>
            </a:extLst>
          </p:cNvPr>
          <p:cNvSpPr txBox="1"/>
          <p:nvPr/>
        </p:nvSpPr>
        <p:spPr>
          <a:xfrm>
            <a:off x="2" y="2342561"/>
            <a:ext cx="8035288" cy="450628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t">
            <a:normAutofit lnSpcReduction="10000"/>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New Local Officers Participant Workbook</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Complete the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Reflection Point #2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individually on page </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 prepared to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discuss with a partner/with the class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457A6F03-7C4E-49AE-A154-5363C1C3082B}"/>
              </a:ext>
            </a:extLst>
          </p:cNvPr>
          <p:cNvSpPr txBox="1">
            <a:spLocks/>
          </p:cNvSpPr>
          <p:nvPr/>
        </p:nvSpPr>
        <p:spPr>
          <a:xfrm>
            <a:off x="1136822" y="1245576"/>
            <a:ext cx="4755979" cy="35623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38432797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0005" y="174007"/>
            <a:ext cx="8911989" cy="6683993"/>
          </a:xfrm>
          <a:prstGeom prst="rect">
            <a:avLst/>
          </a:prstGeom>
          <a:ln>
            <a:noFill/>
          </a:ln>
          <a:effectLst>
            <a:softEdge rad="112500"/>
          </a:effectLst>
        </p:spPr>
      </p:pic>
    </p:spTree>
    <p:extLst>
      <p:ext uri="{BB962C8B-B14F-4D97-AF65-F5344CB8AC3E}">
        <p14:creationId xmlns:p14="http://schemas.microsoft.com/office/powerpoint/2010/main" val="39087577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pPr>
            <a:r>
              <a:rPr lang="en-US" dirty="0">
                <a:solidFill>
                  <a:schemeClr val="bg2">
                    <a:lumMod val="10000"/>
                  </a:schemeClr>
                </a:solidFill>
                <a:latin typeface="Calibri" panose="020F0502020204030204" pitchFamily="34" charset="0"/>
              </a:rPr>
              <a:t>Committees</a:t>
            </a:r>
          </a:p>
          <a:p>
            <a:pPr>
              <a:lnSpc>
                <a:spcPct val="150000"/>
              </a:lnSpc>
            </a:pPr>
            <a:r>
              <a:rPr lang="en-US" dirty="0">
                <a:solidFill>
                  <a:schemeClr val="bg2">
                    <a:lumMod val="10000"/>
                  </a:schemeClr>
                </a:solidFill>
                <a:latin typeface="Calibri" panose="020F0502020204030204" pitchFamily="34" charset="0"/>
              </a:rPr>
              <a:t>Mapping</a:t>
            </a:r>
          </a:p>
          <a:p>
            <a:pPr>
              <a:lnSpc>
                <a:spcPct val="150000"/>
              </a:lnSpc>
            </a:pPr>
            <a:r>
              <a:rPr lang="en-US" dirty="0">
                <a:solidFill>
                  <a:schemeClr val="bg2">
                    <a:lumMod val="10000"/>
                  </a:schemeClr>
                </a:solidFill>
                <a:latin typeface="Calibri" panose="020F0502020204030204" pitchFamily="34" charset="0"/>
              </a:rPr>
              <a:t>Calling Circle</a:t>
            </a:r>
          </a:p>
          <a:p>
            <a:pPr>
              <a:lnSpc>
                <a:spcPct val="150000"/>
              </a:lnSpc>
            </a:pPr>
            <a:r>
              <a:rPr lang="en-US" dirty="0">
                <a:solidFill>
                  <a:schemeClr val="bg2">
                    <a:lumMod val="10000"/>
                  </a:schemeClr>
                </a:solidFill>
                <a:latin typeface="Calibri" panose="020F0502020204030204" pitchFamily="34" charset="0"/>
              </a:rPr>
              <a:t>Stewards Structure</a:t>
            </a:r>
          </a:p>
          <a:p>
            <a:endParaRPr lang="en-US" dirty="0">
              <a:solidFill>
                <a:schemeClr val="bg2">
                  <a:lumMod val="10000"/>
                </a:schemeClr>
              </a:solidFill>
            </a:endParaRPr>
          </a:p>
        </p:txBody>
      </p:sp>
      <p:sp>
        <p:nvSpPr>
          <p:cNvPr id="3" name="Title 2"/>
          <p:cNvSpPr>
            <a:spLocks noGrp="1"/>
          </p:cNvSpPr>
          <p:nvPr>
            <p:ph type="title"/>
          </p:nvPr>
        </p:nvSpPr>
        <p:spPr>
          <a:xfrm>
            <a:off x="396522" y="242888"/>
            <a:ext cx="10972800" cy="1143000"/>
          </a:xfrm>
        </p:spPr>
        <p:txBody>
          <a:bodyPr/>
          <a:lstStyle/>
          <a:p>
            <a:r>
              <a:rPr lang="en-US" b="1" dirty="0">
                <a:solidFill>
                  <a:schemeClr val="bg2">
                    <a:lumMod val="10000"/>
                  </a:schemeClr>
                </a:solidFill>
                <a:latin typeface="Calibri" panose="020F0502020204030204" pitchFamily="34" charset="0"/>
                <a:cs typeface="Calibri" panose="020F0502020204030204" pitchFamily="34" charset="0"/>
              </a:rPr>
              <a:t>Organizing your Team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4DD08-AC14-473E-AF7D-64222617ACC3}" type="slidenum">
              <a:rPr kumimoji="0" 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9303209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6664" y="160414"/>
            <a:ext cx="8666328" cy="6697586"/>
          </a:xfrm>
          <a:prstGeom prst="rect">
            <a:avLst/>
          </a:prstGeom>
          <a:ln>
            <a:noFill/>
          </a:ln>
          <a:effectLst>
            <a:softEdge rad="112500"/>
          </a:effectLst>
        </p:spPr>
      </p:pic>
      <p:sp>
        <p:nvSpPr>
          <p:cNvPr id="7" name="TextBox 6"/>
          <p:cNvSpPr txBox="1"/>
          <p:nvPr/>
        </p:nvSpPr>
        <p:spPr>
          <a:xfrm>
            <a:off x="691486" y="0"/>
            <a:ext cx="1080902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Strategic Thinking &amp; Strategic Planning</a:t>
            </a:r>
          </a:p>
        </p:txBody>
      </p:sp>
    </p:spTree>
    <p:extLst>
      <p:ext uri="{BB962C8B-B14F-4D97-AF65-F5344CB8AC3E}">
        <p14:creationId xmlns:p14="http://schemas.microsoft.com/office/powerpoint/2010/main" val="21844244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207874" name="Content Placeholder 4"/>
          <p:cNvPicPr>
            <a:picLocks noGrp="1" noChangeAspect="1"/>
          </p:cNvPicPr>
          <p:nvPr>
            <p:ph idx="1"/>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999411" y="156104"/>
            <a:ext cx="8160589" cy="6565372"/>
          </a:xfrm>
          <a:prstGeom prst="rect">
            <a:avLst/>
          </a:prstGeom>
          <a:ln w="9525">
            <a:solidFill>
              <a:srgbClr val="000000"/>
            </a:solidFill>
            <a:miter lim="800000"/>
            <a:headEnd/>
            <a:tailEnd/>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258907"/>
      </p:ext>
    </p:extLst>
  </p:cSld>
  <p:clrMapOvr>
    <a:masterClrMapping/>
  </p:clrMapOvr>
  <p:transition spd="slow">
    <p:circle/>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555845" y="272956"/>
          <a:ext cx="9280477" cy="6359479"/>
        </p:xfrm>
        <a:graphic>
          <a:graphicData uri="http://schemas.openxmlformats.org/drawingml/2006/table">
            <a:tbl>
              <a:tblPr firstRow="1" firstCol="1" bandRow="1">
                <a:tableStyleId>{5C22544A-7EE6-4342-B048-85BDC9FD1C3A}</a:tableStyleId>
              </a:tblPr>
              <a:tblGrid>
                <a:gridCol w="2437856">
                  <a:extLst>
                    <a:ext uri="{9D8B030D-6E8A-4147-A177-3AD203B41FA5}">
                      <a16:colId xmlns:a16="http://schemas.microsoft.com/office/drawing/2014/main" val="2486751104"/>
                    </a:ext>
                  </a:extLst>
                </a:gridCol>
                <a:gridCol w="1468254">
                  <a:extLst>
                    <a:ext uri="{9D8B030D-6E8A-4147-A177-3AD203B41FA5}">
                      <a16:colId xmlns:a16="http://schemas.microsoft.com/office/drawing/2014/main" val="3695580564"/>
                    </a:ext>
                  </a:extLst>
                </a:gridCol>
                <a:gridCol w="1648324">
                  <a:extLst>
                    <a:ext uri="{9D8B030D-6E8A-4147-A177-3AD203B41FA5}">
                      <a16:colId xmlns:a16="http://schemas.microsoft.com/office/drawing/2014/main" val="2803198492"/>
                    </a:ext>
                  </a:extLst>
                </a:gridCol>
                <a:gridCol w="2063868">
                  <a:extLst>
                    <a:ext uri="{9D8B030D-6E8A-4147-A177-3AD203B41FA5}">
                      <a16:colId xmlns:a16="http://schemas.microsoft.com/office/drawing/2014/main" val="83389589"/>
                    </a:ext>
                  </a:extLst>
                </a:gridCol>
                <a:gridCol w="1662175">
                  <a:extLst>
                    <a:ext uri="{9D8B030D-6E8A-4147-A177-3AD203B41FA5}">
                      <a16:colId xmlns:a16="http://schemas.microsoft.com/office/drawing/2014/main" val="3531545539"/>
                    </a:ext>
                  </a:extLst>
                </a:gridCol>
              </a:tblGrid>
              <a:tr h="579959">
                <a:tc>
                  <a:txBody>
                    <a:bodyPr/>
                    <a:lstStyle/>
                    <a:p>
                      <a:pPr marL="0" marR="0" algn="ctr">
                        <a:lnSpc>
                          <a:spcPct val="107000"/>
                        </a:lnSpc>
                        <a:spcBef>
                          <a:spcPts val="0"/>
                        </a:spcBef>
                        <a:spcAft>
                          <a:spcPts val="0"/>
                        </a:spcAft>
                      </a:pPr>
                      <a:r>
                        <a:rPr lang="en-US" sz="1400" u="sng" dirty="0">
                          <a:effectLst/>
                        </a:rPr>
                        <a:t>GOAL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gn="ctr">
                        <a:lnSpc>
                          <a:spcPct val="107000"/>
                        </a:lnSpc>
                        <a:spcBef>
                          <a:spcPts val="0"/>
                        </a:spcBef>
                        <a:spcAft>
                          <a:spcPts val="0"/>
                        </a:spcAft>
                      </a:pPr>
                      <a:r>
                        <a:rPr lang="en-US" sz="1400" u="sng">
                          <a:effectLst/>
                        </a:rPr>
                        <a:t>ACTION TO BE TAKEN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gn="ctr">
                        <a:lnSpc>
                          <a:spcPct val="107000"/>
                        </a:lnSpc>
                        <a:spcBef>
                          <a:spcPts val="0"/>
                        </a:spcBef>
                        <a:spcAft>
                          <a:spcPts val="0"/>
                        </a:spcAft>
                      </a:pPr>
                      <a:r>
                        <a:rPr lang="en-US" sz="1400" u="sng" dirty="0">
                          <a:effectLst/>
                        </a:rPr>
                        <a:t>POINT PERSON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gn="ctr">
                        <a:lnSpc>
                          <a:spcPct val="107000"/>
                        </a:lnSpc>
                        <a:spcBef>
                          <a:spcPts val="0"/>
                        </a:spcBef>
                        <a:spcAft>
                          <a:spcPts val="0"/>
                        </a:spcAft>
                      </a:pPr>
                      <a:r>
                        <a:rPr lang="en-US" sz="1400" u="sng" dirty="0">
                          <a:effectLst/>
                        </a:rPr>
                        <a:t>TIMELINE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gn="ctr">
                        <a:lnSpc>
                          <a:spcPct val="107000"/>
                        </a:lnSpc>
                        <a:spcBef>
                          <a:spcPts val="0"/>
                        </a:spcBef>
                        <a:spcAft>
                          <a:spcPts val="0"/>
                        </a:spcAft>
                      </a:pPr>
                      <a:r>
                        <a:rPr lang="en-US" sz="1400" u="sng">
                          <a:effectLst/>
                        </a:rPr>
                        <a:t>COST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extLst>
                  <a:ext uri="{0D108BD9-81ED-4DB2-BD59-A6C34878D82A}">
                    <a16:rowId xmlns:a16="http://schemas.microsoft.com/office/drawing/2014/main" val="2202509248"/>
                  </a:ext>
                </a:extLst>
              </a:tr>
              <a:tr h="1140905">
                <a:tc>
                  <a:txBody>
                    <a:bodyPr/>
                    <a:lstStyle/>
                    <a:p>
                      <a:pPr marL="0" marR="0">
                        <a:lnSpc>
                          <a:spcPct val="107000"/>
                        </a:lnSpc>
                        <a:spcBef>
                          <a:spcPts val="0"/>
                        </a:spcBef>
                        <a:spcAft>
                          <a:spcPts val="0"/>
                        </a:spcAft>
                      </a:pPr>
                      <a:r>
                        <a:rPr lang="en-US" sz="1400" u="sng">
                          <a:effectLst/>
                        </a:rPr>
                        <a:t>Organizing</a:t>
                      </a:r>
                      <a:endParaRPr lang="en-US" sz="1400">
                        <a:effectLst/>
                      </a:endParaRPr>
                    </a:p>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extLst>
                  <a:ext uri="{0D108BD9-81ED-4DB2-BD59-A6C34878D82A}">
                    <a16:rowId xmlns:a16="http://schemas.microsoft.com/office/drawing/2014/main" val="813072705"/>
                  </a:ext>
                </a:extLst>
              </a:tr>
              <a:tr h="1140905">
                <a:tc>
                  <a:txBody>
                    <a:bodyPr/>
                    <a:lstStyle/>
                    <a:p>
                      <a:pPr marL="0" marR="0">
                        <a:lnSpc>
                          <a:spcPct val="107000"/>
                        </a:lnSpc>
                        <a:spcBef>
                          <a:spcPts val="0"/>
                        </a:spcBef>
                        <a:spcAft>
                          <a:spcPts val="0"/>
                        </a:spcAft>
                      </a:pPr>
                      <a:r>
                        <a:rPr lang="en-US" sz="1400" u="sng">
                          <a:effectLst/>
                        </a:rPr>
                        <a:t>Legislation/Mobilization</a:t>
                      </a:r>
                      <a:endParaRPr lang="en-US" sz="1400">
                        <a:effectLst/>
                      </a:endParaRPr>
                    </a:p>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extLst>
                  <a:ext uri="{0D108BD9-81ED-4DB2-BD59-A6C34878D82A}">
                    <a16:rowId xmlns:a16="http://schemas.microsoft.com/office/drawing/2014/main" val="3503322825"/>
                  </a:ext>
                </a:extLst>
              </a:tr>
              <a:tr h="1140905">
                <a:tc>
                  <a:txBody>
                    <a:bodyPr/>
                    <a:lstStyle/>
                    <a:p>
                      <a:pPr marL="0" marR="0">
                        <a:lnSpc>
                          <a:spcPct val="107000"/>
                        </a:lnSpc>
                        <a:spcBef>
                          <a:spcPts val="0"/>
                        </a:spcBef>
                        <a:spcAft>
                          <a:spcPts val="0"/>
                        </a:spcAft>
                      </a:pPr>
                      <a:r>
                        <a:rPr lang="en-US" sz="1400" u="sng">
                          <a:effectLst/>
                        </a:rPr>
                        <a:t>Political Influence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extLst>
                  <a:ext uri="{0D108BD9-81ED-4DB2-BD59-A6C34878D82A}">
                    <a16:rowId xmlns:a16="http://schemas.microsoft.com/office/drawing/2014/main" val="424306964"/>
                  </a:ext>
                </a:extLst>
              </a:tr>
              <a:tr h="1181997">
                <a:tc>
                  <a:txBody>
                    <a:bodyPr/>
                    <a:lstStyle/>
                    <a:p>
                      <a:pPr marL="0" marR="0">
                        <a:lnSpc>
                          <a:spcPct val="107000"/>
                        </a:lnSpc>
                        <a:spcBef>
                          <a:spcPts val="0"/>
                        </a:spcBef>
                        <a:spcAft>
                          <a:spcPts val="0"/>
                        </a:spcAft>
                      </a:pPr>
                      <a:r>
                        <a:rPr lang="en-US" sz="1400" u="sng">
                          <a:effectLst/>
                        </a:rPr>
                        <a:t>Stronger Local Unions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extLst>
                  <a:ext uri="{0D108BD9-81ED-4DB2-BD59-A6C34878D82A}">
                    <a16:rowId xmlns:a16="http://schemas.microsoft.com/office/drawing/2014/main" val="2531490538"/>
                  </a:ext>
                </a:extLst>
              </a:tr>
              <a:tr h="1174808">
                <a:tc>
                  <a:txBody>
                    <a:bodyPr/>
                    <a:lstStyle/>
                    <a:p>
                      <a:pPr marL="0" marR="0">
                        <a:lnSpc>
                          <a:spcPct val="107000"/>
                        </a:lnSpc>
                        <a:spcBef>
                          <a:spcPts val="0"/>
                        </a:spcBef>
                        <a:spcAft>
                          <a:spcPts val="0"/>
                        </a:spcAft>
                      </a:pPr>
                      <a:r>
                        <a:rPr lang="en-US" sz="1400" u="sng">
                          <a:effectLst/>
                        </a:rPr>
                        <a:t>Education and Communication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tc>
                  <a:txBody>
                    <a:bodyPr/>
                    <a:lstStyle/>
                    <a:p>
                      <a:pPr marL="0" marR="0">
                        <a:lnSpc>
                          <a:spcPct val="107000"/>
                        </a:lnSpc>
                        <a:spcBef>
                          <a:spcPts val="0"/>
                        </a:spcBef>
                        <a:spcAft>
                          <a:spcPts val="0"/>
                        </a:spcAft>
                      </a:pPr>
                      <a:r>
                        <a:rPr lang="en-US" sz="1400" u="none" strike="noStrike"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9524" marR="39524" marT="0" marB="0"/>
                </a:tc>
                <a:extLst>
                  <a:ext uri="{0D108BD9-81ED-4DB2-BD59-A6C34878D82A}">
                    <a16:rowId xmlns:a16="http://schemas.microsoft.com/office/drawing/2014/main" val="726608314"/>
                  </a:ext>
                </a:extLst>
              </a:tr>
            </a:tbl>
          </a:graphicData>
        </a:graphic>
      </p:graphicFrame>
    </p:spTree>
    <p:extLst>
      <p:ext uri="{BB962C8B-B14F-4D97-AF65-F5344CB8AC3E}">
        <p14:creationId xmlns:p14="http://schemas.microsoft.com/office/powerpoint/2010/main" val="2189638397"/>
      </p:ext>
    </p:extLst>
  </p:cSld>
  <p:clrMapOvr>
    <a:masterClrMapping/>
  </p:clrMapOvr>
  <p:transition spd="slow">
    <p:circle/>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A person holding a computer and a group of people holding up the hands&#10;&#10;Description automatically generated with low confidence">
            <a:extLst>
              <a:ext uri="{FF2B5EF4-FFF2-40B4-BE49-F238E27FC236}">
                <a16:creationId xmlns:a16="http://schemas.microsoft.com/office/drawing/2014/main" id="{82647A8D-B18A-5D4B-9E48-2B177BF56FC5}"/>
              </a:ext>
            </a:extLst>
          </p:cNvPr>
          <p:cNvPicPr>
            <a:picLocks noGrp="1" noChangeAspect="1"/>
          </p:cNvPicPr>
          <p:nvPr>
            <p:ph idx="1"/>
          </p:nvPr>
        </p:nvPicPr>
        <p:blipFill rotWithShape="1">
          <a:blip r:embed="rId3"/>
          <a:srcRect l="4932" r="5181"/>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6E28C4B6-34CA-9696-B8B4-F96AD60998F2}"/>
              </a:ext>
            </a:extLst>
          </p:cNvPr>
          <p:cNvSpPr>
            <a:spLocks noGrp="1"/>
          </p:cNvSpPr>
          <p:nvPr>
            <p:ph type="title"/>
          </p:nvPr>
        </p:nvSpPr>
        <p:spPr>
          <a:xfrm>
            <a:off x="8658508" y="1960248"/>
            <a:ext cx="3445765" cy="2937503"/>
          </a:xfrm>
          <a:noFill/>
        </p:spPr>
        <p:txBody>
          <a:bodyPr vert="horz" lIns="91440" tIns="45720" rIns="91440" bIns="45720" rtlCol="0" anchor="b">
            <a:normAutofit/>
          </a:bodyPr>
          <a:lstStyle/>
          <a:p>
            <a:pPr algn="ctr"/>
            <a:r>
              <a:rPr lang="en-US" sz="4800" b="1" dirty="0"/>
              <a:t>Time Management as a Local Leader</a:t>
            </a:r>
          </a:p>
        </p:txBody>
      </p:sp>
      <p:sp>
        <p:nvSpPr>
          <p:cNvPr id="4" name="Slide Number Placeholder 3">
            <a:extLst>
              <a:ext uri="{FF2B5EF4-FFF2-40B4-BE49-F238E27FC236}">
                <a16:creationId xmlns:a16="http://schemas.microsoft.com/office/drawing/2014/main" id="{AF721ED2-A3D0-DEA1-A278-F71F4A30B80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F9806CA-853F-496E-9D97-81205ED87AC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55676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205826"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49842" y="1254125"/>
            <a:ext cx="8360959" cy="54927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Title 2"/>
          <p:cNvSpPr>
            <a:spLocks noGrp="1"/>
          </p:cNvSpPr>
          <p:nvPr>
            <p:ph type="title"/>
          </p:nvPr>
        </p:nvSpPr>
        <p:spPr>
          <a:xfrm>
            <a:off x="1858169" y="111125"/>
            <a:ext cx="8229600" cy="1143000"/>
          </a:xfrm>
        </p:spPr>
        <p:txBody>
          <a:bodyPr/>
          <a:lstStyle/>
          <a:p>
            <a:r>
              <a:rPr lang="en-US" altLang="en-US" dirty="0">
                <a:solidFill>
                  <a:schemeClr val="bg2">
                    <a:lumMod val="10000"/>
                  </a:schemeClr>
                </a:solidFill>
              </a:rPr>
              <a:t>Eisenhower's Urgent Important </a:t>
            </a:r>
          </a:p>
        </p:txBody>
      </p:sp>
    </p:spTree>
    <p:extLst>
      <p:ext uri="{BB962C8B-B14F-4D97-AF65-F5344CB8AC3E}">
        <p14:creationId xmlns:p14="http://schemas.microsoft.com/office/powerpoint/2010/main" val="2389186612"/>
      </p:ext>
    </p:extLst>
  </p:cSld>
  <p:clrMapOvr>
    <a:masterClrMapping/>
  </p:clrMapOvr>
  <p:transition spd="slow">
    <p:circle/>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3591636" y="982082"/>
            <a:ext cx="5008727" cy="58473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1" name="Title 2"/>
          <p:cNvSpPr>
            <a:spLocks noGrp="1"/>
          </p:cNvSpPr>
          <p:nvPr>
            <p:ph type="title"/>
          </p:nvPr>
        </p:nvSpPr>
        <p:spPr>
          <a:xfrm>
            <a:off x="1981199" y="-338339"/>
            <a:ext cx="8229600" cy="1143000"/>
          </a:xfrm>
        </p:spPr>
        <p:txBody>
          <a:bodyPr/>
          <a:lstStyle/>
          <a:p>
            <a:r>
              <a:rPr lang="en-US" altLang="en-US" b="1" dirty="0">
                <a:solidFill>
                  <a:schemeClr val="bg2">
                    <a:lumMod val="10000"/>
                  </a:schemeClr>
                </a:solidFill>
                <a:latin typeface="Calibri" panose="020F0502020204030204" pitchFamily="34" charset="0"/>
                <a:cs typeface="Calibri" panose="020F0502020204030204" pitchFamily="34" charset="0"/>
              </a:rPr>
              <a:t>Problem Solving</a:t>
            </a:r>
          </a:p>
        </p:txBody>
      </p:sp>
      <p:sp>
        <p:nvSpPr>
          <p:cNvPr id="2017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FD40B6B-6595-41E3-A3C8-4EBBECF96523}" type="slidenum">
              <a:rPr kumimoji="0" lang="en-US" alt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altLang="en-US" sz="1200" b="0"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04143258"/>
      </p:ext>
    </p:extLst>
  </p:cSld>
  <p:clrMapOvr>
    <a:masterClrMapping/>
  </p:clrMapOvr>
  <p:transition spd="slow">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4E3B06-0736-7CEC-5B7B-E9464FB8D185}"/>
              </a:ext>
            </a:extLst>
          </p:cNvPr>
          <p:cNvPicPr>
            <a:picLocks noChangeAspect="1"/>
          </p:cNvPicPr>
          <p:nvPr/>
        </p:nvPicPr>
        <p:blipFill rotWithShape="1">
          <a:blip r:embed="rId2"/>
          <a:srcRect l="21219" t="18645" r="21098" b="68564"/>
          <a:stretch/>
        </p:blipFill>
        <p:spPr>
          <a:xfrm>
            <a:off x="255279" y="252760"/>
            <a:ext cx="11681443" cy="1457093"/>
          </a:xfrm>
          <a:prstGeom prst="rect">
            <a:avLst/>
          </a:prstGeom>
        </p:spPr>
      </p:pic>
      <p:pic>
        <p:nvPicPr>
          <p:cNvPr id="5" name="Picture 4">
            <a:extLst>
              <a:ext uri="{FF2B5EF4-FFF2-40B4-BE49-F238E27FC236}">
                <a16:creationId xmlns:a16="http://schemas.microsoft.com/office/drawing/2014/main" id="{D2112F01-BFE5-7D74-C829-B3AFF4C1161F}"/>
              </a:ext>
            </a:extLst>
          </p:cNvPr>
          <p:cNvPicPr>
            <a:picLocks noChangeAspect="1"/>
          </p:cNvPicPr>
          <p:nvPr/>
        </p:nvPicPr>
        <p:blipFill rotWithShape="1">
          <a:blip r:embed="rId2"/>
          <a:srcRect l="20976" t="31436" r="51707" b="25637"/>
          <a:stretch/>
        </p:blipFill>
        <p:spPr>
          <a:xfrm>
            <a:off x="255278" y="1957039"/>
            <a:ext cx="5201385" cy="4597653"/>
          </a:xfrm>
          <a:prstGeom prst="rect">
            <a:avLst/>
          </a:prstGeom>
        </p:spPr>
      </p:pic>
      <p:pic>
        <p:nvPicPr>
          <p:cNvPr id="7" name="Picture 6">
            <a:extLst>
              <a:ext uri="{FF2B5EF4-FFF2-40B4-BE49-F238E27FC236}">
                <a16:creationId xmlns:a16="http://schemas.microsoft.com/office/drawing/2014/main" id="{EFDD9A13-1BE9-8A43-EC49-11B8247D6743}"/>
              </a:ext>
            </a:extLst>
          </p:cNvPr>
          <p:cNvPicPr>
            <a:picLocks noChangeAspect="1"/>
          </p:cNvPicPr>
          <p:nvPr/>
        </p:nvPicPr>
        <p:blipFill rotWithShape="1">
          <a:blip r:embed="rId2"/>
          <a:srcRect l="48171" t="31436" r="21219" b="26937"/>
          <a:stretch/>
        </p:blipFill>
        <p:spPr>
          <a:xfrm>
            <a:off x="6096000" y="2155902"/>
            <a:ext cx="5575610" cy="4265007"/>
          </a:xfrm>
          <a:prstGeom prst="rect">
            <a:avLst/>
          </a:prstGeom>
        </p:spPr>
      </p:pic>
    </p:spTree>
    <p:extLst>
      <p:ext uri="{BB962C8B-B14F-4D97-AF65-F5344CB8AC3E}">
        <p14:creationId xmlns:p14="http://schemas.microsoft.com/office/powerpoint/2010/main" val="287154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18351" y="1573284"/>
            <a:ext cx="8498971" cy="1460195"/>
          </a:xfrm>
        </p:spPr>
        <p:txBody>
          <a:bodyPr>
            <a:noAutofit/>
          </a:bodyPr>
          <a:lstStyle/>
          <a:p>
            <a:r>
              <a:rPr lang="en-US" sz="7200" dirty="0">
                <a:solidFill>
                  <a:srgbClr val="003399"/>
                </a:solidFill>
                <a:latin typeface="+mn-lt"/>
                <a:cs typeface="Arial" panose="020B0604020202020204" pitchFamily="34" charset="0"/>
              </a:rPr>
              <a:t>Communications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590" t="44122" b="8208"/>
          <a:stretch/>
        </p:blipFill>
        <p:spPr>
          <a:xfrm>
            <a:off x="3971357" y="4278870"/>
            <a:ext cx="2021170" cy="1739981"/>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82" t="10005" r="-382" b="33338"/>
          <a:stretch/>
        </p:blipFill>
        <p:spPr>
          <a:xfrm>
            <a:off x="9753700" y="4286053"/>
            <a:ext cx="2034287" cy="1729276"/>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3835" t="9905" r="17270"/>
          <a:stretch/>
        </p:blipFill>
        <p:spPr>
          <a:xfrm>
            <a:off x="6865886" y="4281748"/>
            <a:ext cx="2022266" cy="1733581"/>
          </a:xfrm>
          <a:prstGeom prst="rect">
            <a:avLst/>
          </a:prstGeom>
        </p:spPr>
      </p:pic>
    </p:spTree>
    <p:extLst>
      <p:ext uri="{BB962C8B-B14F-4D97-AF65-F5344CB8AC3E}">
        <p14:creationId xmlns:p14="http://schemas.microsoft.com/office/powerpoint/2010/main" val="42063577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856923"/>
            <a:ext cx="10553700" cy="1475394"/>
          </a:xfrm>
        </p:spPr>
        <p:txBody>
          <a:bodyPr/>
          <a:lstStyle/>
          <a:p>
            <a:pPr marL="0" indent="0">
              <a:buNone/>
            </a:pPr>
            <a:r>
              <a:rPr lang="en-US" sz="2900" dirty="0">
                <a:solidFill>
                  <a:schemeClr val="bg2">
                    <a:lumMod val="10000"/>
                  </a:schemeClr>
                </a:solidFill>
                <a:latin typeface="Calibri" panose="020F0502020204030204" pitchFamily="34" charset="0"/>
                <a:cs typeface="Calibri" panose="020F0502020204030204" pitchFamily="34" charset="0"/>
              </a:rPr>
              <a:t>Building relationships</a:t>
            </a:r>
          </a:p>
          <a:p>
            <a:pPr marL="0" indent="0">
              <a:buNone/>
            </a:pPr>
            <a:r>
              <a:rPr lang="en-US" sz="2900" dirty="0">
                <a:solidFill>
                  <a:schemeClr val="bg2">
                    <a:lumMod val="10000"/>
                  </a:schemeClr>
                </a:solidFill>
                <a:latin typeface="Calibri" panose="020F0502020204030204" pitchFamily="34" charset="0"/>
                <a:cs typeface="Calibri" panose="020F0502020204030204" pitchFamily="34" charset="0"/>
              </a:rPr>
              <a:t>Building the union</a:t>
            </a:r>
          </a:p>
          <a:p>
            <a:pPr marL="0" indent="0">
              <a:buNone/>
            </a:pPr>
            <a:endParaRPr lang="en-US" sz="2900" dirty="0">
              <a:solidFill>
                <a:schemeClr val="bg2">
                  <a:lumMod val="10000"/>
                </a:schemeClr>
              </a:solidFill>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609600" y="490854"/>
            <a:ext cx="10972800" cy="717989"/>
          </a:xfrm>
        </p:spPr>
        <p:txBody>
          <a:bodyPr/>
          <a:lstStyle/>
          <a:p>
            <a:r>
              <a:rPr lang="en-US" dirty="0">
                <a:solidFill>
                  <a:schemeClr val="bg2">
                    <a:lumMod val="10000"/>
                  </a:schemeClr>
                </a:solidFill>
                <a:latin typeface="Calibri" panose="020F0502020204030204" pitchFamily="34" charset="0"/>
                <a:cs typeface="Calibri" panose="020F0502020204030204" pitchFamily="34" charset="0"/>
              </a:rPr>
              <a:t>Communications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4DD08-AC14-473E-AF7D-64222617ACC3}" type="slidenum">
              <a:rPr kumimoji="0" 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endParaRPr>
          </a:p>
        </p:txBody>
      </p:sp>
      <p:sp>
        <p:nvSpPr>
          <p:cNvPr id="6" name="Content Placeholder 1"/>
          <p:cNvSpPr txBox="1">
            <a:spLocks/>
          </p:cNvSpPr>
          <p:nvPr/>
        </p:nvSpPr>
        <p:spPr>
          <a:xfrm>
            <a:off x="762000" y="3420457"/>
            <a:ext cx="10553700" cy="1475394"/>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9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Connecting the union to employees</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29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Effecting change for employees</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p:txBody>
      </p:sp>
      <p:sp>
        <p:nvSpPr>
          <p:cNvPr id="7" name="Content Placeholder 1"/>
          <p:cNvSpPr txBox="1">
            <a:spLocks/>
          </p:cNvSpPr>
          <p:nvPr/>
        </p:nvSpPr>
        <p:spPr>
          <a:xfrm>
            <a:off x="762000" y="5060191"/>
            <a:ext cx="10553700" cy="132156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Communication is a two-way street!</a:t>
            </a: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9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861200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29707"/>
            <a:ext cx="10553700" cy="1094393"/>
          </a:xfrm>
        </p:spPr>
        <p:txBody>
          <a:bodyPr/>
          <a:lstStyle/>
          <a:p>
            <a:pPr marL="0" indent="0">
              <a:buNone/>
            </a:pPr>
            <a:r>
              <a:rPr lang="en-US" sz="3600" dirty="0">
                <a:solidFill>
                  <a:schemeClr val="bg2">
                    <a:lumMod val="10000"/>
                  </a:schemeClr>
                </a:solidFill>
                <a:latin typeface="Calibri" panose="020F0502020204030204" pitchFamily="34" charset="0"/>
                <a:cs typeface="Calibri" panose="020F0502020204030204" pitchFamily="34" charset="0"/>
              </a:rPr>
              <a:t>Consider:</a:t>
            </a:r>
          </a:p>
          <a:p>
            <a:endParaRPr lang="en-US" sz="2500" dirty="0">
              <a:solidFill>
                <a:schemeClr val="bg2">
                  <a:lumMod val="10000"/>
                </a:schemeClr>
              </a:solidFill>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30067" y="401363"/>
            <a:ext cx="10972800" cy="717989"/>
          </a:xfrm>
        </p:spPr>
        <p:txBody>
          <a:bodyPr/>
          <a:lstStyle/>
          <a:p>
            <a:r>
              <a:rPr lang="en-US" b="1" u="sng" dirty="0">
                <a:solidFill>
                  <a:schemeClr val="bg2">
                    <a:lumMod val="10000"/>
                  </a:schemeClr>
                </a:solidFill>
                <a:latin typeface="Calibri" panose="020F0502020204030204" pitchFamily="34" charset="0"/>
                <a:cs typeface="Calibri" panose="020F0502020204030204" pitchFamily="34" charset="0"/>
              </a:rPr>
              <a:t>Communications</a:t>
            </a:r>
          </a:p>
        </p:txBody>
      </p:sp>
      <p:sp>
        <p:nvSpPr>
          <p:cNvPr id="6" name="Content Placeholder 1"/>
          <p:cNvSpPr txBox="1">
            <a:spLocks/>
          </p:cNvSpPr>
          <p:nvPr/>
        </p:nvSpPr>
        <p:spPr>
          <a:xfrm>
            <a:off x="2342866" y="2332693"/>
            <a:ext cx="10553700" cy="1726218"/>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Your audience</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Internal</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External</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5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p:txBody>
      </p:sp>
      <p:sp>
        <p:nvSpPr>
          <p:cNvPr id="7" name="Content Placeholder 1"/>
          <p:cNvSpPr txBox="1">
            <a:spLocks/>
          </p:cNvSpPr>
          <p:nvPr/>
        </p:nvSpPr>
        <p:spPr>
          <a:xfrm>
            <a:off x="2342866" y="4953000"/>
            <a:ext cx="10553700" cy="190500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The method</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5F19E1F6-F289-17DD-205E-F8579FE40AAD}"/>
              </a:ext>
            </a:extLst>
          </p:cNvPr>
          <p:cNvPicPr>
            <a:picLocks noChangeAspect="1"/>
          </p:cNvPicPr>
          <p:nvPr/>
        </p:nvPicPr>
        <p:blipFill>
          <a:blip r:embed="rId3"/>
          <a:stretch>
            <a:fillRect/>
          </a:stretch>
        </p:blipFill>
        <p:spPr>
          <a:xfrm>
            <a:off x="6460954" y="2424900"/>
            <a:ext cx="5183107" cy="3557409"/>
          </a:xfrm>
          <a:prstGeom prst="rect">
            <a:avLst/>
          </a:prstGeom>
          <a:ln>
            <a:noFill/>
          </a:ln>
          <a:effectLst>
            <a:softEdge rad="112500"/>
          </a:effectLst>
        </p:spPr>
      </p:pic>
    </p:spTree>
    <p:extLst>
      <p:ext uri="{BB962C8B-B14F-4D97-AF65-F5344CB8AC3E}">
        <p14:creationId xmlns:p14="http://schemas.microsoft.com/office/powerpoint/2010/main" val="2561994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539617" y="1915506"/>
            <a:ext cx="10553700" cy="2713643"/>
          </a:xfrm>
        </p:spPr>
        <p:txBody>
          <a:bodyPr/>
          <a:lstStyle/>
          <a:p>
            <a:r>
              <a:rPr lang="en-US" sz="3000" dirty="0">
                <a:solidFill>
                  <a:schemeClr val="bg2">
                    <a:lumMod val="10000"/>
                  </a:schemeClr>
                </a:solidFill>
                <a:latin typeface="Calibri" panose="020F0502020204030204" pitchFamily="34" charset="0"/>
                <a:cs typeface="Calibri" panose="020F0502020204030204" pitchFamily="34" charset="0"/>
              </a:rPr>
              <a:t>Distributed to all employees</a:t>
            </a:r>
          </a:p>
          <a:p>
            <a:r>
              <a:rPr lang="en-US" sz="3000" dirty="0">
                <a:solidFill>
                  <a:schemeClr val="bg2">
                    <a:lumMod val="10000"/>
                  </a:schemeClr>
                </a:solidFill>
                <a:latin typeface="Calibri" panose="020F0502020204030204" pitchFamily="34" charset="0"/>
                <a:cs typeface="Calibri" panose="020F0502020204030204" pitchFamily="34" charset="0"/>
              </a:rPr>
              <a:t>Should be simple, uncluttered;</a:t>
            </a:r>
          </a:p>
          <a:p>
            <a:r>
              <a:rPr lang="en-US" sz="3000" dirty="0">
                <a:solidFill>
                  <a:schemeClr val="bg2">
                    <a:lumMod val="10000"/>
                  </a:schemeClr>
                </a:solidFill>
                <a:latin typeface="Calibri" panose="020F0502020204030204" pitchFamily="34" charset="0"/>
                <a:cs typeface="Calibri" panose="020F0502020204030204" pitchFamily="34" charset="0"/>
              </a:rPr>
              <a:t>Articles should be short, relevant, and to the point</a:t>
            </a:r>
          </a:p>
          <a:p>
            <a:r>
              <a:rPr lang="en-US" sz="3000" dirty="0">
                <a:solidFill>
                  <a:schemeClr val="bg2">
                    <a:lumMod val="10000"/>
                  </a:schemeClr>
                </a:solidFill>
                <a:latin typeface="Calibri" panose="020F0502020204030204" pitchFamily="34" charset="0"/>
                <a:cs typeface="Calibri" panose="020F0502020204030204" pitchFamily="34" charset="0"/>
              </a:rPr>
              <a:t>Include pictures, graphics</a:t>
            </a:r>
          </a:p>
          <a:p>
            <a:endParaRPr lang="en-US" sz="2500" dirty="0">
              <a:solidFill>
                <a:schemeClr val="bg2">
                  <a:lumMod val="10000"/>
                </a:schemeClr>
              </a:solidFill>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30067" y="401363"/>
            <a:ext cx="10972800" cy="717989"/>
          </a:xfrm>
        </p:spPr>
        <p:txBody>
          <a:bodyPr/>
          <a:lstStyle/>
          <a:p>
            <a:r>
              <a:rPr lang="en-US" b="1" u="sng" dirty="0">
                <a:solidFill>
                  <a:schemeClr val="bg2">
                    <a:lumMod val="10000"/>
                  </a:schemeClr>
                </a:solidFill>
                <a:latin typeface="Calibri" panose="020F0502020204030204" pitchFamily="34" charset="0"/>
                <a:cs typeface="Calibri" panose="020F0502020204030204" pitchFamily="34" charset="0"/>
              </a:rPr>
              <a:t>Newsletters</a:t>
            </a:r>
          </a:p>
        </p:txBody>
      </p:sp>
      <p:sp>
        <p:nvSpPr>
          <p:cNvPr id="6" name="Content Placeholder 1"/>
          <p:cNvSpPr txBox="1">
            <a:spLocks/>
          </p:cNvSpPr>
          <p:nvPr/>
        </p:nvSpPr>
        <p:spPr>
          <a:xfrm>
            <a:off x="749167" y="4629149"/>
            <a:ext cx="10553700" cy="146000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500" b="0" i="0" u="none" strike="noStrike" kern="1200" cap="none" spc="0" normalizeH="0" baseline="0" noProof="0" dirty="0">
              <a:ln>
                <a:noFill/>
              </a:ln>
              <a:solidFill>
                <a:srgbClr val="FFD965">
                  <a:lumMod val="75000"/>
                  <a:lumOff val="2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74002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324957"/>
            <a:ext cx="10553700" cy="5031394"/>
          </a:xfrm>
        </p:spPr>
        <p:txBody>
          <a:bodyPr/>
          <a:lstStyle/>
          <a:p>
            <a:r>
              <a:rPr lang="en-US" sz="3000" dirty="0">
                <a:solidFill>
                  <a:schemeClr val="bg2">
                    <a:lumMod val="10000"/>
                  </a:schemeClr>
                </a:solidFill>
                <a:latin typeface="Calibri" panose="020F0502020204030204" pitchFamily="34" charset="0"/>
                <a:cs typeface="Calibri" panose="020F0502020204030204" pitchFamily="34" charset="0"/>
              </a:rPr>
              <a:t>Clear</a:t>
            </a:r>
          </a:p>
          <a:p>
            <a:r>
              <a:rPr lang="en-US" sz="3000" dirty="0">
                <a:solidFill>
                  <a:schemeClr val="bg2">
                    <a:lumMod val="10000"/>
                  </a:schemeClr>
                </a:solidFill>
                <a:latin typeface="Calibri" panose="020F0502020204030204" pitchFamily="34" charset="0"/>
                <a:cs typeface="Calibri" panose="020F0502020204030204" pitchFamily="34" charset="0"/>
              </a:rPr>
              <a:t>Concise</a:t>
            </a:r>
          </a:p>
          <a:p>
            <a:r>
              <a:rPr lang="en-US" sz="3000" dirty="0">
                <a:solidFill>
                  <a:schemeClr val="bg2">
                    <a:lumMod val="10000"/>
                  </a:schemeClr>
                </a:solidFill>
                <a:latin typeface="Calibri" panose="020F0502020204030204" pitchFamily="34" charset="0"/>
                <a:cs typeface="Calibri" panose="020F0502020204030204" pitchFamily="34" charset="0"/>
              </a:rPr>
              <a:t>Easily explains the issue and the Local’s position</a:t>
            </a:r>
          </a:p>
          <a:p>
            <a:endParaRPr lang="en-US" sz="3000" dirty="0">
              <a:solidFill>
                <a:schemeClr val="bg2">
                  <a:lumMod val="10000"/>
                </a:schemeClr>
              </a:solidFill>
              <a:latin typeface="Calibri" panose="020F0502020204030204" pitchFamily="34" charset="0"/>
              <a:cs typeface="Calibri" panose="020F0502020204030204" pitchFamily="34" charset="0"/>
            </a:endParaRPr>
          </a:p>
          <a:p>
            <a:pPr marL="0" indent="0">
              <a:buNone/>
            </a:pPr>
            <a:r>
              <a:rPr lang="en-US" sz="3000" dirty="0">
                <a:solidFill>
                  <a:schemeClr val="bg2">
                    <a:lumMod val="10000"/>
                  </a:schemeClr>
                </a:solidFill>
                <a:latin typeface="Calibri" panose="020F0502020204030204" pitchFamily="34" charset="0"/>
                <a:cs typeface="Calibri" panose="020F0502020204030204" pitchFamily="34" charset="0"/>
              </a:rPr>
              <a:t>You should:</a:t>
            </a:r>
          </a:p>
          <a:p>
            <a:pPr marL="914400" lvl="1" indent="-514350">
              <a:buFont typeface="+mj-lt"/>
              <a:buAutoNum type="arabicPeriod"/>
            </a:pPr>
            <a:r>
              <a:rPr lang="en-US" sz="2600" dirty="0">
                <a:solidFill>
                  <a:schemeClr val="bg2">
                    <a:lumMod val="10000"/>
                  </a:schemeClr>
                </a:solidFill>
                <a:latin typeface="Calibri" panose="020F0502020204030204" pitchFamily="34" charset="0"/>
                <a:cs typeface="Calibri" panose="020F0502020204030204" pitchFamily="34" charset="0"/>
              </a:rPr>
              <a:t>Understand the issue</a:t>
            </a:r>
          </a:p>
          <a:p>
            <a:pPr marL="914400" lvl="1" indent="-514350">
              <a:buFont typeface="+mj-lt"/>
              <a:buAutoNum type="arabicPeriod"/>
            </a:pPr>
            <a:r>
              <a:rPr lang="en-US" sz="2600" dirty="0">
                <a:solidFill>
                  <a:schemeClr val="bg2">
                    <a:lumMod val="10000"/>
                  </a:schemeClr>
                </a:solidFill>
                <a:latin typeface="Calibri" panose="020F0502020204030204" pitchFamily="34" charset="0"/>
                <a:cs typeface="Calibri" panose="020F0502020204030204" pitchFamily="34" charset="0"/>
              </a:rPr>
              <a:t>Understand the Union’s position</a:t>
            </a:r>
          </a:p>
          <a:p>
            <a:pPr marL="914400" lvl="1" indent="-514350">
              <a:buFont typeface="+mj-lt"/>
              <a:buAutoNum type="arabicPeriod"/>
            </a:pPr>
            <a:r>
              <a:rPr lang="en-US" sz="2600" dirty="0">
                <a:solidFill>
                  <a:schemeClr val="bg2">
                    <a:lumMod val="10000"/>
                  </a:schemeClr>
                </a:solidFill>
                <a:latin typeface="Calibri" panose="020F0502020204030204" pitchFamily="34" charset="0"/>
                <a:cs typeface="Calibri" panose="020F0502020204030204" pitchFamily="34" charset="0"/>
              </a:rPr>
              <a:t>Summarize in 20 seconds or less</a:t>
            </a:r>
          </a:p>
          <a:p>
            <a:pPr marL="914400" lvl="1" indent="-514350">
              <a:buFont typeface="+mj-lt"/>
              <a:buAutoNum type="arabicPeriod"/>
            </a:pPr>
            <a:r>
              <a:rPr lang="en-US" sz="2600" dirty="0">
                <a:solidFill>
                  <a:schemeClr val="bg2">
                    <a:lumMod val="10000"/>
                  </a:schemeClr>
                </a:solidFill>
                <a:latin typeface="Calibri" panose="020F0502020204030204" pitchFamily="34" charset="0"/>
                <a:cs typeface="Calibri" panose="020F0502020204030204" pitchFamily="34" charset="0"/>
              </a:rPr>
              <a:t>Avoid jargon, technical terms, or acronyms</a:t>
            </a:r>
          </a:p>
          <a:p>
            <a:endParaRPr lang="en-US" sz="2500" dirty="0">
              <a:solidFill>
                <a:schemeClr val="bg2">
                  <a:lumMod val="10000"/>
                </a:schemeClr>
              </a:solidFill>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30067" y="401363"/>
            <a:ext cx="10972800" cy="717989"/>
          </a:xfrm>
        </p:spPr>
        <p:txBody>
          <a:bodyPr/>
          <a:lstStyle/>
          <a:p>
            <a:r>
              <a:rPr lang="en-US" dirty="0">
                <a:solidFill>
                  <a:schemeClr val="bg2">
                    <a:lumMod val="10000"/>
                  </a:schemeClr>
                </a:solidFill>
                <a:latin typeface="Calibri" panose="020F0502020204030204" pitchFamily="34" charset="0"/>
                <a:cs typeface="Calibri" panose="020F0502020204030204" pitchFamily="34" charset="0"/>
              </a:rPr>
              <a:t>Your Message</a:t>
            </a:r>
          </a:p>
        </p:txBody>
      </p:sp>
    </p:spTree>
    <p:extLst>
      <p:ext uri="{BB962C8B-B14F-4D97-AF65-F5344CB8AC3E}">
        <p14:creationId xmlns:p14="http://schemas.microsoft.com/office/powerpoint/2010/main" val="3079001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9634" y="2348954"/>
            <a:ext cx="10553700" cy="1113443"/>
          </a:xfrm>
        </p:spPr>
        <p:txBody>
          <a:bodyPr/>
          <a:lstStyle/>
          <a:p>
            <a:r>
              <a:rPr lang="en-US" sz="3000" dirty="0">
                <a:solidFill>
                  <a:schemeClr val="bg2">
                    <a:lumMod val="10000"/>
                  </a:schemeClr>
                </a:solidFill>
                <a:latin typeface="Calibri" panose="020F0502020204030204" pitchFamily="34" charset="0"/>
                <a:cs typeface="Calibri" panose="020F0502020204030204" pitchFamily="34" charset="0"/>
              </a:rPr>
              <a:t>Who is your audience?</a:t>
            </a:r>
          </a:p>
        </p:txBody>
      </p:sp>
      <p:sp>
        <p:nvSpPr>
          <p:cNvPr id="3" name="Title 2"/>
          <p:cNvSpPr>
            <a:spLocks noGrp="1"/>
          </p:cNvSpPr>
          <p:nvPr>
            <p:ph type="title"/>
          </p:nvPr>
        </p:nvSpPr>
        <p:spPr>
          <a:xfrm>
            <a:off x="330067" y="401363"/>
            <a:ext cx="10972800" cy="717989"/>
          </a:xfrm>
        </p:spPr>
        <p:txBody>
          <a:bodyPr/>
          <a:lstStyle/>
          <a:p>
            <a:r>
              <a:rPr lang="en-US" dirty="0">
                <a:solidFill>
                  <a:schemeClr val="bg2">
                    <a:lumMod val="10000"/>
                  </a:schemeClr>
                </a:solidFill>
                <a:latin typeface="Calibri" panose="020F0502020204030204" pitchFamily="34" charset="0"/>
                <a:cs typeface="Calibri" panose="020F0502020204030204" pitchFamily="34" charset="0"/>
              </a:rPr>
              <a:t>Your Audience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4DD08-AC14-473E-AF7D-64222617ACC3}" type="slidenum">
              <a:rPr kumimoji="0" 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endParaRPr>
          </a:p>
        </p:txBody>
      </p:sp>
      <p:sp>
        <p:nvSpPr>
          <p:cNvPr id="5" name="Content Placeholder 1"/>
          <p:cNvSpPr txBox="1">
            <a:spLocks/>
          </p:cNvSpPr>
          <p:nvPr/>
        </p:nvSpPr>
        <p:spPr>
          <a:xfrm>
            <a:off x="749167" y="3790950"/>
            <a:ext cx="10553700" cy="2873376"/>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2500" b="0" i="0" u="none" strike="noStrike" kern="1200" cap="none" spc="0" normalizeH="0" baseline="0" noProof="0" dirty="0">
              <a:ln>
                <a:noFill/>
              </a:ln>
              <a:solidFill>
                <a:srgbClr val="FFD965">
                  <a:lumMod val="75000"/>
                  <a:lumOff val="25000"/>
                </a:srgbClr>
              </a:solidFill>
              <a:effectLst/>
              <a:uLnTx/>
              <a:uFillTx/>
              <a:latin typeface="Trebuchet MS" panose="020B0603020202020204"/>
              <a:ea typeface="+mn-ea"/>
              <a:cs typeface="+mn-cs"/>
            </a:endParaRPr>
          </a:p>
        </p:txBody>
      </p:sp>
      <p:sp>
        <p:nvSpPr>
          <p:cNvPr id="6" name="Content Placeholder 1"/>
          <p:cNvSpPr txBox="1">
            <a:spLocks/>
          </p:cNvSpPr>
          <p:nvPr/>
        </p:nvSpPr>
        <p:spPr>
          <a:xfrm>
            <a:off x="469634" y="3684753"/>
            <a:ext cx="10553700" cy="111344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How are the concerns of your members relevant to the general public?</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sz="2500" b="0"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59958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232047" y="2197117"/>
            <a:ext cx="5959953" cy="4054696"/>
          </a:xfrm>
        </p:spPr>
        <p:txBody>
          <a:bodyPr/>
          <a:lstStyle/>
          <a:p>
            <a:pPr marL="0" indent="0" algn="ctr">
              <a:buNone/>
            </a:pPr>
            <a:r>
              <a:rPr lang="en-US" sz="3000" dirty="0">
                <a:solidFill>
                  <a:schemeClr val="bg2">
                    <a:lumMod val="10000"/>
                  </a:schemeClr>
                </a:solidFill>
                <a:latin typeface="Calibri" panose="020F0502020204030204" pitchFamily="34" charset="0"/>
                <a:cs typeface="Calibri" panose="020F0502020204030204" pitchFamily="34" charset="0"/>
              </a:rPr>
              <a:t>AFGE’s policy</a:t>
            </a:r>
          </a:p>
          <a:p>
            <a:pPr marL="0" indent="0" algn="ctr">
              <a:buNone/>
            </a:pPr>
            <a:endParaRPr lang="en-US" sz="3000" dirty="0">
              <a:solidFill>
                <a:schemeClr val="bg2">
                  <a:lumMod val="10000"/>
                </a:schemeClr>
              </a:solidFill>
              <a:latin typeface="Calibri" panose="020F0502020204030204" pitchFamily="34" charset="0"/>
              <a:cs typeface="Calibri" panose="020F0502020204030204" pitchFamily="34" charset="0"/>
            </a:endParaRPr>
          </a:p>
          <a:p>
            <a:pPr marL="0" indent="0" algn="ctr">
              <a:buNone/>
            </a:pPr>
            <a:r>
              <a:rPr lang="en-US" sz="3000" dirty="0">
                <a:solidFill>
                  <a:schemeClr val="bg2">
                    <a:lumMod val="10000"/>
                  </a:schemeClr>
                </a:solidFill>
                <a:latin typeface="Calibri" panose="020F0502020204030204" pitchFamily="34" charset="0"/>
                <a:cs typeface="Calibri" panose="020F0502020204030204" pitchFamily="34" charset="0"/>
              </a:rPr>
              <a:t>Contact your District, Council, or the National Office before speaking to the media</a:t>
            </a:r>
          </a:p>
          <a:p>
            <a:pPr algn="ctr"/>
            <a:endParaRPr lang="en-US" sz="3000" dirty="0">
              <a:solidFill>
                <a:schemeClr val="bg2">
                  <a:lumMod val="10000"/>
                </a:schemeClr>
              </a:solidFill>
              <a:latin typeface="Calibri" panose="020F0502020204030204" pitchFamily="34" charset="0"/>
              <a:cs typeface="Calibri" panose="020F0502020204030204" pitchFamily="34" charset="0"/>
            </a:endParaRPr>
          </a:p>
          <a:p>
            <a:pPr algn="ctr"/>
            <a:endParaRPr lang="en-US" sz="3000" dirty="0">
              <a:solidFill>
                <a:schemeClr val="bg2">
                  <a:lumMod val="10000"/>
                </a:schemeClr>
              </a:solidFill>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609600" y="383158"/>
            <a:ext cx="10972800" cy="717989"/>
          </a:xfrm>
        </p:spPr>
        <p:txBody>
          <a:bodyPr/>
          <a:lstStyle/>
          <a:p>
            <a:r>
              <a:rPr lang="en-US" b="1" dirty="0">
                <a:solidFill>
                  <a:schemeClr val="bg2">
                    <a:lumMod val="10000"/>
                  </a:schemeClr>
                </a:solidFill>
                <a:latin typeface="Calibri" panose="020F0502020204030204" pitchFamily="34" charset="0"/>
                <a:cs typeface="Calibri" panose="020F0502020204030204" pitchFamily="34" charset="0"/>
              </a:rPr>
              <a:t>Talking to the Media</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4DD08-AC14-473E-AF7D-64222617ACC3}" type="slidenum">
              <a:rPr kumimoji="0" 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18849"/>
            <a:ext cx="6098697" cy="4038004"/>
          </a:xfrm>
          <a:prstGeom prst="rect">
            <a:avLst/>
          </a:prstGeom>
          <a:ln>
            <a:noFill/>
          </a:ln>
          <a:effectLst>
            <a:softEdge rad="112500"/>
          </a:effectLst>
        </p:spPr>
      </p:pic>
    </p:spTree>
    <p:extLst>
      <p:ext uri="{BB962C8B-B14F-4D97-AF65-F5344CB8AC3E}">
        <p14:creationId xmlns:p14="http://schemas.microsoft.com/office/powerpoint/2010/main" val="1090948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39257"/>
            <a:ext cx="10553700" cy="4917094"/>
          </a:xfrm>
        </p:spPr>
        <p:txBody>
          <a:bodyPr/>
          <a:lstStyle/>
          <a:p>
            <a:r>
              <a:rPr lang="en-US" sz="3000" dirty="0">
                <a:solidFill>
                  <a:schemeClr val="bg2">
                    <a:lumMod val="10000"/>
                  </a:schemeClr>
                </a:solidFill>
                <a:latin typeface="Calibri" panose="020F0502020204030204" pitchFamily="34" charset="0"/>
                <a:cs typeface="Calibri" panose="020F0502020204030204" pitchFamily="34" charset="0"/>
              </a:rPr>
              <a:t>Don’t defame anyone</a:t>
            </a:r>
          </a:p>
          <a:p>
            <a:endParaRPr lang="en-US" sz="3000" dirty="0">
              <a:solidFill>
                <a:schemeClr val="bg2">
                  <a:lumMod val="10000"/>
                </a:schemeClr>
              </a:solidFill>
              <a:latin typeface="Calibri" panose="020F0502020204030204" pitchFamily="34" charset="0"/>
              <a:cs typeface="Calibri" panose="020F0502020204030204" pitchFamily="34" charset="0"/>
            </a:endParaRPr>
          </a:p>
          <a:p>
            <a:r>
              <a:rPr lang="en-US" sz="3000" dirty="0">
                <a:solidFill>
                  <a:schemeClr val="bg2">
                    <a:lumMod val="10000"/>
                  </a:schemeClr>
                </a:solidFill>
                <a:latin typeface="Calibri" panose="020F0502020204030204" pitchFamily="34" charset="0"/>
                <a:cs typeface="Calibri" panose="020F0502020204030204" pitchFamily="34" charset="0"/>
              </a:rPr>
              <a:t>Hatch Act regulates federal employee partisan activity</a:t>
            </a:r>
          </a:p>
          <a:p>
            <a:endParaRPr lang="en-US" sz="3000" dirty="0">
              <a:solidFill>
                <a:schemeClr val="bg2">
                  <a:lumMod val="10000"/>
                </a:schemeClr>
              </a:solidFill>
              <a:latin typeface="Calibri" panose="020F0502020204030204" pitchFamily="34" charset="0"/>
              <a:cs typeface="Calibri" panose="020F0502020204030204" pitchFamily="34" charset="0"/>
            </a:endParaRPr>
          </a:p>
          <a:p>
            <a:endParaRPr lang="en-US" sz="3000" dirty="0">
              <a:solidFill>
                <a:schemeClr val="bg2">
                  <a:lumMod val="10000"/>
                </a:schemeClr>
              </a:solidFill>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30067" y="401363"/>
            <a:ext cx="10972800" cy="717989"/>
          </a:xfrm>
        </p:spPr>
        <p:txBody>
          <a:bodyPr/>
          <a:lstStyle/>
          <a:p>
            <a:r>
              <a:rPr lang="en-US" dirty="0">
                <a:solidFill>
                  <a:schemeClr val="bg2">
                    <a:lumMod val="10000"/>
                  </a:schemeClr>
                </a:solidFill>
                <a:latin typeface="Calibri" panose="020F0502020204030204" pitchFamily="34" charset="0"/>
                <a:cs typeface="Calibri" panose="020F0502020204030204" pitchFamily="34" charset="0"/>
              </a:rPr>
              <a:t>Legal Restrictions</a:t>
            </a:r>
          </a:p>
        </p:txBody>
      </p:sp>
    </p:spTree>
    <p:extLst>
      <p:ext uri="{BB962C8B-B14F-4D97-AF65-F5344CB8AC3E}">
        <p14:creationId xmlns:p14="http://schemas.microsoft.com/office/powerpoint/2010/main" val="1569110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229706"/>
            <a:ext cx="7527749" cy="5381407"/>
          </a:xfrm>
        </p:spPr>
        <p:txBody>
          <a:bodyPr/>
          <a:lstStyle/>
          <a:p>
            <a:pPr marL="514350" indent="-514350">
              <a:buFont typeface="+mj-lt"/>
              <a:buAutoNum type="arabicPeriod"/>
            </a:pPr>
            <a:r>
              <a:rPr lang="en-US" sz="2500" dirty="0">
                <a:solidFill>
                  <a:schemeClr val="bg2">
                    <a:lumMod val="10000"/>
                  </a:schemeClr>
                </a:solidFill>
                <a:latin typeface="Calibri" panose="020F0502020204030204" pitchFamily="34" charset="0"/>
                <a:cs typeface="Calibri" panose="020F0502020204030204" pitchFamily="34" charset="0"/>
              </a:rPr>
              <a:t>Determine your goals</a:t>
            </a:r>
          </a:p>
          <a:p>
            <a:pPr marL="514350" indent="-514350">
              <a:buFont typeface="+mj-lt"/>
              <a:buAutoNum type="arabicPeriod"/>
            </a:pPr>
            <a:r>
              <a:rPr lang="en-US" sz="2500" dirty="0">
                <a:solidFill>
                  <a:schemeClr val="bg2">
                    <a:lumMod val="10000"/>
                  </a:schemeClr>
                </a:solidFill>
                <a:latin typeface="Calibri" panose="020F0502020204030204" pitchFamily="34" charset="0"/>
                <a:cs typeface="Calibri" panose="020F0502020204030204" pitchFamily="34" charset="0"/>
              </a:rPr>
              <a:t>Develop a message</a:t>
            </a:r>
          </a:p>
          <a:p>
            <a:pPr marL="514350" indent="-514350">
              <a:buFont typeface="+mj-lt"/>
              <a:buAutoNum type="arabicPeriod"/>
            </a:pPr>
            <a:r>
              <a:rPr lang="en-US" sz="2500" dirty="0">
                <a:solidFill>
                  <a:schemeClr val="bg2">
                    <a:lumMod val="10000"/>
                  </a:schemeClr>
                </a:solidFill>
                <a:latin typeface="Calibri" panose="020F0502020204030204" pitchFamily="34" charset="0"/>
                <a:cs typeface="Calibri" panose="020F0502020204030204" pitchFamily="34" charset="0"/>
              </a:rPr>
              <a:t>Evaluate where you are now</a:t>
            </a:r>
          </a:p>
          <a:p>
            <a:pPr lvl="1"/>
            <a:r>
              <a:rPr lang="en-US" sz="2500" dirty="0">
                <a:solidFill>
                  <a:schemeClr val="bg2">
                    <a:lumMod val="10000"/>
                  </a:schemeClr>
                </a:solidFill>
                <a:latin typeface="Calibri" panose="020F0502020204030204" pitchFamily="34" charset="0"/>
                <a:cs typeface="Calibri" panose="020F0502020204030204" pitchFamily="34" charset="0"/>
              </a:rPr>
              <a:t>Tools?</a:t>
            </a:r>
          </a:p>
          <a:p>
            <a:pPr lvl="1"/>
            <a:r>
              <a:rPr lang="en-US" sz="2500" dirty="0">
                <a:solidFill>
                  <a:schemeClr val="bg2">
                    <a:lumMod val="10000"/>
                  </a:schemeClr>
                </a:solidFill>
                <a:latin typeface="Calibri" panose="020F0502020204030204" pitchFamily="34" charset="0"/>
                <a:cs typeface="Calibri" panose="020F0502020204030204" pitchFamily="34" charset="0"/>
              </a:rPr>
              <a:t>Past topics/issues?</a:t>
            </a:r>
          </a:p>
          <a:p>
            <a:pPr lvl="1"/>
            <a:r>
              <a:rPr lang="en-US" sz="2500" dirty="0">
                <a:solidFill>
                  <a:schemeClr val="bg2">
                    <a:lumMod val="10000"/>
                  </a:schemeClr>
                </a:solidFill>
                <a:latin typeface="Calibri" panose="020F0502020204030204" pitchFamily="34" charset="0"/>
                <a:cs typeface="Calibri" panose="020F0502020204030204" pitchFamily="34" charset="0"/>
              </a:rPr>
              <a:t>Resources?</a:t>
            </a:r>
          </a:p>
          <a:p>
            <a:pPr lvl="1"/>
            <a:r>
              <a:rPr lang="en-US" sz="2500" dirty="0">
                <a:solidFill>
                  <a:schemeClr val="bg2">
                    <a:lumMod val="10000"/>
                  </a:schemeClr>
                </a:solidFill>
                <a:latin typeface="Calibri" panose="020F0502020204030204" pitchFamily="34" charset="0"/>
                <a:cs typeface="Calibri" panose="020F0502020204030204" pitchFamily="34" charset="0"/>
              </a:rPr>
              <a:t>Are you reaching your audience?</a:t>
            </a:r>
          </a:p>
          <a:p>
            <a:pPr marL="514350" indent="-514350">
              <a:buFont typeface="+mj-lt"/>
              <a:buAutoNum type="arabicPeriod"/>
            </a:pPr>
            <a:r>
              <a:rPr lang="en-US" sz="2500" dirty="0">
                <a:solidFill>
                  <a:schemeClr val="bg2">
                    <a:lumMod val="10000"/>
                  </a:schemeClr>
                </a:solidFill>
                <a:latin typeface="Calibri" panose="020F0502020204030204" pitchFamily="34" charset="0"/>
                <a:cs typeface="Calibri" panose="020F0502020204030204" pitchFamily="34" charset="0"/>
              </a:rPr>
              <a:t>Evaluate success</a:t>
            </a:r>
          </a:p>
          <a:p>
            <a:pPr lvl="1"/>
            <a:r>
              <a:rPr lang="en-US" sz="2500" dirty="0">
                <a:solidFill>
                  <a:schemeClr val="bg2">
                    <a:lumMod val="10000"/>
                  </a:schemeClr>
                </a:solidFill>
                <a:latin typeface="Calibri" panose="020F0502020204030204" pitchFamily="34" charset="0"/>
                <a:cs typeface="Calibri" panose="020F0502020204030204" pitchFamily="34" charset="0"/>
              </a:rPr>
              <a:t>How many people are you reaching?</a:t>
            </a:r>
          </a:p>
          <a:p>
            <a:pPr lvl="1"/>
            <a:r>
              <a:rPr lang="en-US" sz="2500" dirty="0">
                <a:solidFill>
                  <a:schemeClr val="bg2">
                    <a:lumMod val="10000"/>
                  </a:schemeClr>
                </a:solidFill>
                <a:latin typeface="Calibri" panose="020F0502020204030204" pitchFamily="34" charset="0"/>
                <a:cs typeface="Calibri" panose="020F0502020204030204" pitchFamily="34" charset="0"/>
              </a:rPr>
              <a:t>How many of those people are engaging with your content?</a:t>
            </a:r>
          </a:p>
          <a:p>
            <a:pPr lvl="1"/>
            <a:r>
              <a:rPr lang="en-US" sz="2500" dirty="0">
                <a:solidFill>
                  <a:schemeClr val="bg2">
                    <a:lumMod val="10000"/>
                  </a:schemeClr>
                </a:solidFill>
                <a:latin typeface="Calibri" panose="020F0502020204030204" pitchFamily="34" charset="0"/>
                <a:cs typeface="Calibri" panose="020F0502020204030204" pitchFamily="34" charset="0"/>
              </a:rPr>
              <a:t>How do you measure success?</a:t>
            </a:r>
          </a:p>
        </p:txBody>
      </p:sp>
      <p:sp>
        <p:nvSpPr>
          <p:cNvPr id="3" name="Title 2"/>
          <p:cNvSpPr>
            <a:spLocks noGrp="1"/>
          </p:cNvSpPr>
          <p:nvPr>
            <p:ph type="title"/>
          </p:nvPr>
        </p:nvSpPr>
        <p:spPr>
          <a:xfrm>
            <a:off x="330067" y="382313"/>
            <a:ext cx="10972800" cy="717989"/>
          </a:xfrm>
        </p:spPr>
        <p:txBody>
          <a:bodyPr/>
          <a:lstStyle/>
          <a:p>
            <a:r>
              <a:rPr lang="en-US" dirty="0">
                <a:solidFill>
                  <a:schemeClr val="bg2">
                    <a:lumMod val="10000"/>
                  </a:schemeClr>
                </a:solidFill>
                <a:latin typeface="Calibri" panose="020F0502020204030204" pitchFamily="34" charset="0"/>
                <a:cs typeface="Calibri" panose="020F0502020204030204" pitchFamily="34" charset="0"/>
              </a:rPr>
              <a:t>Local Communications Planning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4DD08-AC14-473E-AF7D-64222617ACC3}" type="slidenum">
              <a:rPr kumimoji="0" 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271" t="5870" r="-1"/>
          <a:stretch/>
        </p:blipFill>
        <p:spPr>
          <a:xfrm>
            <a:off x="8137349" y="1728077"/>
            <a:ext cx="3938273" cy="3849623"/>
          </a:xfrm>
          <a:prstGeom prst="rect">
            <a:avLst/>
          </a:prstGeom>
        </p:spPr>
      </p:pic>
    </p:spTree>
    <p:extLst>
      <p:ext uri="{BB962C8B-B14F-4D97-AF65-F5344CB8AC3E}">
        <p14:creationId xmlns:p14="http://schemas.microsoft.com/office/powerpoint/2010/main" val="2606523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Effect transition="in" filter="fade">
                                      <p:cBhvr>
                                        <p:cTn id="31" dur="1000"/>
                                        <p:tgtEl>
                                          <p:spTgt spid="2">
                                            <p:txEl>
                                              <p:pRg st="4" end="4"/>
                                            </p:txEl>
                                          </p:spTgt>
                                        </p:tgtEl>
                                      </p:cBhvr>
                                    </p:animEffect>
                                    <p:anim calcmode="lin" valueType="num">
                                      <p:cBhvr>
                                        <p:cTn id="3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1000"/>
                                        <p:tgtEl>
                                          <p:spTgt spid="2">
                                            <p:txEl>
                                              <p:pRg st="5" end="5"/>
                                            </p:txEl>
                                          </p:spTgt>
                                        </p:tgtEl>
                                      </p:cBhvr>
                                    </p:animEffect>
                                    <p:anim calcmode="lin" valueType="num">
                                      <p:cBhvr>
                                        <p:cTn id="3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7" end="7"/>
                                            </p:txEl>
                                          </p:spTgt>
                                        </p:tgtEl>
                                        <p:attrNameLst>
                                          <p:attrName>style.visibility</p:attrName>
                                        </p:attrNameLst>
                                      </p:cBhvr>
                                      <p:to>
                                        <p:strVal val="visible"/>
                                      </p:to>
                                    </p:set>
                                    <p:animEffect transition="in" filter="fade">
                                      <p:cBhvr>
                                        <p:cTn id="48" dur="1000"/>
                                        <p:tgtEl>
                                          <p:spTgt spid="2">
                                            <p:txEl>
                                              <p:pRg st="7" end="7"/>
                                            </p:txEl>
                                          </p:spTgt>
                                        </p:tgtEl>
                                      </p:cBhvr>
                                    </p:animEffect>
                                    <p:anim calcmode="lin" valueType="num">
                                      <p:cBhvr>
                                        <p:cTn id="4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
                                            <p:txEl>
                                              <p:pRg st="8" end="8"/>
                                            </p:txEl>
                                          </p:spTgt>
                                        </p:tgtEl>
                                        <p:attrNameLst>
                                          <p:attrName>style.visibility</p:attrName>
                                        </p:attrNameLst>
                                      </p:cBhvr>
                                      <p:to>
                                        <p:strVal val="visible"/>
                                      </p:to>
                                    </p:set>
                                    <p:animEffect transition="in" filter="fade">
                                      <p:cBhvr>
                                        <p:cTn id="53" dur="1000"/>
                                        <p:tgtEl>
                                          <p:spTgt spid="2">
                                            <p:txEl>
                                              <p:pRg st="8" end="8"/>
                                            </p:txEl>
                                          </p:spTgt>
                                        </p:tgtEl>
                                      </p:cBhvr>
                                    </p:animEffect>
                                    <p:anim calcmode="lin" valueType="num">
                                      <p:cBhvr>
                                        <p:cTn id="54"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
                                            <p:txEl>
                                              <p:pRg st="9" end="9"/>
                                            </p:txEl>
                                          </p:spTgt>
                                        </p:tgtEl>
                                        <p:attrNameLst>
                                          <p:attrName>style.visibility</p:attrName>
                                        </p:attrNameLst>
                                      </p:cBhvr>
                                      <p:to>
                                        <p:strVal val="visible"/>
                                      </p:to>
                                    </p:set>
                                    <p:animEffect transition="in" filter="fade">
                                      <p:cBhvr>
                                        <p:cTn id="58" dur="1000"/>
                                        <p:tgtEl>
                                          <p:spTgt spid="2">
                                            <p:txEl>
                                              <p:pRg st="9" end="9"/>
                                            </p:txEl>
                                          </p:spTgt>
                                        </p:tgtEl>
                                      </p:cBhvr>
                                    </p:animEffect>
                                    <p:anim calcmode="lin" valueType="num">
                                      <p:cBhvr>
                                        <p:cTn id="59"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2">
                                            <p:txEl>
                                              <p:pRg st="9" end="9"/>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
                                            <p:txEl>
                                              <p:pRg st="10" end="10"/>
                                            </p:txEl>
                                          </p:spTgt>
                                        </p:tgtEl>
                                        <p:attrNameLst>
                                          <p:attrName>style.visibility</p:attrName>
                                        </p:attrNameLst>
                                      </p:cBhvr>
                                      <p:to>
                                        <p:strVal val="visible"/>
                                      </p:to>
                                    </p:set>
                                    <p:animEffect transition="in" filter="fade">
                                      <p:cBhvr>
                                        <p:cTn id="63" dur="1000"/>
                                        <p:tgtEl>
                                          <p:spTgt spid="2">
                                            <p:txEl>
                                              <p:pRg st="10" end="10"/>
                                            </p:txEl>
                                          </p:spTgt>
                                        </p:tgtEl>
                                      </p:cBhvr>
                                    </p:animEffect>
                                    <p:anim calcmode="lin" valueType="num">
                                      <p:cBhvr>
                                        <p:cTn id="64"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9016" y="1491397"/>
            <a:ext cx="8498971" cy="1727200"/>
          </a:xfrm>
        </p:spPr>
        <p:txBody>
          <a:bodyPr>
            <a:noAutofit/>
          </a:bodyPr>
          <a:lstStyle/>
          <a:p>
            <a:r>
              <a:rPr lang="en-US" sz="7200" dirty="0">
                <a:solidFill>
                  <a:srgbClr val="003399"/>
                </a:solidFill>
                <a:latin typeface="+mn-lt"/>
                <a:cs typeface="Arial" panose="020B0604020202020204" pitchFamily="34" charset="0"/>
              </a:rPr>
              <a:t>Running Local Meetings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590" t="44122" b="8208"/>
          <a:stretch/>
        </p:blipFill>
        <p:spPr>
          <a:xfrm>
            <a:off x="3971357" y="4278870"/>
            <a:ext cx="2021170" cy="1739981"/>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82" t="10005" r="-382" b="33338"/>
          <a:stretch/>
        </p:blipFill>
        <p:spPr>
          <a:xfrm>
            <a:off x="9753700" y="4286053"/>
            <a:ext cx="2034287" cy="1729276"/>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3835" t="9905" r="17270"/>
          <a:stretch/>
        </p:blipFill>
        <p:spPr>
          <a:xfrm>
            <a:off x="6865886" y="4281748"/>
            <a:ext cx="2022266" cy="1733581"/>
          </a:xfrm>
          <a:prstGeom prst="rect">
            <a:avLst/>
          </a:prstGeom>
        </p:spPr>
      </p:pic>
    </p:spTree>
    <p:extLst>
      <p:ext uri="{BB962C8B-B14F-4D97-AF65-F5344CB8AC3E}">
        <p14:creationId xmlns:p14="http://schemas.microsoft.com/office/powerpoint/2010/main" val="1256017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DC117-3BB6-4C17-0A64-7132464A2E30}"/>
              </a:ext>
            </a:extLst>
          </p:cNvPr>
          <p:cNvPicPr>
            <a:picLocks noChangeAspect="1"/>
          </p:cNvPicPr>
          <p:nvPr/>
        </p:nvPicPr>
        <p:blipFill rotWithShape="1">
          <a:blip r:embed="rId2"/>
          <a:srcRect l="21464" t="19078" r="21220" b="23903"/>
          <a:stretch/>
        </p:blipFill>
        <p:spPr>
          <a:xfrm>
            <a:off x="702147" y="410738"/>
            <a:ext cx="10787707" cy="6036525"/>
          </a:xfrm>
          <a:prstGeom prst="rect">
            <a:avLst/>
          </a:prstGeom>
        </p:spPr>
      </p:pic>
    </p:spTree>
    <p:extLst>
      <p:ext uri="{BB962C8B-B14F-4D97-AF65-F5344CB8AC3E}">
        <p14:creationId xmlns:p14="http://schemas.microsoft.com/office/powerpoint/2010/main" val="131087770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00050" y="931811"/>
            <a:ext cx="11364320" cy="5756069"/>
          </a:xfrm>
        </p:spPr>
        <p:txBody>
          <a:bodyPr/>
          <a:lstStyle/>
          <a:p>
            <a:pPr marL="0" indent="0">
              <a:buNone/>
            </a:pPr>
            <a:r>
              <a:rPr lang="en-US" sz="3600" b="1" dirty="0">
                <a:solidFill>
                  <a:schemeClr val="bg2">
                    <a:lumMod val="10000"/>
                  </a:schemeClr>
                </a:solidFill>
                <a:latin typeface="Calibri" panose="020F0502020204030204" pitchFamily="34" charset="0"/>
                <a:cs typeface="Calibri" panose="020F0502020204030204" pitchFamily="34" charset="0"/>
              </a:rPr>
              <a:t>Goal: making members – new and old – feel welcome</a:t>
            </a:r>
          </a:p>
          <a:p>
            <a:pPr marL="0" indent="0">
              <a:buNone/>
            </a:pPr>
            <a:endParaRPr lang="en-US" sz="3600" b="1" dirty="0">
              <a:solidFill>
                <a:schemeClr val="bg2">
                  <a:lumMod val="10000"/>
                </a:schemeClr>
              </a:solidFill>
              <a:latin typeface="Calibri" panose="020F0502020204030204" pitchFamily="34" charset="0"/>
              <a:cs typeface="Calibri" panose="020F0502020204030204" pitchFamily="34" charset="0"/>
            </a:endParaRPr>
          </a:p>
          <a:p>
            <a:pPr marL="0" indent="0">
              <a:buNone/>
            </a:pPr>
            <a:r>
              <a:rPr lang="en-US" sz="3600" dirty="0">
                <a:solidFill>
                  <a:schemeClr val="bg2">
                    <a:lumMod val="10000"/>
                  </a:schemeClr>
                </a:solidFill>
                <a:latin typeface="Calibri" panose="020F0502020204030204" pitchFamily="34" charset="0"/>
                <a:cs typeface="Calibri" panose="020F0502020204030204" pitchFamily="34" charset="0"/>
              </a:rPr>
              <a:t>An effective meeting enables the Union to:</a:t>
            </a:r>
          </a:p>
          <a:p>
            <a:pPr lvl="2"/>
            <a:r>
              <a:rPr lang="en-US" sz="3200" dirty="0">
                <a:solidFill>
                  <a:schemeClr val="bg2">
                    <a:lumMod val="10000"/>
                  </a:schemeClr>
                </a:solidFill>
                <a:latin typeface="Calibri" panose="020F0502020204030204" pitchFamily="34" charset="0"/>
                <a:cs typeface="Calibri" panose="020F0502020204030204" pitchFamily="34" charset="0"/>
              </a:rPr>
              <a:t>Discuss problems and solutions</a:t>
            </a:r>
          </a:p>
          <a:p>
            <a:pPr lvl="2"/>
            <a:r>
              <a:rPr lang="en-US" sz="3200" dirty="0">
                <a:solidFill>
                  <a:schemeClr val="bg2">
                    <a:lumMod val="10000"/>
                  </a:schemeClr>
                </a:solidFill>
                <a:latin typeface="Calibri" panose="020F0502020204030204" pitchFamily="34" charset="0"/>
                <a:cs typeface="Calibri" panose="020F0502020204030204" pitchFamily="34" charset="0"/>
              </a:rPr>
              <a:t>Get ideas for being more effective</a:t>
            </a:r>
          </a:p>
          <a:p>
            <a:pPr lvl="2"/>
            <a:r>
              <a:rPr lang="en-US" sz="3200" dirty="0">
                <a:solidFill>
                  <a:schemeClr val="bg2">
                    <a:lumMod val="10000"/>
                  </a:schemeClr>
                </a:solidFill>
                <a:latin typeface="Calibri" panose="020F0502020204030204" pitchFamily="34" charset="0"/>
                <a:cs typeface="Calibri" panose="020F0502020204030204" pitchFamily="34" charset="0"/>
              </a:rPr>
              <a:t>Encourage participation</a:t>
            </a:r>
          </a:p>
          <a:p>
            <a:pPr lvl="2"/>
            <a:r>
              <a:rPr lang="en-US" sz="3200" dirty="0">
                <a:solidFill>
                  <a:schemeClr val="bg2">
                    <a:lumMod val="10000"/>
                  </a:schemeClr>
                </a:solidFill>
                <a:latin typeface="Calibri" panose="020F0502020204030204" pitchFamily="34" charset="0"/>
                <a:cs typeface="Calibri" panose="020F0502020204030204" pitchFamily="34" charset="0"/>
              </a:rPr>
              <a:t>Build solidarity and community</a:t>
            </a:r>
          </a:p>
          <a:p>
            <a:pPr lvl="2"/>
            <a:r>
              <a:rPr lang="en-US" sz="3200" dirty="0">
                <a:solidFill>
                  <a:schemeClr val="bg2">
                    <a:lumMod val="10000"/>
                  </a:schemeClr>
                </a:solidFill>
                <a:latin typeface="Calibri" panose="020F0502020204030204" pitchFamily="34" charset="0"/>
                <a:cs typeface="Calibri" panose="020F0502020204030204" pitchFamily="34" charset="0"/>
              </a:rPr>
              <a:t>Educate members about union goals</a:t>
            </a:r>
          </a:p>
          <a:p>
            <a:pPr lvl="2"/>
            <a:r>
              <a:rPr lang="en-US" sz="3200" dirty="0">
                <a:solidFill>
                  <a:schemeClr val="bg2">
                    <a:lumMod val="10000"/>
                  </a:schemeClr>
                </a:solidFill>
                <a:latin typeface="Calibri" panose="020F0502020204030204" pitchFamily="34" charset="0"/>
                <a:cs typeface="Calibri" panose="020F0502020204030204" pitchFamily="34" charset="0"/>
              </a:rPr>
              <a:t>Bring complaints/conflicts out in the open</a:t>
            </a:r>
          </a:p>
          <a:p>
            <a:endParaRPr lang="en-US" sz="3600" dirty="0">
              <a:solidFill>
                <a:schemeClr val="bg2">
                  <a:lumMod val="10000"/>
                </a:schemeClr>
              </a:solidFill>
              <a:latin typeface="Calibri" panose="020F0502020204030204" pitchFamily="34" charset="0"/>
              <a:cs typeface="Calibri" panose="020F0502020204030204" pitchFamily="34" charset="0"/>
            </a:endParaRPr>
          </a:p>
          <a:p>
            <a:endParaRPr lang="en-US" sz="3600" dirty="0">
              <a:solidFill>
                <a:schemeClr val="bg2">
                  <a:lumMod val="10000"/>
                </a:schemeClr>
              </a:solidFill>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400050" y="47289"/>
            <a:ext cx="10972800" cy="717989"/>
          </a:xfrm>
        </p:spPr>
        <p:txBody>
          <a:bodyPr/>
          <a:lstStyle/>
          <a:p>
            <a:r>
              <a:rPr lang="en-US" dirty="0">
                <a:solidFill>
                  <a:schemeClr val="bg2">
                    <a:lumMod val="10000"/>
                  </a:schemeClr>
                </a:solidFill>
                <a:latin typeface="Calibri" panose="020F0502020204030204" pitchFamily="34" charset="0"/>
                <a:cs typeface="Calibri" panose="020F0502020204030204" pitchFamily="34" charset="0"/>
              </a:rPr>
              <a:t>Union Meetings</a:t>
            </a:r>
          </a:p>
        </p:txBody>
      </p:sp>
    </p:spTree>
    <p:extLst>
      <p:ext uri="{BB962C8B-B14F-4D97-AF65-F5344CB8AC3E}">
        <p14:creationId xmlns:p14="http://schemas.microsoft.com/office/powerpoint/2010/main" val="3654715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1000"/>
                                        <p:tgtEl>
                                          <p:spTgt spid="2">
                                            <p:txEl>
                                              <p:pRg st="4" end="4"/>
                                            </p:txEl>
                                          </p:spTgt>
                                        </p:tgtEl>
                                      </p:cBhvr>
                                    </p:animEffect>
                                    <p:anim calcmode="lin" valueType="num">
                                      <p:cBhvr>
                                        <p:cTn id="1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1000"/>
                                        <p:tgtEl>
                                          <p:spTgt spid="2">
                                            <p:txEl>
                                              <p:pRg st="5" end="5"/>
                                            </p:txEl>
                                          </p:spTgt>
                                        </p:tgtEl>
                                      </p:cBhvr>
                                    </p:animEffect>
                                    <p:anim calcmode="lin" valueType="num">
                                      <p:cBhvr>
                                        <p:cTn id="1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1000"/>
                                        <p:tgtEl>
                                          <p:spTgt spid="2">
                                            <p:txEl>
                                              <p:pRg st="6" end="6"/>
                                            </p:txEl>
                                          </p:spTgt>
                                        </p:tgtEl>
                                      </p:cBhvr>
                                    </p:animEffect>
                                    <p:anim calcmode="lin" valueType="num">
                                      <p:cBhvr>
                                        <p:cTn id="2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1000"/>
                                        <p:tgtEl>
                                          <p:spTgt spid="2">
                                            <p:txEl>
                                              <p:pRg st="7" end="7"/>
                                            </p:txEl>
                                          </p:spTgt>
                                        </p:tgtEl>
                                      </p:cBhvr>
                                    </p:animEffect>
                                    <p:anim calcmode="lin" valueType="num">
                                      <p:cBhvr>
                                        <p:cTn id="2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1000"/>
                                        <p:tgtEl>
                                          <p:spTgt spid="2">
                                            <p:txEl>
                                              <p:pRg st="8" end="8"/>
                                            </p:txEl>
                                          </p:spTgt>
                                        </p:tgtEl>
                                      </p:cBhvr>
                                    </p:animEffect>
                                    <p:anim calcmode="lin" valueType="num">
                                      <p:cBhvr>
                                        <p:cTn id="3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749167" y="1889917"/>
            <a:ext cx="10553700" cy="2713643"/>
          </a:xfrm>
        </p:spPr>
        <p:txBody>
          <a:bodyPr/>
          <a:lstStyle/>
          <a:p>
            <a:r>
              <a:rPr lang="en-US" sz="3000" dirty="0">
                <a:solidFill>
                  <a:schemeClr val="bg2">
                    <a:lumMod val="10000"/>
                  </a:schemeClr>
                </a:solidFill>
                <a:latin typeface="Calibri" panose="020F0502020204030204" pitchFamily="34" charset="0"/>
                <a:cs typeface="Calibri" panose="020F0502020204030204" pitchFamily="34" charset="0"/>
              </a:rPr>
              <a:t>Plan/organize ahead of time</a:t>
            </a:r>
          </a:p>
          <a:p>
            <a:r>
              <a:rPr lang="en-US" sz="3000" dirty="0">
                <a:solidFill>
                  <a:schemeClr val="bg2">
                    <a:lumMod val="10000"/>
                  </a:schemeClr>
                </a:solidFill>
                <a:latin typeface="Calibri" panose="020F0502020204030204" pitchFamily="34" charset="0"/>
                <a:cs typeface="Calibri" panose="020F0502020204030204" pitchFamily="34" charset="0"/>
              </a:rPr>
              <a:t>Provide advance notice</a:t>
            </a:r>
          </a:p>
          <a:p>
            <a:r>
              <a:rPr lang="en-US" sz="3000" dirty="0">
                <a:solidFill>
                  <a:schemeClr val="bg2">
                    <a:lumMod val="10000"/>
                  </a:schemeClr>
                </a:solidFill>
                <a:latin typeface="Calibri" panose="020F0502020204030204" pitchFamily="34" charset="0"/>
                <a:cs typeface="Calibri" panose="020F0502020204030204" pitchFamily="34" charset="0"/>
              </a:rPr>
              <a:t>Develop an agenda</a:t>
            </a:r>
          </a:p>
          <a:p>
            <a:r>
              <a:rPr lang="en-US" sz="3000" dirty="0">
                <a:solidFill>
                  <a:schemeClr val="bg2">
                    <a:lumMod val="10000"/>
                  </a:schemeClr>
                </a:solidFill>
                <a:latin typeface="Calibri" panose="020F0502020204030204" pitchFamily="34" charset="0"/>
                <a:cs typeface="Calibri" panose="020F0502020204030204" pitchFamily="34" charset="0"/>
              </a:rPr>
              <a:t>Be sure the meeting space/time is convenient and accessible</a:t>
            </a:r>
          </a:p>
          <a:p>
            <a:r>
              <a:rPr lang="en-US" sz="3000" dirty="0">
                <a:solidFill>
                  <a:schemeClr val="bg2">
                    <a:lumMod val="10000"/>
                  </a:schemeClr>
                </a:solidFill>
                <a:latin typeface="Calibri" panose="020F0502020204030204" pitchFamily="34" charset="0"/>
                <a:cs typeface="Calibri" panose="020F0502020204030204" pitchFamily="34" charset="0"/>
              </a:rPr>
              <a:t>Start and end on time</a:t>
            </a:r>
          </a:p>
          <a:p>
            <a:r>
              <a:rPr lang="en-US" sz="3000" dirty="0">
                <a:solidFill>
                  <a:schemeClr val="bg2">
                    <a:lumMod val="10000"/>
                  </a:schemeClr>
                </a:solidFill>
                <a:latin typeface="Calibri" panose="020F0502020204030204" pitchFamily="34" charset="0"/>
                <a:cs typeface="Calibri" panose="020F0502020204030204" pitchFamily="34" charset="0"/>
              </a:rPr>
              <a:t>Run the meeting efficiently and democratically</a:t>
            </a:r>
            <a:endParaRPr lang="en-US" sz="2500" dirty="0">
              <a:solidFill>
                <a:schemeClr val="bg2">
                  <a:lumMod val="10000"/>
                </a:schemeClr>
              </a:solidFill>
              <a:latin typeface="Calibri" panose="020F0502020204030204" pitchFamily="34" charset="0"/>
              <a:cs typeface="Calibri" panose="020F0502020204030204" pitchFamily="34" charset="0"/>
            </a:endParaRPr>
          </a:p>
        </p:txBody>
      </p:sp>
      <p:sp>
        <p:nvSpPr>
          <p:cNvPr id="3" name="Title 2"/>
          <p:cNvSpPr>
            <a:spLocks noGrp="1"/>
          </p:cNvSpPr>
          <p:nvPr>
            <p:ph type="title"/>
          </p:nvPr>
        </p:nvSpPr>
        <p:spPr>
          <a:xfrm>
            <a:off x="330067" y="401363"/>
            <a:ext cx="10972800" cy="717989"/>
          </a:xfrm>
        </p:spPr>
        <p:txBody>
          <a:bodyPr/>
          <a:lstStyle/>
          <a:p>
            <a:r>
              <a:rPr lang="en-US" b="1" dirty="0">
                <a:solidFill>
                  <a:schemeClr val="bg2">
                    <a:lumMod val="10000"/>
                  </a:schemeClr>
                </a:solidFill>
                <a:latin typeface="Calibri" panose="020F0502020204030204" pitchFamily="34" charset="0"/>
                <a:cs typeface="Calibri" panose="020F0502020204030204" pitchFamily="34" charset="0"/>
              </a:rPr>
              <a:t>Planning Meetings</a:t>
            </a:r>
          </a:p>
        </p:txBody>
      </p:sp>
    </p:spTree>
    <p:extLst>
      <p:ext uri="{BB962C8B-B14F-4D97-AF65-F5344CB8AC3E}">
        <p14:creationId xmlns:p14="http://schemas.microsoft.com/office/powerpoint/2010/main" val="2316509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1863" y="1584763"/>
            <a:ext cx="10553700" cy="4871874"/>
          </a:xfrm>
        </p:spPr>
        <p:txBody>
          <a:bodyPr/>
          <a:lstStyle/>
          <a:p>
            <a:r>
              <a:rPr lang="en-US" sz="2800" dirty="0">
                <a:solidFill>
                  <a:schemeClr val="bg2">
                    <a:lumMod val="10000"/>
                  </a:schemeClr>
                </a:solidFill>
                <a:latin typeface="Calibri" panose="020F0502020204030204" pitchFamily="34" charset="0"/>
                <a:cs typeface="Calibri" panose="020F0502020204030204" pitchFamily="34" charset="0"/>
              </a:rPr>
              <a:t>Call to Order</a:t>
            </a:r>
          </a:p>
          <a:p>
            <a:r>
              <a:rPr lang="en-US" sz="2800" dirty="0">
                <a:solidFill>
                  <a:schemeClr val="bg2">
                    <a:lumMod val="10000"/>
                  </a:schemeClr>
                </a:solidFill>
                <a:latin typeface="Calibri" panose="020F0502020204030204" pitchFamily="34" charset="0"/>
                <a:cs typeface="Calibri" panose="020F0502020204030204" pitchFamily="34" charset="0"/>
              </a:rPr>
              <a:t>Roll call of officers</a:t>
            </a:r>
          </a:p>
          <a:p>
            <a:r>
              <a:rPr lang="en-US" sz="2800" dirty="0">
                <a:solidFill>
                  <a:schemeClr val="bg2">
                    <a:lumMod val="10000"/>
                  </a:schemeClr>
                </a:solidFill>
                <a:latin typeface="Calibri" panose="020F0502020204030204" pitchFamily="34" charset="0"/>
                <a:cs typeface="Calibri" panose="020F0502020204030204" pitchFamily="34" charset="0"/>
              </a:rPr>
              <a:t>Reading minutes from previous meeting</a:t>
            </a:r>
          </a:p>
          <a:p>
            <a:r>
              <a:rPr lang="en-US" sz="2800" dirty="0">
                <a:solidFill>
                  <a:schemeClr val="bg2">
                    <a:lumMod val="10000"/>
                  </a:schemeClr>
                </a:solidFill>
                <a:latin typeface="Calibri" panose="020F0502020204030204" pitchFamily="34" charset="0"/>
                <a:cs typeface="Calibri" panose="020F0502020204030204" pitchFamily="34" charset="0"/>
              </a:rPr>
              <a:t>President and other Officers’ Reports</a:t>
            </a:r>
          </a:p>
          <a:p>
            <a:r>
              <a:rPr lang="en-US" sz="2800" dirty="0">
                <a:solidFill>
                  <a:schemeClr val="bg2">
                    <a:lumMod val="10000"/>
                  </a:schemeClr>
                </a:solidFill>
                <a:latin typeface="Calibri" panose="020F0502020204030204" pitchFamily="34" charset="0"/>
                <a:cs typeface="Calibri" panose="020F0502020204030204" pitchFamily="34" charset="0"/>
              </a:rPr>
              <a:t>Committee Reports</a:t>
            </a:r>
          </a:p>
          <a:p>
            <a:r>
              <a:rPr lang="en-US" sz="2800" dirty="0">
                <a:solidFill>
                  <a:schemeClr val="bg2">
                    <a:lumMod val="10000"/>
                  </a:schemeClr>
                </a:solidFill>
                <a:latin typeface="Calibri" panose="020F0502020204030204" pitchFamily="34" charset="0"/>
                <a:cs typeface="Calibri" panose="020F0502020204030204" pitchFamily="34" charset="0"/>
              </a:rPr>
              <a:t>Unfinished business</a:t>
            </a:r>
          </a:p>
          <a:p>
            <a:r>
              <a:rPr lang="en-US" sz="2800" dirty="0">
                <a:solidFill>
                  <a:schemeClr val="bg2">
                    <a:lumMod val="10000"/>
                  </a:schemeClr>
                </a:solidFill>
                <a:latin typeface="Calibri" panose="020F0502020204030204" pitchFamily="34" charset="0"/>
                <a:cs typeface="Calibri" panose="020F0502020204030204" pitchFamily="34" charset="0"/>
              </a:rPr>
              <a:t>New business</a:t>
            </a:r>
          </a:p>
          <a:p>
            <a:r>
              <a:rPr lang="en-US" sz="2800" dirty="0">
                <a:solidFill>
                  <a:schemeClr val="bg2">
                    <a:lumMod val="10000"/>
                  </a:schemeClr>
                </a:solidFill>
                <a:latin typeface="Calibri" panose="020F0502020204030204" pitchFamily="34" charset="0"/>
                <a:cs typeface="Calibri" panose="020F0502020204030204" pitchFamily="34" charset="0"/>
              </a:rPr>
              <a:t>Good and Welfare</a:t>
            </a:r>
          </a:p>
          <a:p>
            <a:r>
              <a:rPr lang="en-US" sz="2800" dirty="0">
                <a:solidFill>
                  <a:schemeClr val="bg2">
                    <a:lumMod val="10000"/>
                  </a:schemeClr>
                </a:solidFill>
                <a:latin typeface="Calibri" panose="020F0502020204030204" pitchFamily="34" charset="0"/>
                <a:cs typeface="Calibri" panose="020F0502020204030204" pitchFamily="34" charset="0"/>
              </a:rPr>
              <a:t>Adjournment</a:t>
            </a:r>
          </a:p>
        </p:txBody>
      </p:sp>
      <p:sp>
        <p:nvSpPr>
          <p:cNvPr id="3" name="Title 2"/>
          <p:cNvSpPr>
            <a:spLocks noGrp="1"/>
          </p:cNvSpPr>
          <p:nvPr>
            <p:ph type="title"/>
          </p:nvPr>
        </p:nvSpPr>
        <p:spPr>
          <a:xfrm>
            <a:off x="330067" y="401363"/>
            <a:ext cx="10972800" cy="717989"/>
          </a:xfrm>
        </p:spPr>
        <p:txBody>
          <a:bodyPr/>
          <a:lstStyle/>
          <a:p>
            <a:r>
              <a:rPr lang="en-US" dirty="0">
                <a:solidFill>
                  <a:schemeClr val="bg2">
                    <a:lumMod val="10000"/>
                  </a:schemeClr>
                </a:solidFill>
                <a:latin typeface="Calibri" panose="020F0502020204030204" pitchFamily="34" charset="0"/>
                <a:cs typeface="Calibri" panose="020F0502020204030204" pitchFamily="34" charset="0"/>
              </a:rPr>
              <a:t>Sample Local Meeting Agenda</a:t>
            </a:r>
          </a:p>
        </p:txBody>
      </p:sp>
    </p:spTree>
    <p:extLst>
      <p:ext uri="{BB962C8B-B14F-4D97-AF65-F5344CB8AC3E}">
        <p14:creationId xmlns:p14="http://schemas.microsoft.com/office/powerpoint/2010/main" val="4248525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14453" y="1526569"/>
            <a:ext cx="11367947" cy="5012344"/>
          </a:xfrm>
        </p:spPr>
        <p:txBody>
          <a:bodyPr/>
          <a:lstStyle/>
          <a:p>
            <a:r>
              <a:rPr lang="en-US" sz="3000" dirty="0">
                <a:solidFill>
                  <a:schemeClr val="bg2">
                    <a:lumMod val="10000"/>
                  </a:schemeClr>
                </a:solidFill>
                <a:latin typeface="Calibri" panose="020F0502020204030204" pitchFamily="34" charset="0"/>
                <a:cs typeface="Calibri" panose="020F0502020204030204" pitchFamily="34" charset="0"/>
              </a:rPr>
              <a:t>Only one subject at a time</a:t>
            </a:r>
          </a:p>
          <a:p>
            <a:r>
              <a:rPr lang="en-US" sz="3000" dirty="0">
                <a:solidFill>
                  <a:schemeClr val="bg2">
                    <a:lumMod val="10000"/>
                  </a:schemeClr>
                </a:solidFill>
                <a:latin typeface="Calibri" panose="020F0502020204030204" pitchFamily="34" charset="0"/>
                <a:cs typeface="Calibri" panose="020F0502020204030204" pitchFamily="34" charset="0"/>
              </a:rPr>
              <a:t>Each proposal shall be freely debated</a:t>
            </a:r>
          </a:p>
          <a:p>
            <a:r>
              <a:rPr lang="en-US" sz="3000" dirty="0">
                <a:solidFill>
                  <a:schemeClr val="bg2">
                    <a:lumMod val="10000"/>
                  </a:schemeClr>
                </a:solidFill>
                <a:latin typeface="Calibri" panose="020F0502020204030204" pitchFamily="34" charset="0"/>
                <a:cs typeface="Calibri" panose="020F0502020204030204" pitchFamily="34" charset="0"/>
              </a:rPr>
              <a:t>The will of the majority rules, but the minority has the right to present a case</a:t>
            </a:r>
          </a:p>
          <a:p>
            <a:r>
              <a:rPr lang="en-US" sz="3000" dirty="0">
                <a:solidFill>
                  <a:schemeClr val="bg2">
                    <a:lumMod val="10000"/>
                  </a:schemeClr>
                </a:solidFill>
                <a:latin typeface="Calibri" panose="020F0502020204030204" pitchFamily="34" charset="0"/>
                <a:cs typeface="Calibri" panose="020F0502020204030204" pitchFamily="34" charset="0"/>
              </a:rPr>
              <a:t>Each member has rights and responsibilities equal to every other member</a:t>
            </a:r>
          </a:p>
          <a:p>
            <a:r>
              <a:rPr lang="en-US" sz="3000" dirty="0">
                <a:solidFill>
                  <a:schemeClr val="bg2">
                    <a:lumMod val="10000"/>
                  </a:schemeClr>
                </a:solidFill>
                <a:latin typeface="Calibri" panose="020F0502020204030204" pitchFamily="34" charset="0"/>
                <a:cs typeface="Calibri" panose="020F0502020204030204" pitchFamily="34" charset="0"/>
              </a:rPr>
              <a:t>The desires of membership should move along such that the welfare of the organization is served, as a whole </a:t>
            </a:r>
          </a:p>
        </p:txBody>
      </p:sp>
      <p:sp>
        <p:nvSpPr>
          <p:cNvPr id="3" name="Title 2"/>
          <p:cNvSpPr>
            <a:spLocks noGrp="1"/>
          </p:cNvSpPr>
          <p:nvPr>
            <p:ph type="title"/>
          </p:nvPr>
        </p:nvSpPr>
        <p:spPr>
          <a:xfrm>
            <a:off x="214453" y="142654"/>
            <a:ext cx="11367947" cy="717989"/>
          </a:xfrm>
        </p:spPr>
        <p:txBody>
          <a:bodyPr/>
          <a:lstStyle/>
          <a:p>
            <a:r>
              <a:rPr lang="en-US" dirty="0">
                <a:solidFill>
                  <a:schemeClr val="bg2">
                    <a:lumMod val="10000"/>
                  </a:schemeClr>
                </a:solidFill>
                <a:latin typeface="Calibri" panose="020F0502020204030204" pitchFamily="34" charset="0"/>
                <a:cs typeface="Calibri" panose="020F0502020204030204" pitchFamily="34" charset="0"/>
              </a:rPr>
              <a:t>Parliamentary Procedure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4DD08-AC14-473E-AF7D-64222617ACC3}" type="slidenum">
              <a:rPr kumimoji="0" 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8771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999545" y="2909889"/>
            <a:ext cx="9506607" cy="740980"/>
          </a:xfrm>
          <a:prstGeom prst="rect">
            <a:avLst/>
          </a:prstGeom>
          <a:solidFill>
            <a:srgbClr val="FFFF66">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Content Placeholder 1"/>
          <p:cNvSpPr>
            <a:spLocks noGrp="1"/>
          </p:cNvSpPr>
          <p:nvPr>
            <p:ph idx="1"/>
          </p:nvPr>
        </p:nvSpPr>
        <p:spPr>
          <a:xfrm>
            <a:off x="1368466" y="3016575"/>
            <a:ext cx="9291145" cy="721276"/>
          </a:xfrm>
        </p:spPr>
        <p:txBody>
          <a:bodyPr/>
          <a:lstStyle/>
          <a:p>
            <a:pPr marL="0" indent="0">
              <a:buNone/>
            </a:pPr>
            <a:r>
              <a:rPr lang="en-US" sz="3000" dirty="0">
                <a:solidFill>
                  <a:schemeClr val="tx1">
                    <a:lumMod val="75000"/>
                    <a:lumOff val="25000"/>
                  </a:schemeClr>
                </a:solidFill>
                <a:hlinkClick r:id="rId3"/>
              </a:rPr>
              <a:t>https://www.youtube.com/watch?v=FfnBGolKmbM</a:t>
            </a:r>
            <a:endParaRPr lang="en-US" sz="3000" dirty="0">
              <a:solidFill>
                <a:schemeClr val="tx1">
                  <a:lumMod val="75000"/>
                  <a:lumOff val="25000"/>
                </a:schemeClr>
              </a:solidFill>
            </a:endParaRPr>
          </a:p>
          <a:p>
            <a:pPr marL="0" indent="0">
              <a:buNone/>
            </a:pPr>
            <a:endParaRPr lang="en-US" sz="3000" dirty="0">
              <a:solidFill>
                <a:schemeClr val="tx1">
                  <a:lumMod val="75000"/>
                  <a:lumOff val="25000"/>
                </a:schemeClr>
              </a:solidFill>
            </a:endParaRPr>
          </a:p>
        </p:txBody>
      </p:sp>
      <p:sp>
        <p:nvSpPr>
          <p:cNvPr id="3" name="Title 2"/>
          <p:cNvSpPr>
            <a:spLocks noGrp="1"/>
          </p:cNvSpPr>
          <p:nvPr>
            <p:ph type="title"/>
          </p:nvPr>
        </p:nvSpPr>
        <p:spPr>
          <a:xfrm>
            <a:off x="412026" y="1348331"/>
            <a:ext cx="11367947" cy="717989"/>
          </a:xfrm>
        </p:spPr>
        <p:txBody>
          <a:bodyPr/>
          <a:lstStyle/>
          <a:p>
            <a:r>
              <a:rPr lang="en-US" dirty="0">
                <a:solidFill>
                  <a:schemeClr val="bg2">
                    <a:lumMod val="10000"/>
                  </a:schemeClr>
                </a:solidFill>
              </a:rPr>
              <a:t>Parliamentary Procedure and Robert’s Rules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4DD08-AC14-473E-AF7D-64222617ACC3}" type="slidenum">
              <a:rPr kumimoji="0" 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endParaRPr>
          </a:p>
        </p:txBody>
      </p:sp>
      <p:sp>
        <p:nvSpPr>
          <p:cNvPr id="6" name="Content Placeholder 1"/>
          <p:cNvSpPr txBox="1">
            <a:spLocks/>
          </p:cNvSpPr>
          <p:nvPr/>
        </p:nvSpPr>
        <p:spPr>
          <a:xfrm>
            <a:off x="909148" y="3452648"/>
            <a:ext cx="9443546" cy="2856405"/>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sz="3000" b="0" i="1" u="none" strike="noStrike" kern="1200" cap="none" spc="0" normalizeH="0" baseline="0" noProof="0" dirty="0">
              <a:ln>
                <a:noFill/>
              </a:ln>
              <a:solidFill>
                <a:srgbClr val="FFD965">
                  <a:lumMod val="75000"/>
                  <a:lumOff val="25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55046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Pen placed on top of a signature line">
            <a:extLst>
              <a:ext uri="{FF2B5EF4-FFF2-40B4-BE49-F238E27FC236}">
                <a16:creationId xmlns:a16="http://schemas.microsoft.com/office/drawing/2014/main" id="{5A5E1984-E92D-4A59-AF19-E99451C38D2F}"/>
              </a:ext>
            </a:extLst>
          </p:cNvPr>
          <p:cNvPicPr>
            <a:picLocks noChangeAspect="1"/>
          </p:cNvPicPr>
          <p:nvPr/>
        </p:nvPicPr>
        <p:blipFill rotWithShape="1">
          <a:blip r:embed="rId3"/>
          <a:srcRect l="15628" r="-1" b="-1"/>
          <a:stretch/>
        </p:blipFill>
        <p:spPr>
          <a:xfrm>
            <a:off x="3597317" y="0"/>
            <a:ext cx="866851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89CDD37-4CDD-4262-BFC7-AB70AD772BC3}"/>
              </a:ext>
            </a:extLst>
          </p:cNvPr>
          <p:cNvSpPr>
            <a:spLocks noGrp="1"/>
          </p:cNvSpPr>
          <p:nvPr>
            <p:ph type="title"/>
          </p:nvPr>
        </p:nvSpPr>
        <p:spPr>
          <a:xfrm>
            <a:off x="424815" y="334318"/>
            <a:ext cx="6978396" cy="1295306"/>
          </a:xfrm>
          <a:solidFill>
            <a:schemeClr val="tx1"/>
          </a:solidFill>
        </p:spPr>
        <p:txBody>
          <a:bodyPr vert="horz" lIns="91440" tIns="45720" rIns="91440" bIns="45720" rtlCol="0" anchor="b">
            <a:noAutofit/>
          </a:bodyPr>
          <a:lstStyle/>
          <a:p>
            <a:pPr algn="ctr"/>
            <a:r>
              <a:rPr lang="en-US" b="1" dirty="0">
                <a:solidFill>
                  <a:schemeClr val="bg1"/>
                </a:solidFill>
              </a:rPr>
              <a:t>Reflection Point #3:</a:t>
            </a:r>
            <a:br>
              <a:rPr lang="en-US" b="1" dirty="0">
                <a:solidFill>
                  <a:schemeClr val="bg1"/>
                </a:solidFill>
              </a:rPr>
            </a:br>
            <a:r>
              <a:rPr lang="en-US" b="1" dirty="0">
                <a:solidFill>
                  <a:schemeClr val="bg1"/>
                </a:solidFill>
              </a:rPr>
              <a:t>Leadership Development Commitment</a:t>
            </a:r>
            <a:endParaRPr lang="en-US" dirty="0">
              <a:solidFill>
                <a:schemeClr val="bg1"/>
              </a:solidFill>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5DAD740-B013-4E3A-91C6-4CFE67F76926}"/>
              </a:ext>
            </a:extLst>
          </p:cNvPr>
          <p:cNvSpPr txBox="1"/>
          <p:nvPr/>
        </p:nvSpPr>
        <p:spPr>
          <a:xfrm>
            <a:off x="2" y="2342561"/>
            <a:ext cx="8035288" cy="450628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t">
            <a:normAutofit lnSpcReduction="10000"/>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New Local Officers Participant Workbook</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Complete the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Reflection Point #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individually on page </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 prepared to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discuss with a partner/with the class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457A6F03-7C4E-49AE-A154-5363C1C3082B}"/>
              </a:ext>
            </a:extLst>
          </p:cNvPr>
          <p:cNvSpPr txBox="1">
            <a:spLocks/>
          </p:cNvSpPr>
          <p:nvPr/>
        </p:nvSpPr>
        <p:spPr>
          <a:xfrm>
            <a:off x="1136822" y="1245576"/>
            <a:ext cx="4755979" cy="35623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404421983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50000"/>
              </a:lnSpc>
              <a:buFont typeface="Wingdings" panose="05000000000000000000" pitchFamily="2" charset="2"/>
              <a:buChar char="ü"/>
            </a:pPr>
            <a:r>
              <a:rPr lang="en-US" dirty="0">
                <a:solidFill>
                  <a:schemeClr val="bg1"/>
                </a:solidFill>
              </a:rPr>
              <a:t>Complete the training evaluation</a:t>
            </a:r>
          </a:p>
          <a:p>
            <a:pPr>
              <a:lnSpc>
                <a:spcPct val="150000"/>
              </a:lnSpc>
              <a:buFont typeface="Wingdings" panose="05000000000000000000" pitchFamily="2" charset="2"/>
              <a:buChar char="ü"/>
            </a:pPr>
            <a:r>
              <a:rPr lang="en-US" dirty="0">
                <a:solidFill>
                  <a:schemeClr val="bg1"/>
                </a:solidFill>
              </a:rPr>
              <a:t>Spend time with your notes/workbook</a:t>
            </a:r>
          </a:p>
          <a:p>
            <a:pPr>
              <a:lnSpc>
                <a:spcPct val="150000"/>
              </a:lnSpc>
              <a:buFont typeface="Wingdings" panose="05000000000000000000" pitchFamily="2" charset="2"/>
              <a:buChar char="ü"/>
            </a:pPr>
            <a:r>
              <a:rPr lang="en-US" dirty="0">
                <a:solidFill>
                  <a:schemeClr val="bg1"/>
                </a:solidFill>
              </a:rPr>
              <a:t>Look for training opportunities</a:t>
            </a:r>
          </a:p>
          <a:p>
            <a:pPr>
              <a:buFont typeface="Wingdings" panose="05000000000000000000" pitchFamily="2" charset="2"/>
              <a:buChar char="ü"/>
            </a:pPr>
            <a:endParaRPr lang="en-US" dirty="0"/>
          </a:p>
          <a:p>
            <a:pPr>
              <a:buFont typeface="Wingdings" panose="05000000000000000000" pitchFamily="2" charset="2"/>
              <a:buChar char="ü"/>
            </a:pPr>
            <a:endParaRPr lang="en-US" dirty="0"/>
          </a:p>
          <a:p>
            <a:pPr>
              <a:buFont typeface="Wingdings" panose="05000000000000000000" pitchFamily="2" charset="2"/>
              <a:buChar char="ü"/>
            </a:pPr>
            <a:endParaRPr lang="en-US" dirty="0"/>
          </a:p>
        </p:txBody>
      </p:sp>
      <p:sp>
        <p:nvSpPr>
          <p:cNvPr id="3" name="Title 2"/>
          <p:cNvSpPr>
            <a:spLocks noGrp="1"/>
          </p:cNvSpPr>
          <p:nvPr>
            <p:ph type="title"/>
          </p:nvPr>
        </p:nvSpPr>
        <p:spPr>
          <a:xfrm>
            <a:off x="609600" y="2230957"/>
            <a:ext cx="10972800" cy="1143000"/>
          </a:xfrm>
        </p:spPr>
        <p:txBody>
          <a:bodyPr/>
          <a:lstStyle/>
          <a:p>
            <a:r>
              <a:rPr lang="en-US" b="1" dirty="0">
                <a:solidFill>
                  <a:schemeClr val="bg2">
                    <a:lumMod val="10000"/>
                  </a:schemeClr>
                </a:solidFill>
                <a:latin typeface="Calibri" panose="020F0502020204030204" pitchFamily="34" charset="0"/>
                <a:cs typeface="Calibri" panose="020F0502020204030204" pitchFamily="34" charset="0"/>
              </a:rPr>
              <a:t>Close Out/Next Steps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64DD08-AC14-473E-AF7D-64222617ACC3}" type="slidenum">
              <a:rPr kumimoji="0" 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46081026"/>
      </p:ext>
    </p:extLst>
  </p:cSld>
  <p:clrMapOvr>
    <a:masterClrMapping/>
  </p:clrMapOvr>
  <p:transition spd="slow">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58688B-CC0C-1F2D-C178-531D41220253}"/>
              </a:ext>
            </a:extLst>
          </p:cNvPr>
          <p:cNvPicPr>
            <a:picLocks noChangeAspect="1"/>
          </p:cNvPicPr>
          <p:nvPr/>
        </p:nvPicPr>
        <p:blipFill>
          <a:blip r:embed="rId2"/>
          <a:stretch>
            <a:fillRect/>
          </a:stretch>
        </p:blipFill>
        <p:spPr>
          <a:xfrm>
            <a:off x="121355" y="68263"/>
            <a:ext cx="11949290" cy="6721475"/>
          </a:xfrm>
          <a:prstGeom prst="rect">
            <a:avLst/>
          </a:prstGeom>
          <a:noFill/>
        </p:spPr>
      </p:pic>
    </p:spTree>
    <p:extLst>
      <p:ext uri="{BB962C8B-B14F-4D97-AF65-F5344CB8AC3E}">
        <p14:creationId xmlns:p14="http://schemas.microsoft.com/office/powerpoint/2010/main" val="2376580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B946A0-98F6-0E0F-6793-9AD17428E56B}"/>
              </a:ext>
            </a:extLst>
          </p:cNvPr>
          <p:cNvPicPr>
            <a:picLocks noChangeAspect="1"/>
          </p:cNvPicPr>
          <p:nvPr/>
        </p:nvPicPr>
        <p:blipFill rotWithShape="1">
          <a:blip r:embed="rId2"/>
          <a:srcRect l="20366" t="17344" r="20914" b="24553"/>
          <a:stretch/>
        </p:blipFill>
        <p:spPr>
          <a:xfrm>
            <a:off x="364273" y="282498"/>
            <a:ext cx="11024839" cy="6136359"/>
          </a:xfrm>
          <a:prstGeom prst="rect">
            <a:avLst/>
          </a:prstGeom>
        </p:spPr>
      </p:pic>
    </p:spTree>
    <p:extLst>
      <p:ext uri="{BB962C8B-B14F-4D97-AF65-F5344CB8AC3E}">
        <p14:creationId xmlns:p14="http://schemas.microsoft.com/office/powerpoint/2010/main" val="3233444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C4E3FF-62A7-9603-CBFD-DF8AE561DD80}"/>
              </a:ext>
            </a:extLst>
          </p:cNvPr>
          <p:cNvPicPr>
            <a:picLocks noChangeAspect="1"/>
          </p:cNvPicPr>
          <p:nvPr/>
        </p:nvPicPr>
        <p:blipFill rotWithShape="1">
          <a:blip r:embed="rId2"/>
          <a:srcRect l="21098" t="19295" r="21219" b="67914"/>
          <a:stretch/>
        </p:blipFill>
        <p:spPr>
          <a:xfrm>
            <a:off x="434078" y="401443"/>
            <a:ext cx="11323844" cy="1412488"/>
          </a:xfrm>
          <a:prstGeom prst="rect">
            <a:avLst/>
          </a:prstGeom>
        </p:spPr>
      </p:pic>
      <p:pic>
        <p:nvPicPr>
          <p:cNvPr id="5" name="Picture 4">
            <a:extLst>
              <a:ext uri="{FF2B5EF4-FFF2-40B4-BE49-F238E27FC236}">
                <a16:creationId xmlns:a16="http://schemas.microsoft.com/office/drawing/2014/main" id="{744F4FBA-68D3-5DC2-2565-7FE758894E74}"/>
              </a:ext>
            </a:extLst>
          </p:cNvPr>
          <p:cNvPicPr>
            <a:picLocks noChangeAspect="1"/>
          </p:cNvPicPr>
          <p:nvPr/>
        </p:nvPicPr>
        <p:blipFill rotWithShape="1">
          <a:blip r:embed="rId2"/>
          <a:srcRect l="20366" t="31219" r="50976" b="26450"/>
          <a:stretch/>
        </p:blipFill>
        <p:spPr>
          <a:xfrm>
            <a:off x="434078" y="1813931"/>
            <a:ext cx="5390945" cy="4479075"/>
          </a:xfrm>
          <a:prstGeom prst="rect">
            <a:avLst/>
          </a:prstGeom>
        </p:spPr>
      </p:pic>
      <p:pic>
        <p:nvPicPr>
          <p:cNvPr id="7" name="Picture 6">
            <a:extLst>
              <a:ext uri="{FF2B5EF4-FFF2-40B4-BE49-F238E27FC236}">
                <a16:creationId xmlns:a16="http://schemas.microsoft.com/office/drawing/2014/main" id="{F0ED2B8F-2ADE-0ED3-3C48-F25808660720}"/>
              </a:ext>
            </a:extLst>
          </p:cNvPr>
          <p:cNvPicPr>
            <a:picLocks noChangeAspect="1"/>
          </p:cNvPicPr>
          <p:nvPr/>
        </p:nvPicPr>
        <p:blipFill rotWithShape="1">
          <a:blip r:embed="rId2"/>
          <a:srcRect l="47777" t="31436" r="21464" b="26450"/>
          <a:stretch/>
        </p:blipFill>
        <p:spPr>
          <a:xfrm>
            <a:off x="6214123" y="2023475"/>
            <a:ext cx="5543799" cy="4269531"/>
          </a:xfrm>
          <a:prstGeom prst="rect">
            <a:avLst/>
          </a:prstGeom>
        </p:spPr>
      </p:pic>
    </p:spTree>
    <p:extLst>
      <p:ext uri="{BB962C8B-B14F-4D97-AF65-F5344CB8AC3E}">
        <p14:creationId xmlns:p14="http://schemas.microsoft.com/office/powerpoint/2010/main" val="2024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35FBC-6517-0E9F-D061-2F7163859762}"/>
              </a:ext>
            </a:extLst>
          </p:cNvPr>
          <p:cNvPicPr>
            <a:picLocks noChangeAspect="1"/>
          </p:cNvPicPr>
          <p:nvPr/>
        </p:nvPicPr>
        <p:blipFill rotWithShape="1">
          <a:blip r:embed="rId2"/>
          <a:srcRect l="21219" t="18861" r="21220" b="25420"/>
          <a:stretch/>
        </p:blipFill>
        <p:spPr>
          <a:xfrm>
            <a:off x="728547" y="506467"/>
            <a:ext cx="10734907" cy="5845066"/>
          </a:xfrm>
          <a:prstGeom prst="rect">
            <a:avLst/>
          </a:prstGeom>
        </p:spPr>
      </p:pic>
    </p:spTree>
    <p:extLst>
      <p:ext uri="{BB962C8B-B14F-4D97-AF65-F5344CB8AC3E}">
        <p14:creationId xmlns:p14="http://schemas.microsoft.com/office/powerpoint/2010/main" val="3511027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29269" y="2766218"/>
            <a:ext cx="10515600" cy="1325563"/>
          </a:xfrm>
        </p:spPr>
        <p:txBody>
          <a:bodyPr>
            <a:normAutofit fontScale="90000"/>
          </a:bodyPr>
          <a:lstStyle/>
          <a:p>
            <a:pPr algn="ctr"/>
            <a:r>
              <a:rPr lang="en-US" sz="6000" b="1" dirty="0">
                <a:latin typeface="+mn-lt"/>
              </a:rPr>
              <a:t>AFGE Local Leaders</a:t>
            </a:r>
            <a:br>
              <a:rPr lang="en-US" sz="6000" b="1" dirty="0">
                <a:latin typeface="+mn-lt"/>
              </a:rPr>
            </a:br>
            <a:r>
              <a:rPr lang="en-US" sz="6000" b="1" dirty="0">
                <a:latin typeface="+mn-lt"/>
              </a:rPr>
              <a:t>Build Strong &amp; Effective Locals </a:t>
            </a:r>
          </a:p>
        </p:txBody>
      </p:sp>
    </p:spTree>
    <p:extLst>
      <p:ext uri="{BB962C8B-B14F-4D97-AF65-F5344CB8AC3E}">
        <p14:creationId xmlns:p14="http://schemas.microsoft.com/office/powerpoint/2010/main" val="3542215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6000" b="1" dirty="0">
                <a:latin typeface="+mn-lt"/>
              </a:rPr>
              <a:t>….Building Strong Locals </a:t>
            </a:r>
          </a:p>
        </p:txBody>
      </p:sp>
      <p:sp>
        <p:nvSpPr>
          <p:cNvPr id="3" name="Content Placeholder 2"/>
          <p:cNvSpPr>
            <a:spLocks noGrp="1"/>
          </p:cNvSpPr>
          <p:nvPr>
            <p:ph idx="1"/>
          </p:nvPr>
        </p:nvSpPr>
        <p:spPr/>
        <p:txBody>
          <a:bodyPr/>
          <a:lstStyle/>
          <a:p>
            <a:r>
              <a:rPr lang="en-US" sz="3600" dirty="0"/>
              <a:t>Three Key Functions of AFGE</a:t>
            </a:r>
          </a:p>
          <a:p>
            <a:pPr marL="0" indent="0">
              <a:buNone/>
            </a:pPr>
            <a:endParaRPr lang="en-US" sz="3600" dirty="0"/>
          </a:p>
          <a:p>
            <a:r>
              <a:rPr lang="en-US" sz="3600" dirty="0"/>
              <a:t>Involving and Educating the Membership</a:t>
            </a:r>
          </a:p>
          <a:p>
            <a:pPr marL="457200" lvl="1" indent="0">
              <a:buNone/>
            </a:pPr>
            <a:endParaRPr lang="en-US" sz="3600" dirty="0"/>
          </a:p>
          <a:p>
            <a:r>
              <a:rPr lang="en-US" sz="3600" dirty="0"/>
              <a:t>Identifying and Encouraging New Leaders</a:t>
            </a:r>
          </a:p>
          <a:p>
            <a:pPr marL="457200" lvl="1" indent="0">
              <a:buNone/>
            </a:pPr>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1846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55666" y="114561"/>
            <a:ext cx="8498971" cy="970383"/>
          </a:xfrm>
        </p:spPr>
        <p:txBody>
          <a:bodyPr>
            <a:noAutofit/>
          </a:bodyPr>
          <a:lstStyle/>
          <a:p>
            <a:r>
              <a:rPr lang="en-US" sz="5400" b="1" dirty="0">
                <a:latin typeface="+mn-lt"/>
                <a:cs typeface="Arial" panose="020B0604020202020204" pitchFamily="34" charset="0"/>
              </a:rPr>
              <a:t>COURSE OBJECTIVES</a:t>
            </a:r>
          </a:p>
        </p:txBody>
      </p:sp>
      <p:sp>
        <p:nvSpPr>
          <p:cNvPr id="3" name="TextBox 2"/>
          <p:cNvSpPr txBox="1"/>
          <p:nvPr/>
        </p:nvSpPr>
        <p:spPr>
          <a:xfrm>
            <a:off x="3355691" y="1084944"/>
            <a:ext cx="8498971" cy="5509200"/>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Review and discuss the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legal frameworks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that guides the work you do as leaders of the union.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Understand your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roles and responsibilities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as an AFGE Local Union leader.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Practice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useful tools and skills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for developing an effective Local through your leadership</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266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5646" y="1580066"/>
            <a:ext cx="8439324" cy="4234310"/>
          </a:xfrm>
        </p:spPr>
        <p:txBody>
          <a:bodyPr>
            <a:normAutofit/>
          </a:bodyPr>
          <a:lstStyle/>
          <a:p>
            <a:r>
              <a:rPr lang="en-US" sz="3600" dirty="0"/>
              <a:t>Organizing and Workplace Representation</a:t>
            </a:r>
          </a:p>
          <a:p>
            <a:r>
              <a:rPr lang="en-US" sz="3600" dirty="0"/>
              <a:t>Legislative &amp; Political Mobilization</a:t>
            </a:r>
          </a:p>
          <a:p>
            <a:r>
              <a:rPr lang="en-US" sz="3600" dirty="0"/>
              <a:t>Strengthening the Local</a:t>
            </a:r>
          </a:p>
          <a:p>
            <a:r>
              <a:rPr lang="en-US" sz="3600" dirty="0"/>
              <a:t>Education</a:t>
            </a:r>
          </a:p>
          <a:p>
            <a:r>
              <a:rPr lang="en-US" sz="3600" dirty="0"/>
              <a:t>Communications</a:t>
            </a:r>
          </a:p>
          <a:p>
            <a:endParaRPr lang="en-US" sz="4000" dirty="0"/>
          </a:p>
        </p:txBody>
      </p:sp>
      <p:sp>
        <p:nvSpPr>
          <p:cNvPr id="4" name="Title 3"/>
          <p:cNvSpPr>
            <a:spLocks noGrp="1"/>
          </p:cNvSpPr>
          <p:nvPr>
            <p:ph type="title"/>
          </p:nvPr>
        </p:nvSpPr>
        <p:spPr>
          <a:xfrm>
            <a:off x="1640747" y="183509"/>
            <a:ext cx="9063606" cy="935038"/>
          </a:xfrm>
        </p:spPr>
        <p:txBody>
          <a:bodyPr>
            <a:normAutofit/>
          </a:bodyPr>
          <a:lstStyle/>
          <a:p>
            <a:pPr algn="ctr"/>
            <a:r>
              <a:rPr lang="en-US" u="sng" dirty="0">
                <a:solidFill>
                  <a:schemeClr val="tx1"/>
                </a:solidFill>
                <a:latin typeface="+mn-lt"/>
              </a:rPr>
              <a:t>Key Areas of Local Leadership</a:t>
            </a:r>
          </a:p>
        </p:txBody>
      </p:sp>
    </p:spTree>
    <p:extLst>
      <p:ext uri="{BB962C8B-B14F-4D97-AF65-F5344CB8AC3E}">
        <p14:creationId xmlns:p14="http://schemas.microsoft.com/office/powerpoint/2010/main" val="402055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0D1D739-EDC4-4BE6-A073-9B157E1F9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CDD35A4-E546-4AF3-A8B9-AC24C5C9F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0 h 6858000"/>
              <a:gd name="connsiteX1" fmla="*/ 3852070 w 12192000"/>
              <a:gd name="connsiteY1" fmla="*/ 0 h 6858000"/>
              <a:gd name="connsiteX2" fmla="*/ 3878367 w 12192000"/>
              <a:gd name="connsiteY2" fmla="*/ 23504 h 6858000"/>
              <a:gd name="connsiteX3" fmla="*/ 3885324 w 12192000"/>
              <a:gd name="connsiteY3" fmla="*/ 84795 h 6858000"/>
              <a:gd name="connsiteX4" fmla="*/ 3820400 w 12192000"/>
              <a:gd name="connsiteY4" fmla="*/ 131127 h 6858000"/>
              <a:gd name="connsiteX5" fmla="*/ 3631811 w 12192000"/>
              <a:gd name="connsiteY5" fmla="*/ 219929 h 6858000"/>
              <a:gd name="connsiteX6" fmla="*/ 4327428 w 12192000"/>
              <a:gd name="connsiteY6" fmla="*/ 351201 h 6858000"/>
              <a:gd name="connsiteX7" fmla="*/ 4080099 w 12192000"/>
              <a:gd name="connsiteY7" fmla="*/ 432279 h 6858000"/>
              <a:gd name="connsiteX8" fmla="*/ 3823492 w 12192000"/>
              <a:gd name="connsiteY8" fmla="*/ 490194 h 6858000"/>
              <a:gd name="connsiteX9" fmla="*/ 3545246 w 12192000"/>
              <a:gd name="connsiteY9" fmla="*/ 532664 h 6858000"/>
              <a:gd name="connsiteX10" fmla="*/ 3291732 w 12192000"/>
              <a:gd name="connsiteY10" fmla="*/ 617605 h 6858000"/>
              <a:gd name="connsiteX11" fmla="*/ 3953340 w 12192000"/>
              <a:gd name="connsiteY11" fmla="*/ 652353 h 6858000"/>
              <a:gd name="connsiteX12" fmla="*/ 3610170 w 12192000"/>
              <a:gd name="connsiteY12" fmla="*/ 729572 h 6858000"/>
              <a:gd name="connsiteX13" fmla="*/ 3328832 w 12192000"/>
              <a:gd name="connsiteY13" fmla="*/ 829957 h 6858000"/>
              <a:gd name="connsiteX14" fmla="*/ 3130966 w 12192000"/>
              <a:gd name="connsiteY14" fmla="*/ 876288 h 6858000"/>
              <a:gd name="connsiteX15" fmla="*/ 2920736 w 12192000"/>
              <a:gd name="connsiteY15" fmla="*/ 887872 h 6858000"/>
              <a:gd name="connsiteX16" fmla="*/ 2871269 w 12192000"/>
              <a:gd name="connsiteY16" fmla="*/ 961228 h 6858000"/>
              <a:gd name="connsiteX17" fmla="*/ 2936195 w 12192000"/>
              <a:gd name="connsiteY17" fmla="*/ 1038448 h 6858000"/>
              <a:gd name="connsiteX18" fmla="*/ 3035126 w 12192000"/>
              <a:gd name="connsiteY18" fmla="*/ 1046168 h 6858000"/>
              <a:gd name="connsiteX19" fmla="*/ 3625627 w 12192000"/>
              <a:gd name="connsiteY19" fmla="*/ 1065474 h 6858000"/>
              <a:gd name="connsiteX20" fmla="*/ 1733551 w 12192000"/>
              <a:gd name="connsiteY20" fmla="*/ 1235355 h 6858000"/>
              <a:gd name="connsiteX21" fmla="*/ 1990156 w 12192000"/>
              <a:gd name="connsiteY21" fmla="*/ 1339602 h 6858000"/>
              <a:gd name="connsiteX22" fmla="*/ 2076722 w 12192000"/>
              <a:gd name="connsiteY22" fmla="*/ 1625311 h 6858000"/>
              <a:gd name="connsiteX23" fmla="*/ 2392067 w 12192000"/>
              <a:gd name="connsiteY23" fmla="*/ 1787470 h 6858000"/>
              <a:gd name="connsiteX24" fmla="*/ 2596115 w 12192000"/>
              <a:gd name="connsiteY24" fmla="*/ 1845385 h 6858000"/>
              <a:gd name="connsiteX25" fmla="*/ 3062950 w 12192000"/>
              <a:gd name="connsiteY25" fmla="*/ 1930326 h 6858000"/>
              <a:gd name="connsiteX26" fmla="*/ 3130966 w 12192000"/>
              <a:gd name="connsiteY26" fmla="*/ 2069319 h 6858000"/>
              <a:gd name="connsiteX27" fmla="*/ 3189708 w 12192000"/>
              <a:gd name="connsiteY27" fmla="*/ 2223754 h 6858000"/>
              <a:gd name="connsiteX28" fmla="*/ 3313373 w 12192000"/>
              <a:gd name="connsiteY28" fmla="*/ 2324141 h 6858000"/>
              <a:gd name="connsiteX29" fmla="*/ 2351877 w 12192000"/>
              <a:gd name="connsiteY29" fmla="*/ 2308697 h 6858000"/>
              <a:gd name="connsiteX30" fmla="*/ 3437038 w 12192000"/>
              <a:gd name="connsiteY30" fmla="*/ 2633017 h 6858000"/>
              <a:gd name="connsiteX31" fmla="*/ 3341198 w 12192000"/>
              <a:gd name="connsiteY31" fmla="*/ 2760427 h 6858000"/>
              <a:gd name="connsiteX32" fmla="*/ 3934791 w 12192000"/>
              <a:gd name="connsiteY32" fmla="*/ 2934169 h 6858000"/>
              <a:gd name="connsiteX33" fmla="*/ 3616352 w 12192000"/>
              <a:gd name="connsiteY33" fmla="*/ 2953473 h 6858000"/>
              <a:gd name="connsiteX34" fmla="*/ 5468240 w 12192000"/>
              <a:gd name="connsiteY34" fmla="*/ 3679329 h 6858000"/>
              <a:gd name="connsiteX35" fmla="*/ 8111582 w 12192000"/>
              <a:gd name="connsiteY35" fmla="*/ 4204418 h 6858000"/>
              <a:gd name="connsiteX36" fmla="*/ 9144186 w 12192000"/>
              <a:gd name="connsiteY36" fmla="*/ 4304802 h 6858000"/>
              <a:gd name="connsiteX37" fmla="*/ 10319004 w 12192000"/>
              <a:gd name="connsiteY37" fmla="*/ 4273915 h 6858000"/>
              <a:gd name="connsiteX38" fmla="*/ 12053408 w 12192000"/>
              <a:gd name="connsiteY38" fmla="*/ 3907125 h 6858000"/>
              <a:gd name="connsiteX39" fmla="*/ 12192000 w 12192000"/>
              <a:gd name="connsiteY39" fmla="*/ 3841157 h 6858000"/>
              <a:gd name="connsiteX40" fmla="*/ 12192000 w 12192000"/>
              <a:gd name="connsiteY40" fmla="*/ 6858000 h 6858000"/>
              <a:gd name="connsiteX41" fmla="*/ 0 w 12192000"/>
              <a:gd name="connsiteY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2000" h="6858000">
                <a:moveTo>
                  <a:pt x="0" y="0"/>
                </a:moveTo>
                <a:lnTo>
                  <a:pt x="3852070" y="0"/>
                </a:lnTo>
                <a:lnTo>
                  <a:pt x="3878367" y="23504"/>
                </a:lnTo>
                <a:cubicBezTo>
                  <a:pt x="3887642" y="39430"/>
                  <a:pt x="3891507" y="59700"/>
                  <a:pt x="3885324" y="84795"/>
                </a:cubicBezTo>
                <a:cubicBezTo>
                  <a:pt x="3876049" y="123406"/>
                  <a:pt x="3845133" y="123406"/>
                  <a:pt x="3820400" y="131127"/>
                </a:cubicBezTo>
                <a:cubicBezTo>
                  <a:pt x="3764751" y="154292"/>
                  <a:pt x="3696735" y="138849"/>
                  <a:pt x="3631811" y="219929"/>
                </a:cubicBezTo>
                <a:cubicBezTo>
                  <a:pt x="3879141" y="262399"/>
                  <a:pt x="4117198" y="181318"/>
                  <a:pt x="4327428" y="351201"/>
                </a:cubicBezTo>
                <a:cubicBezTo>
                  <a:pt x="4250138" y="436142"/>
                  <a:pt x="4163572" y="416836"/>
                  <a:pt x="4080099" y="432279"/>
                </a:cubicBezTo>
                <a:cubicBezTo>
                  <a:pt x="3993533" y="447725"/>
                  <a:pt x="3910058" y="474751"/>
                  <a:pt x="3823492" y="490194"/>
                </a:cubicBezTo>
                <a:cubicBezTo>
                  <a:pt x="3730743" y="509498"/>
                  <a:pt x="3637993" y="513360"/>
                  <a:pt x="3545246" y="532664"/>
                </a:cubicBezTo>
                <a:cubicBezTo>
                  <a:pt x="3467954" y="548109"/>
                  <a:pt x="3384480" y="521081"/>
                  <a:pt x="3291732" y="617605"/>
                </a:cubicBezTo>
                <a:cubicBezTo>
                  <a:pt x="3520513" y="687103"/>
                  <a:pt x="3727651" y="582857"/>
                  <a:pt x="3953340" y="652353"/>
                </a:cubicBezTo>
                <a:cubicBezTo>
                  <a:pt x="3820400" y="714129"/>
                  <a:pt x="3712194" y="694824"/>
                  <a:pt x="3610170" y="729572"/>
                </a:cubicBezTo>
                <a:cubicBezTo>
                  <a:pt x="3517420" y="764322"/>
                  <a:pt x="3406122" y="725712"/>
                  <a:pt x="3328832" y="829957"/>
                </a:cubicBezTo>
                <a:cubicBezTo>
                  <a:pt x="3270090" y="911035"/>
                  <a:pt x="3208258" y="922618"/>
                  <a:pt x="3130966" y="876288"/>
                </a:cubicBezTo>
                <a:cubicBezTo>
                  <a:pt x="3062950" y="833818"/>
                  <a:pt x="2988752" y="845400"/>
                  <a:pt x="2920736" y="887872"/>
                </a:cubicBezTo>
                <a:cubicBezTo>
                  <a:pt x="2896004" y="903315"/>
                  <a:pt x="2871269" y="922618"/>
                  <a:pt x="2871269" y="961228"/>
                </a:cubicBezTo>
                <a:cubicBezTo>
                  <a:pt x="2871269" y="1015283"/>
                  <a:pt x="2902186" y="1030726"/>
                  <a:pt x="2936195" y="1038448"/>
                </a:cubicBezTo>
                <a:cubicBezTo>
                  <a:pt x="2967111" y="1046168"/>
                  <a:pt x="3004210" y="1053891"/>
                  <a:pt x="3035126" y="1046168"/>
                </a:cubicBezTo>
                <a:cubicBezTo>
                  <a:pt x="3232990" y="1003700"/>
                  <a:pt x="3427764" y="1073194"/>
                  <a:pt x="3625627" y="1065474"/>
                </a:cubicBezTo>
                <a:cubicBezTo>
                  <a:pt x="3004210" y="1231494"/>
                  <a:pt x="2376610" y="1177441"/>
                  <a:pt x="1733551" y="1235355"/>
                </a:cubicBezTo>
                <a:cubicBezTo>
                  <a:pt x="1817025" y="1351183"/>
                  <a:pt x="1925232" y="1254661"/>
                  <a:pt x="1990156" y="1339602"/>
                </a:cubicBezTo>
                <a:cubicBezTo>
                  <a:pt x="1928323" y="1517205"/>
                  <a:pt x="1953057" y="1613728"/>
                  <a:pt x="2076722" y="1625311"/>
                </a:cubicBezTo>
                <a:cubicBezTo>
                  <a:pt x="2197295" y="1636894"/>
                  <a:pt x="2327143" y="1575118"/>
                  <a:pt x="2392067" y="1787470"/>
                </a:cubicBezTo>
                <a:cubicBezTo>
                  <a:pt x="2410617" y="1853106"/>
                  <a:pt x="2525008" y="1833802"/>
                  <a:pt x="2596115" y="1845385"/>
                </a:cubicBezTo>
                <a:cubicBezTo>
                  <a:pt x="2750696" y="1872411"/>
                  <a:pt x="2914554" y="1845385"/>
                  <a:pt x="3062950" y="1930326"/>
                </a:cubicBezTo>
                <a:cubicBezTo>
                  <a:pt x="3121692" y="1961213"/>
                  <a:pt x="3161883" y="1984378"/>
                  <a:pt x="3130966" y="2069319"/>
                </a:cubicBezTo>
                <a:cubicBezTo>
                  <a:pt x="3100050" y="2158121"/>
                  <a:pt x="3140242" y="2189008"/>
                  <a:pt x="3189708" y="2223754"/>
                </a:cubicBezTo>
                <a:cubicBezTo>
                  <a:pt x="3226808" y="2250784"/>
                  <a:pt x="3282457" y="2243060"/>
                  <a:pt x="3313373" y="2324141"/>
                </a:cubicBezTo>
                <a:cubicBezTo>
                  <a:pt x="2988752" y="2312558"/>
                  <a:pt x="2673405" y="2246923"/>
                  <a:pt x="2351877" y="2308697"/>
                </a:cubicBezTo>
                <a:cubicBezTo>
                  <a:pt x="2704323" y="2463134"/>
                  <a:pt x="3090776" y="2455412"/>
                  <a:pt x="3437038" y="2633017"/>
                </a:cubicBezTo>
                <a:cubicBezTo>
                  <a:pt x="3424671" y="2694791"/>
                  <a:pt x="3344289" y="2667764"/>
                  <a:pt x="3341198" y="2760427"/>
                </a:cubicBezTo>
                <a:cubicBezTo>
                  <a:pt x="3523603" y="2856951"/>
                  <a:pt x="3743110" y="2791314"/>
                  <a:pt x="3934791" y="2934169"/>
                </a:cubicBezTo>
                <a:cubicBezTo>
                  <a:pt x="3823492" y="2999805"/>
                  <a:pt x="3721469" y="2891699"/>
                  <a:pt x="3616352" y="2953473"/>
                </a:cubicBezTo>
                <a:cubicBezTo>
                  <a:pt x="3650361" y="3046136"/>
                  <a:pt x="5189993" y="3617555"/>
                  <a:pt x="5468240" y="3679329"/>
                </a:cubicBezTo>
                <a:cubicBezTo>
                  <a:pt x="6034007" y="3806740"/>
                  <a:pt x="7663296" y="4131059"/>
                  <a:pt x="8111582" y="4204418"/>
                </a:cubicBezTo>
                <a:cubicBezTo>
                  <a:pt x="8457844" y="4258470"/>
                  <a:pt x="8801016" y="4300942"/>
                  <a:pt x="9144186" y="4304802"/>
                </a:cubicBezTo>
                <a:cubicBezTo>
                  <a:pt x="9536822" y="4308663"/>
                  <a:pt x="9926368" y="4289359"/>
                  <a:pt x="10319004" y="4273915"/>
                </a:cubicBezTo>
                <a:cubicBezTo>
                  <a:pt x="10906415" y="4250750"/>
                  <a:pt x="11484549" y="4158087"/>
                  <a:pt x="12053408" y="3907125"/>
                </a:cubicBezTo>
                <a:lnTo>
                  <a:pt x="12192000" y="3841157"/>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1CEA14-CD85-25CF-1CDF-FC97D8822D00}"/>
              </a:ext>
            </a:extLst>
          </p:cNvPr>
          <p:cNvSpPr>
            <a:spLocks noGrp="1"/>
          </p:cNvSpPr>
          <p:nvPr>
            <p:ph type="title"/>
          </p:nvPr>
        </p:nvSpPr>
        <p:spPr>
          <a:xfrm>
            <a:off x="368490" y="4709834"/>
            <a:ext cx="7800835" cy="1754376"/>
          </a:xfrm>
        </p:spPr>
        <p:txBody>
          <a:bodyPr vert="horz" lIns="91440" tIns="45720" rIns="91440" bIns="45720" rtlCol="0" anchor="b">
            <a:noAutofit/>
          </a:bodyPr>
          <a:lstStyle/>
          <a:p>
            <a:pPr algn="ctr"/>
            <a:r>
              <a:rPr lang="en-US" sz="8000" b="1" kern="1200" dirty="0">
                <a:latin typeface="+mj-lt"/>
                <a:ea typeface="+mj-ea"/>
                <a:cs typeface="+mj-cs"/>
              </a:rPr>
              <a:t>Labor Movement &amp; AFGE History</a:t>
            </a:r>
          </a:p>
        </p:txBody>
      </p:sp>
      <p:pic>
        <p:nvPicPr>
          <p:cNvPr id="3" name="Picture 2">
            <a:extLst>
              <a:ext uri="{FF2B5EF4-FFF2-40B4-BE49-F238E27FC236}">
                <a16:creationId xmlns:a16="http://schemas.microsoft.com/office/drawing/2014/main" id="{DD85AE1F-B374-CB41-0C3A-0A57534FF2B7}"/>
              </a:ext>
            </a:extLst>
          </p:cNvPr>
          <p:cNvPicPr>
            <a:picLocks noChangeAspect="1"/>
          </p:cNvPicPr>
          <p:nvPr/>
        </p:nvPicPr>
        <p:blipFill>
          <a:blip r:embed="rId3"/>
          <a:stretch>
            <a:fillRect/>
          </a:stretch>
        </p:blipFill>
        <p:spPr>
          <a:xfrm>
            <a:off x="5229367" y="224335"/>
            <a:ext cx="6400800" cy="3543300"/>
          </a:xfrm>
          <a:prstGeom prst="rect">
            <a:avLst/>
          </a:prstGeom>
        </p:spPr>
      </p:pic>
    </p:spTree>
    <p:extLst>
      <p:ext uri="{BB962C8B-B14F-4D97-AF65-F5344CB8AC3E}">
        <p14:creationId xmlns:p14="http://schemas.microsoft.com/office/powerpoint/2010/main" val="1571722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Pen placed on top of a signature line">
            <a:extLst>
              <a:ext uri="{FF2B5EF4-FFF2-40B4-BE49-F238E27FC236}">
                <a16:creationId xmlns:a16="http://schemas.microsoft.com/office/drawing/2014/main" id="{5A5E1984-E92D-4A59-AF19-E99451C38D2F}"/>
              </a:ext>
            </a:extLst>
          </p:cNvPr>
          <p:cNvPicPr>
            <a:picLocks noChangeAspect="1"/>
          </p:cNvPicPr>
          <p:nvPr/>
        </p:nvPicPr>
        <p:blipFill rotWithShape="1">
          <a:blip r:embed="rId3"/>
          <a:srcRect l="15628" r="-1" b="-1"/>
          <a:stretch/>
        </p:blipFill>
        <p:spPr>
          <a:xfrm>
            <a:off x="3597317" y="0"/>
            <a:ext cx="866851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89CDD37-4CDD-4262-BFC7-AB70AD772BC3}"/>
              </a:ext>
            </a:extLst>
          </p:cNvPr>
          <p:cNvSpPr>
            <a:spLocks noGrp="1"/>
          </p:cNvSpPr>
          <p:nvPr>
            <p:ph type="title"/>
          </p:nvPr>
        </p:nvSpPr>
        <p:spPr>
          <a:xfrm>
            <a:off x="953177" y="167164"/>
            <a:ext cx="6978396" cy="2008233"/>
          </a:xfrm>
          <a:solidFill>
            <a:schemeClr val="tx1"/>
          </a:solidFill>
        </p:spPr>
        <p:txBody>
          <a:bodyPr vert="horz" lIns="91440" tIns="45720" rIns="91440" bIns="45720" rtlCol="0" anchor="b">
            <a:noAutofit/>
          </a:bodyPr>
          <a:lstStyle/>
          <a:p>
            <a:pPr algn="ctr"/>
            <a:r>
              <a:rPr lang="en-US" b="1" dirty="0">
                <a:solidFill>
                  <a:schemeClr val="bg1"/>
                </a:solidFill>
              </a:rPr>
              <a:t>Group Activity:</a:t>
            </a:r>
            <a:br>
              <a:rPr lang="en-US" b="1" dirty="0">
                <a:solidFill>
                  <a:schemeClr val="bg1"/>
                </a:solidFill>
              </a:rPr>
            </a:br>
            <a:r>
              <a:rPr lang="en-US" b="1" dirty="0">
                <a:solidFill>
                  <a:schemeClr val="bg1"/>
                </a:solidFill>
              </a:rPr>
              <a:t>The Impact of Labor &amp; AFGE History</a:t>
            </a:r>
            <a:endParaRPr lang="en-US" dirty="0">
              <a:solidFill>
                <a:schemeClr val="bg1"/>
              </a:solidFill>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5DAD740-B013-4E3A-91C6-4CFE67F76926}"/>
              </a:ext>
            </a:extLst>
          </p:cNvPr>
          <p:cNvSpPr txBox="1"/>
          <p:nvPr/>
        </p:nvSpPr>
        <p:spPr>
          <a:xfrm>
            <a:off x="329988" y="2175397"/>
            <a:ext cx="8035288" cy="450628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t">
            <a:normAutofit fontScale="92500" lnSpcReduction="10000"/>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New Local Officers Participant Workbook,</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use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page 13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for notetaking. </a:t>
            </a:r>
          </a:p>
          <a:p>
            <a:pPr marL="28575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Use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Chapter 18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Resource Guide, prior knowledge, AFGE History Modules, internet etc. </a:t>
            </a:r>
          </a:p>
          <a:p>
            <a:pPr marL="28575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 prepared to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discuss your time period with the class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457A6F03-7C4E-49AE-A154-5363C1C3082B}"/>
              </a:ext>
            </a:extLst>
          </p:cNvPr>
          <p:cNvSpPr txBox="1">
            <a:spLocks/>
          </p:cNvSpPr>
          <p:nvPr/>
        </p:nvSpPr>
        <p:spPr>
          <a:xfrm>
            <a:off x="1136822" y="1245576"/>
            <a:ext cx="4755979" cy="35623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2479322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03027" y="603913"/>
            <a:ext cx="10385946" cy="5650173"/>
          </a:xfrm>
        </p:spPr>
        <p:txBody>
          <a:bodyPr>
            <a:noAutofit/>
          </a:bodyPr>
          <a:lstStyle/>
          <a:p>
            <a:pPr marL="0" indent="0" algn="ctr">
              <a:buNone/>
            </a:pPr>
            <a:r>
              <a:rPr lang="en-US" sz="4000" b="1" dirty="0">
                <a:cs typeface="AngsanaUPC" panose="02020603050405020304" pitchFamily="18" charset="-34"/>
              </a:rPr>
              <a:t>“Without unions, workers will lose many of the protections against abusive employers. Wages for all will be depressed, even as corporate profits soar.</a:t>
            </a:r>
          </a:p>
          <a:p>
            <a:pPr marL="0" indent="0" algn="ctr">
              <a:buNone/>
            </a:pPr>
            <a:endParaRPr lang="en-US" sz="4000" b="1" dirty="0">
              <a:cs typeface="AngsanaUPC" panose="02020603050405020304" pitchFamily="18" charset="-34"/>
            </a:endParaRPr>
          </a:p>
          <a:p>
            <a:pPr marL="0" indent="0" algn="ctr">
              <a:buNone/>
            </a:pPr>
            <a:r>
              <a:rPr lang="en-US" sz="4000" b="1" dirty="0">
                <a:cs typeface="AngsanaUPC" panose="02020603050405020304" pitchFamily="18" charset="-34"/>
              </a:rPr>
              <a:t>  The American Dream will be destroyed for millions.  And we will have a government of the corporations, by the already powerful, for the wealthy. ”</a:t>
            </a:r>
          </a:p>
        </p:txBody>
      </p:sp>
    </p:spTree>
    <p:extLst>
      <p:ext uri="{BB962C8B-B14F-4D97-AF65-F5344CB8AC3E}">
        <p14:creationId xmlns:p14="http://schemas.microsoft.com/office/powerpoint/2010/main" val="918915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0D1D739-EDC4-4BE6-A073-9B157E1F9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CDD35A4-E546-4AF3-A8B9-AC24C5C9F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0 h 6858000"/>
              <a:gd name="connsiteX1" fmla="*/ 3852070 w 12192000"/>
              <a:gd name="connsiteY1" fmla="*/ 0 h 6858000"/>
              <a:gd name="connsiteX2" fmla="*/ 3878367 w 12192000"/>
              <a:gd name="connsiteY2" fmla="*/ 23504 h 6858000"/>
              <a:gd name="connsiteX3" fmla="*/ 3885324 w 12192000"/>
              <a:gd name="connsiteY3" fmla="*/ 84795 h 6858000"/>
              <a:gd name="connsiteX4" fmla="*/ 3820400 w 12192000"/>
              <a:gd name="connsiteY4" fmla="*/ 131127 h 6858000"/>
              <a:gd name="connsiteX5" fmla="*/ 3631811 w 12192000"/>
              <a:gd name="connsiteY5" fmla="*/ 219929 h 6858000"/>
              <a:gd name="connsiteX6" fmla="*/ 4327428 w 12192000"/>
              <a:gd name="connsiteY6" fmla="*/ 351201 h 6858000"/>
              <a:gd name="connsiteX7" fmla="*/ 4080099 w 12192000"/>
              <a:gd name="connsiteY7" fmla="*/ 432279 h 6858000"/>
              <a:gd name="connsiteX8" fmla="*/ 3823492 w 12192000"/>
              <a:gd name="connsiteY8" fmla="*/ 490194 h 6858000"/>
              <a:gd name="connsiteX9" fmla="*/ 3545246 w 12192000"/>
              <a:gd name="connsiteY9" fmla="*/ 532664 h 6858000"/>
              <a:gd name="connsiteX10" fmla="*/ 3291732 w 12192000"/>
              <a:gd name="connsiteY10" fmla="*/ 617605 h 6858000"/>
              <a:gd name="connsiteX11" fmla="*/ 3953340 w 12192000"/>
              <a:gd name="connsiteY11" fmla="*/ 652353 h 6858000"/>
              <a:gd name="connsiteX12" fmla="*/ 3610170 w 12192000"/>
              <a:gd name="connsiteY12" fmla="*/ 729572 h 6858000"/>
              <a:gd name="connsiteX13" fmla="*/ 3328832 w 12192000"/>
              <a:gd name="connsiteY13" fmla="*/ 829957 h 6858000"/>
              <a:gd name="connsiteX14" fmla="*/ 3130966 w 12192000"/>
              <a:gd name="connsiteY14" fmla="*/ 876288 h 6858000"/>
              <a:gd name="connsiteX15" fmla="*/ 2920736 w 12192000"/>
              <a:gd name="connsiteY15" fmla="*/ 887872 h 6858000"/>
              <a:gd name="connsiteX16" fmla="*/ 2871269 w 12192000"/>
              <a:gd name="connsiteY16" fmla="*/ 961228 h 6858000"/>
              <a:gd name="connsiteX17" fmla="*/ 2936195 w 12192000"/>
              <a:gd name="connsiteY17" fmla="*/ 1038448 h 6858000"/>
              <a:gd name="connsiteX18" fmla="*/ 3035126 w 12192000"/>
              <a:gd name="connsiteY18" fmla="*/ 1046168 h 6858000"/>
              <a:gd name="connsiteX19" fmla="*/ 3625627 w 12192000"/>
              <a:gd name="connsiteY19" fmla="*/ 1065474 h 6858000"/>
              <a:gd name="connsiteX20" fmla="*/ 1733551 w 12192000"/>
              <a:gd name="connsiteY20" fmla="*/ 1235355 h 6858000"/>
              <a:gd name="connsiteX21" fmla="*/ 1990156 w 12192000"/>
              <a:gd name="connsiteY21" fmla="*/ 1339602 h 6858000"/>
              <a:gd name="connsiteX22" fmla="*/ 2076722 w 12192000"/>
              <a:gd name="connsiteY22" fmla="*/ 1625311 h 6858000"/>
              <a:gd name="connsiteX23" fmla="*/ 2392067 w 12192000"/>
              <a:gd name="connsiteY23" fmla="*/ 1787470 h 6858000"/>
              <a:gd name="connsiteX24" fmla="*/ 2596115 w 12192000"/>
              <a:gd name="connsiteY24" fmla="*/ 1845385 h 6858000"/>
              <a:gd name="connsiteX25" fmla="*/ 3062950 w 12192000"/>
              <a:gd name="connsiteY25" fmla="*/ 1930326 h 6858000"/>
              <a:gd name="connsiteX26" fmla="*/ 3130966 w 12192000"/>
              <a:gd name="connsiteY26" fmla="*/ 2069319 h 6858000"/>
              <a:gd name="connsiteX27" fmla="*/ 3189708 w 12192000"/>
              <a:gd name="connsiteY27" fmla="*/ 2223754 h 6858000"/>
              <a:gd name="connsiteX28" fmla="*/ 3313373 w 12192000"/>
              <a:gd name="connsiteY28" fmla="*/ 2324141 h 6858000"/>
              <a:gd name="connsiteX29" fmla="*/ 2351877 w 12192000"/>
              <a:gd name="connsiteY29" fmla="*/ 2308697 h 6858000"/>
              <a:gd name="connsiteX30" fmla="*/ 3437038 w 12192000"/>
              <a:gd name="connsiteY30" fmla="*/ 2633017 h 6858000"/>
              <a:gd name="connsiteX31" fmla="*/ 3341198 w 12192000"/>
              <a:gd name="connsiteY31" fmla="*/ 2760427 h 6858000"/>
              <a:gd name="connsiteX32" fmla="*/ 3934791 w 12192000"/>
              <a:gd name="connsiteY32" fmla="*/ 2934169 h 6858000"/>
              <a:gd name="connsiteX33" fmla="*/ 3616352 w 12192000"/>
              <a:gd name="connsiteY33" fmla="*/ 2953473 h 6858000"/>
              <a:gd name="connsiteX34" fmla="*/ 5468240 w 12192000"/>
              <a:gd name="connsiteY34" fmla="*/ 3679329 h 6858000"/>
              <a:gd name="connsiteX35" fmla="*/ 8111582 w 12192000"/>
              <a:gd name="connsiteY35" fmla="*/ 4204418 h 6858000"/>
              <a:gd name="connsiteX36" fmla="*/ 9144186 w 12192000"/>
              <a:gd name="connsiteY36" fmla="*/ 4304802 h 6858000"/>
              <a:gd name="connsiteX37" fmla="*/ 10319004 w 12192000"/>
              <a:gd name="connsiteY37" fmla="*/ 4273915 h 6858000"/>
              <a:gd name="connsiteX38" fmla="*/ 12053408 w 12192000"/>
              <a:gd name="connsiteY38" fmla="*/ 3907125 h 6858000"/>
              <a:gd name="connsiteX39" fmla="*/ 12192000 w 12192000"/>
              <a:gd name="connsiteY39" fmla="*/ 3841157 h 6858000"/>
              <a:gd name="connsiteX40" fmla="*/ 12192000 w 12192000"/>
              <a:gd name="connsiteY40" fmla="*/ 6858000 h 6858000"/>
              <a:gd name="connsiteX41" fmla="*/ 0 w 12192000"/>
              <a:gd name="connsiteY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2000" h="6858000">
                <a:moveTo>
                  <a:pt x="0" y="0"/>
                </a:moveTo>
                <a:lnTo>
                  <a:pt x="3852070" y="0"/>
                </a:lnTo>
                <a:lnTo>
                  <a:pt x="3878367" y="23504"/>
                </a:lnTo>
                <a:cubicBezTo>
                  <a:pt x="3887642" y="39430"/>
                  <a:pt x="3891507" y="59700"/>
                  <a:pt x="3885324" y="84795"/>
                </a:cubicBezTo>
                <a:cubicBezTo>
                  <a:pt x="3876049" y="123406"/>
                  <a:pt x="3845133" y="123406"/>
                  <a:pt x="3820400" y="131127"/>
                </a:cubicBezTo>
                <a:cubicBezTo>
                  <a:pt x="3764751" y="154292"/>
                  <a:pt x="3696735" y="138849"/>
                  <a:pt x="3631811" y="219929"/>
                </a:cubicBezTo>
                <a:cubicBezTo>
                  <a:pt x="3879141" y="262399"/>
                  <a:pt x="4117198" y="181318"/>
                  <a:pt x="4327428" y="351201"/>
                </a:cubicBezTo>
                <a:cubicBezTo>
                  <a:pt x="4250138" y="436142"/>
                  <a:pt x="4163572" y="416836"/>
                  <a:pt x="4080099" y="432279"/>
                </a:cubicBezTo>
                <a:cubicBezTo>
                  <a:pt x="3993533" y="447725"/>
                  <a:pt x="3910058" y="474751"/>
                  <a:pt x="3823492" y="490194"/>
                </a:cubicBezTo>
                <a:cubicBezTo>
                  <a:pt x="3730743" y="509498"/>
                  <a:pt x="3637993" y="513360"/>
                  <a:pt x="3545246" y="532664"/>
                </a:cubicBezTo>
                <a:cubicBezTo>
                  <a:pt x="3467954" y="548109"/>
                  <a:pt x="3384480" y="521081"/>
                  <a:pt x="3291732" y="617605"/>
                </a:cubicBezTo>
                <a:cubicBezTo>
                  <a:pt x="3520513" y="687103"/>
                  <a:pt x="3727651" y="582857"/>
                  <a:pt x="3953340" y="652353"/>
                </a:cubicBezTo>
                <a:cubicBezTo>
                  <a:pt x="3820400" y="714129"/>
                  <a:pt x="3712194" y="694824"/>
                  <a:pt x="3610170" y="729572"/>
                </a:cubicBezTo>
                <a:cubicBezTo>
                  <a:pt x="3517420" y="764322"/>
                  <a:pt x="3406122" y="725712"/>
                  <a:pt x="3328832" y="829957"/>
                </a:cubicBezTo>
                <a:cubicBezTo>
                  <a:pt x="3270090" y="911035"/>
                  <a:pt x="3208258" y="922618"/>
                  <a:pt x="3130966" y="876288"/>
                </a:cubicBezTo>
                <a:cubicBezTo>
                  <a:pt x="3062950" y="833818"/>
                  <a:pt x="2988752" y="845400"/>
                  <a:pt x="2920736" y="887872"/>
                </a:cubicBezTo>
                <a:cubicBezTo>
                  <a:pt x="2896004" y="903315"/>
                  <a:pt x="2871269" y="922618"/>
                  <a:pt x="2871269" y="961228"/>
                </a:cubicBezTo>
                <a:cubicBezTo>
                  <a:pt x="2871269" y="1015283"/>
                  <a:pt x="2902186" y="1030726"/>
                  <a:pt x="2936195" y="1038448"/>
                </a:cubicBezTo>
                <a:cubicBezTo>
                  <a:pt x="2967111" y="1046168"/>
                  <a:pt x="3004210" y="1053891"/>
                  <a:pt x="3035126" y="1046168"/>
                </a:cubicBezTo>
                <a:cubicBezTo>
                  <a:pt x="3232990" y="1003700"/>
                  <a:pt x="3427764" y="1073194"/>
                  <a:pt x="3625627" y="1065474"/>
                </a:cubicBezTo>
                <a:cubicBezTo>
                  <a:pt x="3004210" y="1231494"/>
                  <a:pt x="2376610" y="1177441"/>
                  <a:pt x="1733551" y="1235355"/>
                </a:cubicBezTo>
                <a:cubicBezTo>
                  <a:pt x="1817025" y="1351183"/>
                  <a:pt x="1925232" y="1254661"/>
                  <a:pt x="1990156" y="1339602"/>
                </a:cubicBezTo>
                <a:cubicBezTo>
                  <a:pt x="1928323" y="1517205"/>
                  <a:pt x="1953057" y="1613728"/>
                  <a:pt x="2076722" y="1625311"/>
                </a:cubicBezTo>
                <a:cubicBezTo>
                  <a:pt x="2197295" y="1636894"/>
                  <a:pt x="2327143" y="1575118"/>
                  <a:pt x="2392067" y="1787470"/>
                </a:cubicBezTo>
                <a:cubicBezTo>
                  <a:pt x="2410617" y="1853106"/>
                  <a:pt x="2525008" y="1833802"/>
                  <a:pt x="2596115" y="1845385"/>
                </a:cubicBezTo>
                <a:cubicBezTo>
                  <a:pt x="2750696" y="1872411"/>
                  <a:pt x="2914554" y="1845385"/>
                  <a:pt x="3062950" y="1930326"/>
                </a:cubicBezTo>
                <a:cubicBezTo>
                  <a:pt x="3121692" y="1961213"/>
                  <a:pt x="3161883" y="1984378"/>
                  <a:pt x="3130966" y="2069319"/>
                </a:cubicBezTo>
                <a:cubicBezTo>
                  <a:pt x="3100050" y="2158121"/>
                  <a:pt x="3140242" y="2189008"/>
                  <a:pt x="3189708" y="2223754"/>
                </a:cubicBezTo>
                <a:cubicBezTo>
                  <a:pt x="3226808" y="2250784"/>
                  <a:pt x="3282457" y="2243060"/>
                  <a:pt x="3313373" y="2324141"/>
                </a:cubicBezTo>
                <a:cubicBezTo>
                  <a:pt x="2988752" y="2312558"/>
                  <a:pt x="2673405" y="2246923"/>
                  <a:pt x="2351877" y="2308697"/>
                </a:cubicBezTo>
                <a:cubicBezTo>
                  <a:pt x="2704323" y="2463134"/>
                  <a:pt x="3090776" y="2455412"/>
                  <a:pt x="3437038" y="2633017"/>
                </a:cubicBezTo>
                <a:cubicBezTo>
                  <a:pt x="3424671" y="2694791"/>
                  <a:pt x="3344289" y="2667764"/>
                  <a:pt x="3341198" y="2760427"/>
                </a:cubicBezTo>
                <a:cubicBezTo>
                  <a:pt x="3523603" y="2856951"/>
                  <a:pt x="3743110" y="2791314"/>
                  <a:pt x="3934791" y="2934169"/>
                </a:cubicBezTo>
                <a:cubicBezTo>
                  <a:pt x="3823492" y="2999805"/>
                  <a:pt x="3721469" y="2891699"/>
                  <a:pt x="3616352" y="2953473"/>
                </a:cubicBezTo>
                <a:cubicBezTo>
                  <a:pt x="3650361" y="3046136"/>
                  <a:pt x="5189993" y="3617555"/>
                  <a:pt x="5468240" y="3679329"/>
                </a:cubicBezTo>
                <a:cubicBezTo>
                  <a:pt x="6034007" y="3806740"/>
                  <a:pt x="7663296" y="4131059"/>
                  <a:pt x="8111582" y="4204418"/>
                </a:cubicBezTo>
                <a:cubicBezTo>
                  <a:pt x="8457844" y="4258470"/>
                  <a:pt x="8801016" y="4300942"/>
                  <a:pt x="9144186" y="4304802"/>
                </a:cubicBezTo>
                <a:cubicBezTo>
                  <a:pt x="9536822" y="4308663"/>
                  <a:pt x="9926368" y="4289359"/>
                  <a:pt x="10319004" y="4273915"/>
                </a:cubicBezTo>
                <a:cubicBezTo>
                  <a:pt x="10906415" y="4250750"/>
                  <a:pt x="11484549" y="4158087"/>
                  <a:pt x="12053408" y="3907125"/>
                </a:cubicBezTo>
                <a:lnTo>
                  <a:pt x="12192000" y="3841157"/>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1CEA14-CD85-25CF-1CDF-FC97D8822D00}"/>
              </a:ext>
            </a:extLst>
          </p:cNvPr>
          <p:cNvSpPr>
            <a:spLocks noGrp="1"/>
          </p:cNvSpPr>
          <p:nvPr>
            <p:ph type="title"/>
          </p:nvPr>
        </p:nvSpPr>
        <p:spPr>
          <a:xfrm>
            <a:off x="0" y="4928199"/>
            <a:ext cx="7800835" cy="1754376"/>
          </a:xfrm>
        </p:spPr>
        <p:txBody>
          <a:bodyPr vert="horz" lIns="91440" tIns="45720" rIns="91440" bIns="45720" rtlCol="0" anchor="b">
            <a:noAutofit/>
          </a:bodyPr>
          <a:lstStyle/>
          <a:p>
            <a:pPr algn="ctr"/>
            <a:r>
              <a:rPr lang="en-US" sz="8000" b="1" kern="1200" dirty="0">
                <a:latin typeface="+mj-lt"/>
                <a:ea typeface="+mj-ea"/>
                <a:cs typeface="+mj-cs"/>
              </a:rPr>
              <a:t>STRUCTURE </a:t>
            </a:r>
            <a:br>
              <a:rPr lang="en-US" sz="8000" b="1" kern="1200" dirty="0">
                <a:latin typeface="+mj-lt"/>
                <a:ea typeface="+mj-ea"/>
                <a:cs typeface="+mj-cs"/>
              </a:rPr>
            </a:br>
            <a:r>
              <a:rPr lang="en-US" sz="8000" b="1" kern="1200" dirty="0">
                <a:latin typeface="+mj-lt"/>
                <a:ea typeface="+mj-ea"/>
                <a:cs typeface="+mj-cs"/>
              </a:rPr>
              <a:t>AND </a:t>
            </a:r>
            <a:br>
              <a:rPr lang="en-US" sz="8000" b="1" kern="1200" dirty="0">
                <a:latin typeface="+mj-lt"/>
                <a:ea typeface="+mj-ea"/>
                <a:cs typeface="+mj-cs"/>
              </a:rPr>
            </a:br>
            <a:r>
              <a:rPr lang="en-US" sz="8000" b="1" kern="1200" dirty="0">
                <a:latin typeface="+mj-lt"/>
                <a:ea typeface="+mj-ea"/>
                <a:cs typeface="+mj-cs"/>
              </a:rPr>
              <a:t>GOVERNANCE</a:t>
            </a:r>
          </a:p>
        </p:txBody>
      </p:sp>
      <p:pic>
        <p:nvPicPr>
          <p:cNvPr id="4" name="Content Placeholder 3">
            <a:extLst>
              <a:ext uri="{FF2B5EF4-FFF2-40B4-BE49-F238E27FC236}">
                <a16:creationId xmlns:a16="http://schemas.microsoft.com/office/drawing/2014/main" id="{5D1E7483-D5C9-CD11-5255-BD3D1B0F4A91}"/>
              </a:ext>
            </a:extLst>
          </p:cNvPr>
          <p:cNvPicPr>
            <a:picLocks noChangeAspect="1"/>
          </p:cNvPicPr>
          <p:nvPr/>
        </p:nvPicPr>
        <p:blipFill rotWithShape="1">
          <a:blip r:embed="rId3"/>
          <a:srcRect t="12225" b="12225"/>
          <a:stretch/>
        </p:blipFill>
        <p:spPr>
          <a:xfrm>
            <a:off x="4868641" y="290363"/>
            <a:ext cx="6991122" cy="2957803"/>
          </a:xfrm>
          <a:prstGeom prst="rect">
            <a:avLst/>
          </a:prstGeom>
          <a:ln>
            <a:noFill/>
          </a:ln>
          <a:effectLst>
            <a:softEdge rad="112500"/>
          </a:effectLst>
        </p:spPr>
      </p:pic>
    </p:spTree>
    <p:extLst>
      <p:ext uri="{BB962C8B-B14F-4D97-AF65-F5344CB8AC3E}">
        <p14:creationId xmlns:p14="http://schemas.microsoft.com/office/powerpoint/2010/main" val="3664621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4999" y="0"/>
            <a:ext cx="7882002" cy="1948218"/>
          </a:xfrm>
          <a:solidFill>
            <a:schemeClr val="accent3">
              <a:lumMod val="20000"/>
              <a:lumOff val="80000"/>
            </a:schemeClr>
          </a:solidFill>
          <a:effectLst>
            <a:outerShdw blurRad="50800" dist="38100" dir="2700000" algn="tl" rotWithShape="0">
              <a:prstClr val="black">
                <a:alpha val="40000"/>
              </a:prstClr>
            </a:outerShdw>
          </a:effectLst>
        </p:spPr>
        <p:txBody>
          <a:bodyPr>
            <a:normAutofit/>
          </a:bodyPr>
          <a:lstStyle/>
          <a:p>
            <a:pPr algn="ctr"/>
            <a:r>
              <a:rPr lang="en-US" sz="6600" b="1" dirty="0">
                <a:solidFill>
                  <a:srgbClr val="002060"/>
                </a:solidFill>
                <a:latin typeface="Arial Black" panose="020B0A04020102020204" pitchFamily="34" charset="0"/>
              </a:rPr>
              <a:t>AFGE National Constitution</a:t>
            </a:r>
          </a:p>
        </p:txBody>
      </p:sp>
    </p:spTree>
    <p:extLst>
      <p:ext uri="{BB962C8B-B14F-4D97-AF65-F5344CB8AC3E}">
        <p14:creationId xmlns:p14="http://schemas.microsoft.com/office/powerpoint/2010/main" val="4174355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888251" y="0"/>
            <a:ext cx="5007581" cy="69201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6896719" y="643622"/>
            <a:ext cx="6311900" cy="5570756"/>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Membership</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Structure and Governance</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Duties of Officers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Discipline</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Election of Officers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47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heel(1)">
                                      <p:cBhvr>
                                        <p:cTn id="10" dur="2000"/>
                                        <p:tgtEl>
                                          <p:spTgt spid="5">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heel(1)">
                                      <p:cBhvr>
                                        <p:cTn id="13" dur="2000"/>
                                        <p:tgtEl>
                                          <p:spTgt spid="5">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heel(1)">
                                      <p:cBhvr>
                                        <p:cTn id="16" dur="2000"/>
                                        <p:tgtEl>
                                          <p:spTgt spid="5">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heel(1)">
                                      <p:cBhvr>
                                        <p:cTn id="19"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Pen placed on top of a signature line">
            <a:extLst>
              <a:ext uri="{FF2B5EF4-FFF2-40B4-BE49-F238E27FC236}">
                <a16:creationId xmlns:a16="http://schemas.microsoft.com/office/drawing/2014/main" id="{5A5E1984-E92D-4A59-AF19-E99451C38D2F}"/>
              </a:ext>
            </a:extLst>
          </p:cNvPr>
          <p:cNvPicPr>
            <a:picLocks noChangeAspect="1"/>
          </p:cNvPicPr>
          <p:nvPr/>
        </p:nvPicPr>
        <p:blipFill rotWithShape="1">
          <a:blip r:embed="rId3"/>
          <a:srcRect l="15628" r="-1" b="-1"/>
          <a:stretch/>
        </p:blipFill>
        <p:spPr>
          <a:xfrm>
            <a:off x="3597317" y="0"/>
            <a:ext cx="866851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89CDD37-4CDD-4262-BFC7-AB70AD772BC3}"/>
              </a:ext>
            </a:extLst>
          </p:cNvPr>
          <p:cNvSpPr>
            <a:spLocks noGrp="1"/>
          </p:cNvSpPr>
          <p:nvPr>
            <p:ph type="title"/>
          </p:nvPr>
        </p:nvSpPr>
        <p:spPr>
          <a:xfrm>
            <a:off x="424815" y="334318"/>
            <a:ext cx="6978396" cy="1295306"/>
          </a:xfrm>
          <a:solidFill>
            <a:schemeClr val="tx1"/>
          </a:solidFill>
        </p:spPr>
        <p:txBody>
          <a:bodyPr vert="horz" lIns="91440" tIns="45720" rIns="91440" bIns="45720" rtlCol="0" anchor="b">
            <a:noAutofit/>
          </a:bodyPr>
          <a:lstStyle/>
          <a:p>
            <a:pPr algn="ctr"/>
            <a:r>
              <a:rPr lang="en-US" b="1" dirty="0">
                <a:solidFill>
                  <a:schemeClr val="bg1"/>
                </a:solidFill>
              </a:rPr>
              <a:t>Group Activity:</a:t>
            </a:r>
            <a:br>
              <a:rPr lang="en-US" b="1" dirty="0">
                <a:solidFill>
                  <a:schemeClr val="bg1"/>
                </a:solidFill>
              </a:rPr>
            </a:br>
            <a:r>
              <a:rPr lang="en-US" b="1" dirty="0">
                <a:solidFill>
                  <a:schemeClr val="bg1"/>
                </a:solidFill>
              </a:rPr>
              <a:t>AFGE National Constitution</a:t>
            </a:r>
            <a:endParaRPr lang="en-US" dirty="0">
              <a:solidFill>
                <a:schemeClr val="bg1"/>
              </a:solidFill>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5DAD740-B013-4E3A-91C6-4CFE67F76926}"/>
              </a:ext>
            </a:extLst>
          </p:cNvPr>
          <p:cNvSpPr txBox="1"/>
          <p:nvPr/>
        </p:nvSpPr>
        <p:spPr>
          <a:xfrm>
            <a:off x="2" y="2342561"/>
            <a:ext cx="8035288" cy="450628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AFGE National Constitution (online)</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New Local Officers Participant Workbook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with your group, complete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page 16-20. </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457A6F03-7C4E-49AE-A154-5363C1C3082B}"/>
              </a:ext>
            </a:extLst>
          </p:cNvPr>
          <p:cNvSpPr txBox="1">
            <a:spLocks/>
          </p:cNvSpPr>
          <p:nvPr/>
        </p:nvSpPr>
        <p:spPr>
          <a:xfrm>
            <a:off x="1136822" y="1245576"/>
            <a:ext cx="4755979" cy="35623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3812401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B67EB-E952-39DC-46C1-E02773460959}"/>
              </a:ext>
            </a:extLst>
          </p:cNvPr>
          <p:cNvSpPr txBox="1">
            <a:spLocks/>
          </p:cNvSpPr>
          <p:nvPr/>
        </p:nvSpPr>
        <p:spPr>
          <a:xfrm>
            <a:off x="315889" y="2029538"/>
            <a:ext cx="11264900" cy="11511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sng" strike="noStrike" kern="1200" cap="none" spc="0" normalizeH="0" baseline="0" noProof="0" dirty="0">
                <a:ln>
                  <a:noFill/>
                </a:ln>
                <a:solidFill>
                  <a:prstClr val="black"/>
                </a:solidFill>
                <a:effectLst/>
                <a:uLnTx/>
                <a:uFillTx/>
                <a:latin typeface="Calibri" panose="020F0502020204030204"/>
                <a:ea typeface="+mn-ea"/>
                <a:cs typeface="+mn-cs"/>
              </a:rPr>
              <a:t>In the Constitution!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sng" strike="noStrike" kern="1200" cap="none" spc="0" normalizeH="0" baseline="0" noProof="0" dirty="0">
                <a:ln>
                  <a:noFill/>
                </a:ln>
                <a:solidFill>
                  <a:prstClr val="black"/>
                </a:solidFill>
                <a:effectLst/>
                <a:uLnTx/>
                <a:uFillTx/>
                <a:latin typeface="Calibri" panose="020F0502020204030204"/>
                <a:ea typeface="+mn-ea"/>
                <a:cs typeface="+mn-cs"/>
              </a:rPr>
              <a:t>Article XXIII: Offenses, Trials, Penalties, Appeals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35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0" y="151179"/>
            <a:ext cx="12192000" cy="7201972"/>
          </a:xfrm>
          <a:prstGeom prst="rect">
            <a:avLst/>
          </a:prstGeom>
          <a:solidFill>
            <a:schemeClr val="bg1"/>
          </a:solid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Section 1: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Local is expected to handle its own discipline if it can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Section 2: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List of offenses for which charges may be brought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Section 3: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Investigating and preferring charges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Section 4: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Local trial committee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Section 5: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accused has a right to representation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Section 6: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If the accused fails to show up, the trial must go on without him/her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Section 7: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local trial committees, the trial committee presents its finding to the membership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Section 8: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The decision goes into effect immediately, pending appeal</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Section 9: </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Appeals are made to NEC by the accused only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7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a:extLst>
              <a:ext uri="{FF2B5EF4-FFF2-40B4-BE49-F238E27FC236}">
                <a16:creationId xmlns:a16="http://schemas.microsoft.com/office/drawing/2014/main" id="{457A6F03-7C4E-49AE-A154-5363C1C3082B}"/>
              </a:ext>
            </a:extLst>
          </p:cNvPr>
          <p:cNvSpPr txBox="1">
            <a:spLocks/>
          </p:cNvSpPr>
          <p:nvPr/>
        </p:nvSpPr>
        <p:spPr>
          <a:xfrm>
            <a:off x="0" y="0"/>
            <a:ext cx="12192000" cy="637953"/>
          </a:xfrm>
          <a:prstGeom prst="rect">
            <a:avLst/>
          </a:prstGeom>
          <a:solidFill>
            <a:srgbClr val="002060"/>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rPr>
              <a:t>Participant Materials</a:t>
            </a:r>
          </a:p>
        </p:txBody>
      </p:sp>
      <p:sp>
        <p:nvSpPr>
          <p:cNvPr id="22" name="Content Placeholder 2">
            <a:extLst>
              <a:ext uri="{FF2B5EF4-FFF2-40B4-BE49-F238E27FC236}">
                <a16:creationId xmlns:a16="http://schemas.microsoft.com/office/drawing/2014/main" id="{18624117-E4A3-41C0-9D58-616DCED09C21}"/>
              </a:ext>
            </a:extLst>
          </p:cNvPr>
          <p:cNvSpPr>
            <a:spLocks noGrp="1"/>
          </p:cNvSpPr>
          <p:nvPr>
            <p:ph idx="4294967295"/>
          </p:nvPr>
        </p:nvSpPr>
        <p:spPr>
          <a:xfrm>
            <a:off x="1910688" y="1599004"/>
            <a:ext cx="9090218" cy="4067367"/>
          </a:xfrm>
        </p:spPr>
        <p:txBody>
          <a:bodyPr>
            <a:noAutofit/>
          </a:bodyPr>
          <a:lstStyle/>
          <a:p>
            <a:pPr marL="457200" indent="-457200">
              <a:lnSpc>
                <a:spcPct val="100000"/>
              </a:lnSpc>
              <a:buFont typeface="+mj-lt"/>
              <a:buAutoNum type="arabicPeriod"/>
            </a:pPr>
            <a:r>
              <a:rPr lang="en-US" sz="4400" dirty="0">
                <a:cs typeface="Calibri" panose="020F0502020204030204" pitchFamily="34" charset="0"/>
              </a:rPr>
              <a:t> New Local Officers Participant Workbook </a:t>
            </a:r>
          </a:p>
          <a:p>
            <a:pPr marL="457200" indent="-457200">
              <a:lnSpc>
                <a:spcPct val="150000"/>
              </a:lnSpc>
              <a:buFont typeface="+mj-lt"/>
              <a:buAutoNum type="arabicPeriod"/>
            </a:pPr>
            <a:r>
              <a:rPr lang="en-US" sz="4400" dirty="0">
                <a:cs typeface="Calibri" panose="020F0502020204030204" pitchFamily="34" charset="0"/>
              </a:rPr>
              <a:t> Local Officers Resource Guide</a:t>
            </a:r>
          </a:p>
          <a:p>
            <a:pPr marL="457200" indent="-457200">
              <a:lnSpc>
                <a:spcPct val="150000"/>
              </a:lnSpc>
              <a:buFont typeface="+mj-lt"/>
              <a:buAutoNum type="arabicPeriod"/>
            </a:pPr>
            <a:r>
              <a:rPr lang="en-US" sz="4400" dirty="0">
                <a:cs typeface="Calibri" panose="020F0502020204030204" pitchFamily="34" charset="0"/>
              </a:rPr>
              <a:t>National Constitution</a:t>
            </a:r>
          </a:p>
          <a:p>
            <a:pPr marL="0" indent="0">
              <a:buNone/>
            </a:pPr>
            <a:endParaRPr lang="en-US" sz="4400" dirty="0">
              <a:solidFill>
                <a:srgbClr val="1C356C"/>
              </a:solidFill>
            </a:endParaRPr>
          </a:p>
          <a:p>
            <a:pPr>
              <a:buFont typeface="Wingdings" panose="05000000000000000000" pitchFamily="2" charset="2"/>
              <a:buChar char="§"/>
            </a:pPr>
            <a:endParaRPr lang="en-US" sz="4400" dirty="0">
              <a:solidFill>
                <a:srgbClr val="1C356C"/>
              </a:solidFill>
            </a:endParaRPr>
          </a:p>
          <a:p>
            <a:pPr marL="0" indent="0">
              <a:buNone/>
            </a:pPr>
            <a:endParaRPr lang="en-US" sz="4400" dirty="0">
              <a:solidFill>
                <a:srgbClr val="1C356C"/>
              </a:solidFill>
            </a:endParaRPr>
          </a:p>
        </p:txBody>
      </p:sp>
    </p:spTree>
    <p:extLst>
      <p:ext uri="{BB962C8B-B14F-4D97-AF65-F5344CB8AC3E}">
        <p14:creationId xmlns:p14="http://schemas.microsoft.com/office/powerpoint/2010/main" val="4057094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DB67EB-E952-39DC-46C1-E02773460959}"/>
              </a:ext>
            </a:extLst>
          </p:cNvPr>
          <p:cNvSpPr txBox="1">
            <a:spLocks/>
          </p:cNvSpPr>
          <p:nvPr/>
        </p:nvSpPr>
        <p:spPr>
          <a:xfrm>
            <a:off x="315889" y="2029538"/>
            <a:ext cx="11264900" cy="11511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In the Constitution!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Appendix A: Rules of Conduct for an Election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593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706082" y="-189594"/>
            <a:ext cx="10071100" cy="6589176"/>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Key Players: </a:t>
            </a:r>
          </a:p>
          <a:p>
            <a:pPr marL="742950" marR="0" lvl="1"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Election Committee</a:t>
            </a:r>
          </a:p>
          <a:p>
            <a:pPr marL="742950" marR="0" lvl="1"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Local Officer</a:t>
            </a:r>
          </a:p>
          <a:p>
            <a:pPr marL="742950" marR="0" lvl="1"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Observer </a:t>
            </a:r>
          </a:p>
        </p:txBody>
      </p:sp>
    </p:spTree>
    <p:extLst>
      <p:ext uri="{BB962C8B-B14F-4D97-AF65-F5344CB8AC3E}">
        <p14:creationId xmlns:p14="http://schemas.microsoft.com/office/powerpoint/2010/main" val="31521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060450" y="620024"/>
            <a:ext cx="10071100" cy="5961953"/>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Nomination Notice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Must be issued at least 10 days in advance</a:t>
            </a:r>
          </a:p>
          <a:p>
            <a:pPr marL="1371600" marR="0" lvl="2"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is required on the nomination notice?</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Eligibility requirements for holding an Office</a:t>
            </a:r>
          </a:p>
          <a:p>
            <a:pPr marL="1371600" marR="0" lvl="2" indent="-4572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are the requirements?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64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1000"/>
                                        <p:tgtEl>
                                          <p:spTgt spid="4">
                                            <p:txEl>
                                              <p:pRg st="5" end="5"/>
                                            </p:txEl>
                                          </p:spTgt>
                                        </p:tgtEl>
                                      </p:cBhvr>
                                    </p:animEffect>
                                    <p:anim calcmode="lin" valueType="num">
                                      <p:cBhvr>
                                        <p:cTn id="1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578893" y="429067"/>
            <a:ext cx="11253716" cy="64940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Elections</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All elections must be conducted by secret ballot</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Local must mail notice at least 15 days before the election</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Ballots</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Should be counted when polls close or the deadline is reached</a:t>
            </a:r>
          </a:p>
          <a:p>
            <a:pPr marL="1485900" marR="0" lvl="2"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Write in votes are prohibited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Results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By majority</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Results should be sealed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23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1000"/>
                                        <p:tgtEl>
                                          <p:spTgt spid="4">
                                            <p:txEl>
                                              <p:pRg st="5" end="5"/>
                                            </p:txEl>
                                          </p:spTgt>
                                        </p:tgtEl>
                                      </p:cBhvr>
                                    </p:animEffect>
                                    <p:anim calcmode="lin" valueType="num">
                                      <p:cBhvr>
                                        <p:cTn id="3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1000"/>
                                        <p:tgtEl>
                                          <p:spTgt spid="4">
                                            <p:txEl>
                                              <p:pRg st="6" end="6"/>
                                            </p:txEl>
                                          </p:spTgt>
                                        </p:tgtEl>
                                      </p:cBhvr>
                                    </p:animEffect>
                                    <p:anim calcmode="lin" valueType="num">
                                      <p:cBhvr>
                                        <p:cTn id="3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1000"/>
                                        <p:tgtEl>
                                          <p:spTgt spid="4">
                                            <p:txEl>
                                              <p:pRg st="8" end="8"/>
                                            </p:txEl>
                                          </p:spTgt>
                                        </p:tgtEl>
                                      </p:cBhvr>
                                    </p:animEffect>
                                    <p:anim calcmode="lin" valueType="num">
                                      <p:cBhvr>
                                        <p:cTn id="4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8" end="8"/>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animEffect transition="in" filter="fade">
                                      <p:cBhvr>
                                        <p:cTn id="46" dur="1000"/>
                                        <p:tgtEl>
                                          <p:spTgt spid="4">
                                            <p:txEl>
                                              <p:pRg st="9" end="9"/>
                                            </p:txEl>
                                          </p:spTgt>
                                        </p:tgtEl>
                                      </p:cBhvr>
                                    </p:animEffect>
                                    <p:anim calcmode="lin" valueType="num">
                                      <p:cBhvr>
                                        <p:cTn id="4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9" end="9"/>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animEffect transition="in" filter="fade">
                                      <p:cBhvr>
                                        <p:cTn id="51" dur="1000"/>
                                        <p:tgtEl>
                                          <p:spTgt spid="4">
                                            <p:txEl>
                                              <p:pRg st="10" end="10"/>
                                            </p:txEl>
                                          </p:spTgt>
                                        </p:tgtEl>
                                      </p:cBhvr>
                                    </p:animEffect>
                                    <p:anim calcmode="lin" valueType="num">
                                      <p:cBhvr>
                                        <p:cTn id="5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2" name="Group 782"/>
          <p:cNvGrpSpPr/>
          <p:nvPr/>
        </p:nvGrpSpPr>
        <p:grpSpPr>
          <a:xfrm>
            <a:off x="3855377" y="3744979"/>
            <a:ext cx="4263011" cy="2807503"/>
            <a:chOff x="0" y="0"/>
            <a:chExt cx="4263009" cy="2807502"/>
          </a:xfrm>
        </p:grpSpPr>
        <p:grpSp>
          <p:nvGrpSpPr>
            <p:cNvPr id="770" name="Group 770"/>
            <p:cNvGrpSpPr/>
            <p:nvPr/>
          </p:nvGrpSpPr>
          <p:grpSpPr>
            <a:xfrm>
              <a:off x="736167" y="1631183"/>
              <a:ext cx="2820831" cy="1073957"/>
              <a:chOff x="0" y="0"/>
              <a:chExt cx="2820829" cy="1073955"/>
            </a:xfrm>
          </p:grpSpPr>
          <p:sp>
            <p:nvSpPr>
              <p:cNvPr id="768" name="Shape 768"/>
              <p:cNvSpPr/>
              <p:nvPr/>
            </p:nvSpPr>
            <p:spPr>
              <a:xfrm>
                <a:off x="0" y="0"/>
                <a:ext cx="2820830" cy="1073956"/>
              </a:xfrm>
              <a:prstGeom prst="ellipse">
                <a:avLst/>
              </a:prstGeom>
              <a:solidFill>
                <a:srgbClr val="FF000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69" name="Shape 769"/>
              <p:cNvSpPr/>
              <p:nvPr/>
            </p:nvSpPr>
            <p:spPr>
              <a:xfrm>
                <a:off x="413100" y="370075"/>
                <a:ext cx="1994630" cy="3338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2000">
                    <a:solidFill>
                      <a:srgbClr val="FFFFFF"/>
                    </a:solidFill>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rgbClr val="FFFFFF"/>
                    </a:solidFill>
                    <a:effectLst/>
                    <a:uLnTx/>
                    <a:uFillTx/>
                    <a:latin typeface="Calibri"/>
                    <a:cs typeface="Calibri"/>
                    <a:sym typeface="Calibri"/>
                  </a:rPr>
                  <a:t>MEMBERS</a:t>
                </a:r>
              </a:p>
            </p:txBody>
          </p:sp>
        </p:grpSp>
        <p:grpSp>
          <p:nvGrpSpPr>
            <p:cNvPr id="773" name="Group 773"/>
            <p:cNvGrpSpPr/>
            <p:nvPr/>
          </p:nvGrpSpPr>
          <p:grpSpPr>
            <a:xfrm>
              <a:off x="1214524" y="657017"/>
              <a:ext cx="1712403" cy="245907"/>
              <a:chOff x="0" y="0"/>
              <a:chExt cx="1712401" cy="245905"/>
            </a:xfrm>
          </p:grpSpPr>
          <p:sp>
            <p:nvSpPr>
              <p:cNvPr id="771" name="Shape 771"/>
              <p:cNvSpPr/>
              <p:nvPr/>
            </p:nvSpPr>
            <p:spPr>
              <a:xfrm>
                <a:off x="0" y="0"/>
                <a:ext cx="1712402" cy="245906"/>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72" name="Shape 772"/>
              <p:cNvSpPr/>
              <p:nvPr/>
            </p:nvSpPr>
            <p:spPr>
              <a:xfrm>
                <a:off x="0" y="13201"/>
                <a:ext cx="1712402" cy="219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Local President</a:t>
                </a:r>
              </a:p>
            </p:txBody>
          </p:sp>
        </p:grpSp>
        <p:grpSp>
          <p:nvGrpSpPr>
            <p:cNvPr id="776" name="Group 776"/>
            <p:cNvGrpSpPr/>
            <p:nvPr/>
          </p:nvGrpSpPr>
          <p:grpSpPr>
            <a:xfrm>
              <a:off x="1214524" y="961731"/>
              <a:ext cx="1712403" cy="219505"/>
              <a:chOff x="0" y="0"/>
              <a:chExt cx="1712401" cy="219503"/>
            </a:xfrm>
          </p:grpSpPr>
          <p:sp>
            <p:nvSpPr>
              <p:cNvPr id="774" name="Shape 774"/>
              <p:cNvSpPr/>
              <p:nvPr/>
            </p:nvSpPr>
            <p:spPr>
              <a:xfrm>
                <a:off x="0" y="4792"/>
                <a:ext cx="1712402" cy="209921"/>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75" name="Shape 775"/>
              <p:cNvSpPr/>
              <p:nvPr/>
            </p:nvSpPr>
            <p:spPr>
              <a:xfrm>
                <a:off x="0" y="0"/>
                <a:ext cx="1712402" cy="219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Local Executive Board</a:t>
                </a:r>
              </a:p>
            </p:txBody>
          </p:sp>
        </p:grpSp>
        <p:grpSp>
          <p:nvGrpSpPr>
            <p:cNvPr id="779" name="Group 779"/>
            <p:cNvGrpSpPr/>
            <p:nvPr/>
          </p:nvGrpSpPr>
          <p:grpSpPr>
            <a:xfrm>
              <a:off x="1214525" y="1294061"/>
              <a:ext cx="1712402" cy="219505"/>
              <a:chOff x="0" y="0"/>
              <a:chExt cx="1712401" cy="219503"/>
            </a:xfrm>
          </p:grpSpPr>
          <p:sp>
            <p:nvSpPr>
              <p:cNvPr id="777" name="Shape 777"/>
              <p:cNvSpPr/>
              <p:nvPr/>
            </p:nvSpPr>
            <p:spPr>
              <a:xfrm>
                <a:off x="0" y="4792"/>
                <a:ext cx="1712402" cy="209921"/>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778" name="Shape 778"/>
              <p:cNvSpPr/>
              <p:nvPr/>
            </p:nvSpPr>
            <p:spPr>
              <a:xfrm>
                <a:off x="0" y="0"/>
                <a:ext cx="1712402" cy="219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Stewards</a:t>
                </a:r>
              </a:p>
            </p:txBody>
          </p:sp>
        </p:grpSp>
        <p:sp>
          <p:nvSpPr>
            <p:cNvPr id="780" name="Shape 780"/>
            <p:cNvSpPr/>
            <p:nvPr/>
          </p:nvSpPr>
          <p:spPr>
            <a:xfrm>
              <a:off x="0" y="-1"/>
              <a:ext cx="4263010" cy="2807504"/>
            </a:xfrm>
            <a:prstGeom prst="ellipse">
              <a:avLst/>
            </a:prstGeom>
            <a:no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sz="1000">
                  <a:solidFill>
                    <a:srgbClr val="FFFFFF"/>
                  </a:solidFill>
                </a:defRPr>
              </a:pPr>
              <a:endParaRPr kumimoji="0" sz="1000" b="0" i="0" u="none" strike="noStrike" kern="0" cap="none" spc="0" normalizeH="0" baseline="0" noProof="0">
                <a:ln>
                  <a:noFill/>
                </a:ln>
                <a:solidFill>
                  <a:srgbClr val="FFFFFF"/>
                </a:solidFill>
                <a:effectLst/>
                <a:uLnTx/>
                <a:uFillTx/>
                <a:latin typeface="Calibri"/>
                <a:cs typeface="Calibri"/>
                <a:sym typeface="Calibri"/>
              </a:endParaRPr>
            </a:p>
          </p:txBody>
        </p:sp>
        <p:sp>
          <p:nvSpPr>
            <p:cNvPr id="781" name="Shape 781"/>
            <p:cNvSpPr/>
            <p:nvPr/>
          </p:nvSpPr>
          <p:spPr>
            <a:xfrm>
              <a:off x="1416978" y="321126"/>
              <a:ext cx="1301659" cy="320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marL="0" marR="0" lvl="0" indent="0" algn="ctr" defTabSz="257815" rtl="0" eaLnBrk="1" fontAlgn="auto" latinLnBrk="0" hangingPunct="0">
                <a:lnSpc>
                  <a:spcPct val="100000"/>
                </a:lnSpc>
                <a:spcBef>
                  <a:spcPts val="0"/>
                </a:spcBef>
                <a:spcAft>
                  <a:spcPts val="0"/>
                </a:spcAft>
                <a:buClrTx/>
                <a:buSzTx/>
                <a:buFontTx/>
                <a:buNone/>
                <a:tabLst/>
                <a:defRPr sz="1500" b="1"/>
              </a:pPr>
              <a:r>
                <a:rPr kumimoji="0" sz="1500" b="1" i="0" u="none" strike="noStrike" kern="0" cap="none" spc="0" normalizeH="0" baseline="0" noProof="0">
                  <a:ln>
                    <a:noFill/>
                  </a:ln>
                  <a:solidFill>
                    <a:srgbClr val="000000"/>
                  </a:solidFill>
                  <a:effectLst/>
                  <a:uLnTx/>
                  <a:uFillTx/>
                  <a:latin typeface="Calibri"/>
                  <a:cs typeface="Calibri"/>
                  <a:sym typeface="Calibri"/>
                </a:rPr>
                <a:t>LOCALS</a:t>
              </a:r>
              <a:r>
                <a:rPr kumimoji="0" sz="1000" b="0" i="0" u="none" strike="noStrike" kern="0" cap="none" spc="0" normalizeH="0" baseline="0" noProof="0">
                  <a:ln>
                    <a:noFill/>
                  </a:ln>
                  <a:solidFill>
                    <a:srgbClr val="000000"/>
                  </a:solidFill>
                  <a:effectLst/>
                  <a:uLnTx/>
                  <a:uFillTx/>
                  <a:latin typeface="Calibri"/>
                  <a:cs typeface="Calibri"/>
                  <a:sym typeface="Calibri"/>
                </a:rPr>
                <a:t> </a:t>
              </a:r>
            </a:p>
          </p:txBody>
        </p:sp>
      </p:grpSp>
      <p:grpSp>
        <p:nvGrpSpPr>
          <p:cNvPr id="794" name="Group 794"/>
          <p:cNvGrpSpPr/>
          <p:nvPr/>
        </p:nvGrpSpPr>
        <p:grpSpPr>
          <a:xfrm>
            <a:off x="4228659" y="1363127"/>
            <a:ext cx="3735091" cy="2674739"/>
            <a:chOff x="0" y="0"/>
            <a:chExt cx="3601163" cy="2578493"/>
          </a:xfrm>
        </p:grpSpPr>
        <p:grpSp>
          <p:nvGrpSpPr>
            <p:cNvPr id="785" name="Group 785"/>
            <p:cNvGrpSpPr/>
            <p:nvPr/>
          </p:nvGrpSpPr>
          <p:grpSpPr>
            <a:xfrm>
              <a:off x="586022" y="610564"/>
              <a:ext cx="2319493" cy="428183"/>
              <a:chOff x="0" y="0"/>
              <a:chExt cx="2319491" cy="428182"/>
            </a:xfrm>
          </p:grpSpPr>
          <p:sp>
            <p:nvSpPr>
              <p:cNvPr id="783" name="Shape 783"/>
              <p:cNvSpPr/>
              <p:nvPr/>
            </p:nvSpPr>
            <p:spPr>
              <a:xfrm>
                <a:off x="0" y="-1"/>
                <a:ext cx="2319492" cy="428184"/>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84" name="Shape 784"/>
              <p:cNvSpPr/>
              <p:nvPr/>
            </p:nvSpPr>
            <p:spPr>
              <a:xfrm>
                <a:off x="0" y="85288"/>
                <a:ext cx="2319492" cy="2576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5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dirty="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National Vice President</a:t>
                </a:r>
              </a:p>
            </p:txBody>
          </p:sp>
        </p:grpSp>
        <p:grpSp>
          <p:nvGrpSpPr>
            <p:cNvPr id="788" name="Group 788"/>
            <p:cNvGrpSpPr/>
            <p:nvPr/>
          </p:nvGrpSpPr>
          <p:grpSpPr>
            <a:xfrm>
              <a:off x="464112" y="1237291"/>
              <a:ext cx="1197666" cy="479417"/>
              <a:chOff x="0" y="0"/>
              <a:chExt cx="1197664" cy="479415"/>
            </a:xfrm>
          </p:grpSpPr>
          <p:sp>
            <p:nvSpPr>
              <p:cNvPr id="786" name="Shape 786"/>
              <p:cNvSpPr/>
              <p:nvPr/>
            </p:nvSpPr>
            <p:spPr>
              <a:xfrm>
                <a:off x="0" y="0"/>
                <a:ext cx="1197665" cy="479416"/>
              </a:xfrm>
              <a:prstGeom prst="rect">
                <a:avLst/>
              </a:prstGeom>
              <a:solidFill>
                <a:srgbClr val="0070C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87" name="Shape 787"/>
              <p:cNvSpPr/>
              <p:nvPr/>
            </p:nvSpPr>
            <p:spPr>
              <a:xfrm>
                <a:off x="0" y="34705"/>
                <a:ext cx="1197665" cy="4100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a:solidFill>
                      <a:srgbClr val="FFFFFF"/>
                    </a:solidFill>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FFFFFF"/>
                    </a:solidFill>
                    <a:effectLst/>
                    <a:uLnTx/>
                    <a:uFillTx/>
                    <a:latin typeface="Calibri"/>
                    <a:cs typeface="Calibri"/>
                    <a:sym typeface="Calibri"/>
                  </a:rPr>
                  <a:t>National Representatives</a:t>
                </a:r>
              </a:p>
            </p:txBody>
          </p:sp>
        </p:grpSp>
        <p:grpSp>
          <p:nvGrpSpPr>
            <p:cNvPr id="791" name="Group 791"/>
            <p:cNvGrpSpPr/>
            <p:nvPr/>
          </p:nvGrpSpPr>
          <p:grpSpPr>
            <a:xfrm>
              <a:off x="2066096" y="1206690"/>
              <a:ext cx="1021320" cy="510017"/>
              <a:chOff x="0" y="0"/>
              <a:chExt cx="1021319" cy="510016"/>
            </a:xfrm>
          </p:grpSpPr>
          <p:sp>
            <p:nvSpPr>
              <p:cNvPr id="789" name="Shape 789"/>
              <p:cNvSpPr/>
              <p:nvPr/>
            </p:nvSpPr>
            <p:spPr>
              <a:xfrm>
                <a:off x="-1" y="-1"/>
                <a:ext cx="1021321" cy="510018"/>
              </a:xfrm>
              <a:prstGeom prst="rect">
                <a:avLst/>
              </a:prstGeom>
              <a:solidFill>
                <a:srgbClr val="0070C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90" name="Shape 790"/>
              <p:cNvSpPr/>
              <p:nvPr/>
            </p:nvSpPr>
            <p:spPr>
              <a:xfrm>
                <a:off x="-1" y="50005"/>
                <a:ext cx="1021321" cy="41000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a:solidFill>
                      <a:srgbClr val="FFFFFF"/>
                    </a:solidFill>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dirty="0">
                    <a:ln>
                      <a:noFill/>
                    </a:ln>
                    <a:solidFill>
                      <a:srgbClr val="FFFFFF"/>
                    </a:solidFill>
                    <a:effectLst/>
                    <a:uLnTx/>
                    <a:uFillTx/>
                    <a:latin typeface="Calibri"/>
                    <a:cs typeface="Calibri"/>
                    <a:sym typeface="Calibri"/>
                  </a:rPr>
                  <a:t>WFP District Coordinators</a:t>
                </a:r>
              </a:p>
            </p:txBody>
          </p:sp>
        </p:grpSp>
        <p:sp>
          <p:nvSpPr>
            <p:cNvPr id="792" name="Shape 792"/>
            <p:cNvSpPr/>
            <p:nvPr/>
          </p:nvSpPr>
          <p:spPr>
            <a:xfrm>
              <a:off x="1265081" y="289120"/>
              <a:ext cx="811632" cy="320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defTabSz="257815">
                <a:defRPr sz="1500" b="1"/>
              </a:lvl1pPr>
            </a:lstStyle>
            <a:p>
              <a:pPr marL="0" marR="0" lvl="0" indent="0" algn="l" defTabSz="257815" rtl="0" eaLnBrk="1" fontAlgn="auto" latinLnBrk="0" hangingPunct="0">
                <a:lnSpc>
                  <a:spcPct val="100000"/>
                </a:lnSpc>
                <a:spcBef>
                  <a:spcPts val="0"/>
                </a:spcBef>
                <a:spcAft>
                  <a:spcPts val="0"/>
                </a:spcAft>
                <a:buClrTx/>
                <a:buSzTx/>
                <a:buFontTx/>
                <a:buNone/>
                <a:tabLst/>
                <a:defRPr/>
              </a:pPr>
              <a:r>
                <a:rPr kumimoji="0" sz="1500" b="1" i="0" u="none" strike="noStrike" kern="0" cap="none" spc="0" normalizeH="0" baseline="0" noProof="0">
                  <a:ln>
                    <a:noFill/>
                  </a:ln>
                  <a:solidFill>
                    <a:srgbClr val="000000"/>
                  </a:solidFill>
                  <a:effectLst/>
                  <a:uLnTx/>
                  <a:uFillTx/>
                  <a:latin typeface="Calibri"/>
                  <a:cs typeface="Calibri"/>
                  <a:sym typeface="Calibri"/>
                </a:rPr>
                <a:t>DISTRICT</a:t>
              </a:r>
            </a:p>
          </p:txBody>
        </p:sp>
        <p:sp>
          <p:nvSpPr>
            <p:cNvPr id="793" name="Shape 793"/>
            <p:cNvSpPr/>
            <p:nvPr/>
          </p:nvSpPr>
          <p:spPr>
            <a:xfrm>
              <a:off x="0" y="0"/>
              <a:ext cx="3601164" cy="2578494"/>
            </a:xfrm>
            <a:prstGeom prst="ellipse">
              <a:avLst/>
            </a:prstGeom>
            <a:no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sz="1000">
                  <a:solidFill>
                    <a:srgbClr val="FFFFFF"/>
                  </a:solidFill>
                </a:defRPr>
              </a:pPr>
              <a:endParaRPr kumimoji="0" sz="1000" b="0" i="0" u="none" strike="noStrike" kern="0" cap="none" spc="0" normalizeH="0" baseline="0" noProof="0">
                <a:ln>
                  <a:noFill/>
                </a:ln>
                <a:solidFill>
                  <a:srgbClr val="FFFFFF"/>
                </a:solidFill>
                <a:effectLst/>
                <a:uLnTx/>
                <a:uFillTx/>
                <a:latin typeface="Calibri"/>
                <a:cs typeface="Calibri"/>
                <a:sym typeface="Calibri"/>
              </a:endParaRPr>
            </a:p>
          </p:txBody>
        </p:sp>
      </p:grpSp>
      <p:grpSp>
        <p:nvGrpSpPr>
          <p:cNvPr id="807" name="Group 807"/>
          <p:cNvGrpSpPr/>
          <p:nvPr/>
        </p:nvGrpSpPr>
        <p:grpSpPr>
          <a:xfrm>
            <a:off x="7594951" y="1978713"/>
            <a:ext cx="2530455" cy="4174787"/>
            <a:chOff x="0" y="0"/>
            <a:chExt cx="2530453" cy="4174786"/>
          </a:xfrm>
        </p:grpSpPr>
        <p:grpSp>
          <p:nvGrpSpPr>
            <p:cNvPr id="805" name="Group 805"/>
            <p:cNvGrpSpPr/>
            <p:nvPr/>
          </p:nvGrpSpPr>
          <p:grpSpPr>
            <a:xfrm>
              <a:off x="0" y="715361"/>
              <a:ext cx="2530453" cy="3459425"/>
              <a:chOff x="0" y="0"/>
              <a:chExt cx="2530452" cy="3459424"/>
            </a:xfrm>
          </p:grpSpPr>
          <p:grpSp>
            <p:nvGrpSpPr>
              <p:cNvPr id="803" name="Group 803"/>
              <p:cNvGrpSpPr/>
              <p:nvPr/>
            </p:nvGrpSpPr>
            <p:grpSpPr>
              <a:xfrm>
                <a:off x="0" y="-1"/>
                <a:ext cx="2530453" cy="3459426"/>
                <a:chOff x="0" y="0"/>
                <a:chExt cx="2530452" cy="3459424"/>
              </a:xfrm>
            </p:grpSpPr>
            <p:grpSp>
              <p:nvGrpSpPr>
                <p:cNvPr id="798" name="Group 798"/>
                <p:cNvGrpSpPr/>
                <p:nvPr/>
              </p:nvGrpSpPr>
              <p:grpSpPr>
                <a:xfrm>
                  <a:off x="717947" y="1166024"/>
                  <a:ext cx="1237821" cy="584329"/>
                  <a:chOff x="0" y="0"/>
                  <a:chExt cx="1237819" cy="584327"/>
                </a:xfrm>
              </p:grpSpPr>
              <p:sp>
                <p:nvSpPr>
                  <p:cNvPr id="796" name="Shape 796"/>
                  <p:cNvSpPr/>
                  <p:nvPr/>
                </p:nvSpPr>
                <p:spPr>
                  <a:xfrm>
                    <a:off x="0" y="0"/>
                    <a:ext cx="1237820" cy="584328"/>
                  </a:xfrm>
                  <a:prstGeom prst="rect">
                    <a:avLst/>
                  </a:prstGeom>
                  <a:solidFill>
                    <a:srgbClr val="002060"/>
                  </a:solidFill>
                  <a:ln w="12700" cap="flat">
                    <a:solidFill>
                      <a:srgbClr val="42719B"/>
                    </a:solidFill>
                    <a:prstDash val="dash"/>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797" name="Shape 797"/>
                  <p:cNvSpPr/>
                  <p:nvPr/>
                </p:nvSpPr>
                <p:spPr>
                  <a:xfrm>
                    <a:off x="0" y="55943"/>
                    <a:ext cx="1237820" cy="472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Council President</a:t>
                    </a:r>
                  </a:p>
                </p:txBody>
              </p:sp>
            </p:grpSp>
            <p:grpSp>
              <p:nvGrpSpPr>
                <p:cNvPr id="801" name="Group 801"/>
                <p:cNvGrpSpPr/>
                <p:nvPr/>
              </p:nvGrpSpPr>
              <p:grpSpPr>
                <a:xfrm>
                  <a:off x="568128" y="2020558"/>
                  <a:ext cx="1647279" cy="584329"/>
                  <a:chOff x="0" y="0"/>
                  <a:chExt cx="1647277" cy="584327"/>
                </a:xfrm>
              </p:grpSpPr>
              <p:sp>
                <p:nvSpPr>
                  <p:cNvPr id="799" name="Shape 799"/>
                  <p:cNvSpPr/>
                  <p:nvPr/>
                </p:nvSpPr>
                <p:spPr>
                  <a:xfrm>
                    <a:off x="0" y="0"/>
                    <a:ext cx="1647278" cy="584328"/>
                  </a:xfrm>
                  <a:prstGeom prst="rect">
                    <a:avLst/>
                  </a:prstGeom>
                  <a:solidFill>
                    <a:srgbClr val="002060"/>
                  </a:solidFill>
                  <a:ln w="12700" cap="flat">
                    <a:solidFill>
                      <a:srgbClr val="42719B"/>
                    </a:solidFill>
                    <a:prstDash val="lgDash"/>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00" name="Shape 800"/>
                  <p:cNvSpPr/>
                  <p:nvPr/>
                </p:nvSpPr>
                <p:spPr>
                  <a:xfrm>
                    <a:off x="0" y="55943"/>
                    <a:ext cx="1647278" cy="472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defTabSz="257815">
                      <a:defRPr sz="1300">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0"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Council Executive Board</a:t>
                    </a:r>
                  </a:p>
                </p:txBody>
              </p:sp>
            </p:grpSp>
            <p:sp>
              <p:nvSpPr>
                <p:cNvPr id="802" name="Shape 802"/>
                <p:cNvSpPr/>
                <p:nvPr/>
              </p:nvSpPr>
              <p:spPr>
                <a:xfrm>
                  <a:off x="0" y="-1"/>
                  <a:ext cx="2530453" cy="3459426"/>
                </a:xfrm>
                <a:prstGeom prst="ellipse">
                  <a:avLst/>
                </a:prstGeom>
                <a:noFill/>
                <a:ln w="12700" cap="flat">
                  <a:solidFill>
                    <a:srgbClr val="42719B"/>
                  </a:solidFill>
                  <a:prstDash val="lgDash"/>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sz="1000">
                      <a:solidFill>
                        <a:srgbClr val="FFFFFF"/>
                      </a:solidFill>
                    </a:defRPr>
                  </a:pPr>
                  <a:endParaRPr kumimoji="0" sz="1000" b="0" i="0" u="none" strike="noStrike" kern="0" cap="none" spc="0" normalizeH="0" baseline="0" noProof="0">
                    <a:ln>
                      <a:noFill/>
                    </a:ln>
                    <a:solidFill>
                      <a:srgbClr val="FFFFFF"/>
                    </a:solidFill>
                    <a:effectLst/>
                    <a:uLnTx/>
                    <a:uFillTx/>
                    <a:latin typeface="Calibri"/>
                    <a:cs typeface="Calibri"/>
                    <a:sym typeface="Calibri"/>
                  </a:endParaRPr>
                </a:p>
              </p:txBody>
            </p:sp>
          </p:grpSp>
          <p:sp>
            <p:nvSpPr>
              <p:cNvPr id="804" name="Shape 804"/>
              <p:cNvSpPr/>
              <p:nvPr/>
            </p:nvSpPr>
            <p:spPr>
              <a:xfrm>
                <a:off x="460147" y="642524"/>
                <a:ext cx="1663707" cy="320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p>
                <a:pPr marL="0" marR="0" lvl="0" indent="0" algn="ctr" defTabSz="257815" rtl="0" eaLnBrk="1" fontAlgn="auto" latinLnBrk="0" hangingPunct="0">
                  <a:lnSpc>
                    <a:spcPct val="100000"/>
                  </a:lnSpc>
                  <a:spcBef>
                    <a:spcPts val="0"/>
                  </a:spcBef>
                  <a:spcAft>
                    <a:spcPts val="0"/>
                  </a:spcAft>
                  <a:buClrTx/>
                  <a:buSzTx/>
                  <a:buFontTx/>
                  <a:buNone/>
                  <a:tabLst/>
                  <a:defRPr sz="1500" b="1"/>
                </a:pPr>
                <a:r>
                  <a:rPr kumimoji="0" sz="1500" b="1" i="0" u="none" strike="noStrike" kern="0" cap="none" spc="0" normalizeH="0" baseline="0" noProof="0">
                    <a:ln>
                      <a:noFill/>
                    </a:ln>
                    <a:solidFill>
                      <a:srgbClr val="000000"/>
                    </a:solidFill>
                    <a:effectLst/>
                    <a:uLnTx/>
                    <a:uFillTx/>
                    <a:latin typeface="Calibri"/>
                    <a:cs typeface="Calibri"/>
                    <a:sym typeface="Calibri"/>
                  </a:rPr>
                  <a:t>COUNCILS</a:t>
                </a:r>
                <a:r>
                  <a:rPr kumimoji="0" sz="1000" b="0" i="0" u="none" strike="noStrike" kern="0" cap="none" spc="0" normalizeH="0" baseline="0" noProof="0">
                    <a:ln>
                      <a:noFill/>
                    </a:ln>
                    <a:solidFill>
                      <a:srgbClr val="000000"/>
                    </a:solidFill>
                    <a:effectLst/>
                    <a:uLnTx/>
                    <a:uFillTx/>
                    <a:latin typeface="Calibri"/>
                    <a:cs typeface="Calibri"/>
                    <a:sym typeface="Calibri"/>
                  </a:rPr>
                  <a:t> </a:t>
                </a:r>
              </a:p>
            </p:txBody>
          </p:sp>
        </p:grpSp>
        <p:sp>
          <p:nvSpPr>
            <p:cNvPr id="806" name="Shape 806"/>
            <p:cNvSpPr/>
            <p:nvPr/>
          </p:nvSpPr>
          <p:spPr>
            <a:xfrm>
              <a:off x="590277" y="0"/>
              <a:ext cx="1376335" cy="64632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marL="0" marR="0" lvl="0" indent="0" algn="ctr" defTabSz="257815" rtl="0" eaLnBrk="1" fontAlgn="auto" latinLnBrk="0" hangingPunct="0">
                <a:lnSpc>
                  <a:spcPct val="100000"/>
                </a:lnSpc>
                <a:spcBef>
                  <a:spcPts val="0"/>
                </a:spcBef>
                <a:spcAft>
                  <a:spcPts val="0"/>
                </a:spcAft>
                <a:buClrTx/>
                <a:buSzTx/>
                <a:buFontTx/>
                <a:buNone/>
                <a:tabLst/>
                <a:defRPr b="1" i="1"/>
              </a:pPr>
              <a:r>
                <a:rPr kumimoji="0" sz="1800" b="1" i="1" u="none" strike="noStrike" kern="0" cap="none" spc="0" normalizeH="0" baseline="0" noProof="0" dirty="0">
                  <a:ln>
                    <a:noFill/>
                  </a:ln>
                  <a:solidFill>
                    <a:srgbClr val="000000"/>
                  </a:solidFill>
                  <a:effectLst/>
                  <a:uLnTx/>
                  <a:uFillTx/>
                  <a:latin typeface="Calibri"/>
                  <a:cs typeface="Calibri"/>
                  <a:sym typeface="Calibri"/>
                </a:rPr>
                <a:t>AGENCY/</a:t>
              </a:r>
            </a:p>
            <a:p>
              <a:pPr marL="0" marR="0" lvl="0" indent="0" algn="ctr" defTabSz="257815" rtl="0" eaLnBrk="1" fontAlgn="auto" latinLnBrk="0" hangingPunct="0">
                <a:lnSpc>
                  <a:spcPct val="100000"/>
                </a:lnSpc>
                <a:spcBef>
                  <a:spcPts val="0"/>
                </a:spcBef>
                <a:spcAft>
                  <a:spcPts val="0"/>
                </a:spcAft>
                <a:buClrTx/>
                <a:buSzTx/>
                <a:buFontTx/>
                <a:buNone/>
                <a:tabLst/>
                <a:defRPr b="1" i="1"/>
              </a:pPr>
              <a:r>
                <a:rPr kumimoji="0" sz="1800" b="1" i="1" u="none" strike="noStrike" kern="0" cap="none" spc="0" normalizeH="0" baseline="0" noProof="0" dirty="0">
                  <a:ln>
                    <a:noFill/>
                  </a:ln>
                  <a:solidFill>
                    <a:srgbClr val="000000"/>
                  </a:solidFill>
                  <a:effectLst/>
                  <a:uLnTx/>
                  <a:uFillTx/>
                  <a:latin typeface="Calibri"/>
                  <a:cs typeface="Calibri"/>
                  <a:sym typeface="Calibri"/>
                </a:rPr>
                <a:t>COMPONENT</a:t>
              </a:r>
            </a:p>
          </p:txBody>
        </p:sp>
      </p:grpSp>
      <p:sp>
        <p:nvSpPr>
          <p:cNvPr id="808" name="Shape 808"/>
          <p:cNvSpPr/>
          <p:nvPr/>
        </p:nvSpPr>
        <p:spPr>
          <a:xfrm>
            <a:off x="1645076" y="996789"/>
            <a:ext cx="2967751" cy="5224236"/>
          </a:xfrm>
          <a:prstGeom prst="ellipse">
            <a:avLst/>
          </a:prstGeom>
          <a:ln w="12700">
            <a:solidFill>
              <a:srgbClr val="42719B"/>
            </a:solidFill>
            <a:miter/>
          </a:ln>
        </p:spPr>
        <p:txBody>
          <a:bodyPr lIns="45719" rIns="45719" anchor="ctr"/>
          <a:lstStyle/>
          <a:p>
            <a:pPr marL="0" marR="0" lvl="0" indent="0" algn="ctr" defTabSz="257815" rtl="0" eaLnBrk="1" fontAlgn="auto" latinLnBrk="0" hangingPunct="0">
              <a:lnSpc>
                <a:spcPct val="100000"/>
              </a:lnSpc>
              <a:spcBef>
                <a:spcPts val="0"/>
              </a:spcBef>
              <a:spcAft>
                <a:spcPts val="0"/>
              </a:spcAft>
              <a:buClrTx/>
              <a:buSzTx/>
              <a:buFontTx/>
              <a:buNone/>
              <a:tabLst/>
              <a:defRPr sz="1000">
                <a:solidFill>
                  <a:srgbClr val="FFFFFF"/>
                </a:solidFill>
              </a:defRPr>
            </a:pPr>
            <a:endParaRPr kumimoji="0" sz="1000" b="0" i="0" u="none" strike="noStrike" kern="0" cap="none" spc="0" normalizeH="0" baseline="0" noProof="0">
              <a:ln>
                <a:noFill/>
              </a:ln>
              <a:solidFill>
                <a:srgbClr val="FFFFFF"/>
              </a:solidFill>
              <a:effectLst/>
              <a:uLnTx/>
              <a:uFillTx/>
              <a:latin typeface="Calibri"/>
              <a:cs typeface="Calibri"/>
              <a:sym typeface="Calibri"/>
            </a:endParaRPr>
          </a:p>
        </p:txBody>
      </p:sp>
      <p:sp>
        <p:nvSpPr>
          <p:cNvPr id="809" name="Shape 809"/>
          <p:cNvSpPr/>
          <p:nvPr/>
        </p:nvSpPr>
        <p:spPr>
          <a:xfrm>
            <a:off x="2496422" y="728394"/>
            <a:ext cx="1255758" cy="370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257815">
              <a:defRPr b="1" i="1"/>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dirty="0">
                <a:ln>
                  <a:noFill/>
                </a:ln>
                <a:solidFill>
                  <a:srgbClr val="000000"/>
                </a:solidFill>
                <a:effectLst/>
                <a:uLnTx/>
                <a:uFillTx/>
                <a:latin typeface="Calibri"/>
                <a:cs typeface="Calibri"/>
                <a:sym typeface="Calibri"/>
              </a:rPr>
              <a:t>NATIONAL</a:t>
            </a:r>
          </a:p>
        </p:txBody>
      </p:sp>
      <p:grpSp>
        <p:nvGrpSpPr>
          <p:cNvPr id="812" name="Group 812"/>
          <p:cNvGrpSpPr/>
          <p:nvPr/>
        </p:nvGrpSpPr>
        <p:grpSpPr>
          <a:xfrm>
            <a:off x="2376517" y="1543437"/>
            <a:ext cx="1462303" cy="511605"/>
            <a:chOff x="0" y="0"/>
            <a:chExt cx="1462302" cy="511603"/>
          </a:xfrm>
        </p:grpSpPr>
        <p:sp>
          <p:nvSpPr>
            <p:cNvPr id="810" name="Shape 810"/>
            <p:cNvSpPr/>
            <p:nvPr/>
          </p:nvSpPr>
          <p:spPr>
            <a:xfrm>
              <a:off x="0" y="6395"/>
              <a:ext cx="1462303" cy="498813"/>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11" name="Shape 811"/>
            <p:cNvSpPr/>
            <p:nvPr/>
          </p:nvSpPr>
          <p:spPr>
            <a:xfrm>
              <a:off x="0" y="0"/>
              <a:ext cx="1462303" cy="5116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p>
              <a:pPr marL="0" marR="0" lvl="0" indent="0" algn="ctr" defTabSz="257815" rtl="0" eaLnBrk="1" fontAlgn="auto" latinLnBrk="0" hangingPunct="0">
                <a:lnSpc>
                  <a:spcPct val="100000"/>
                </a:lnSpc>
                <a:spcBef>
                  <a:spcPts val="0"/>
                </a:spcBef>
                <a:spcAft>
                  <a:spcPts val="0"/>
                </a:spcAft>
                <a:buClrTx/>
                <a:buSzTx/>
                <a:buFontTx/>
                <a:buNone/>
                <a:tabLst/>
                <a:defRPr sz="1600" b="1">
                  <a:solidFill>
                    <a:srgbClr val="FFFF00"/>
                  </a:solidFill>
                  <a:effectLst>
                    <a:outerShdw blurRad="38100" dist="38100" dir="2700000" rotWithShape="0">
                      <a:srgbClr val="000000">
                        <a:alpha val="43137"/>
                      </a:srgbClr>
                    </a:outerShdw>
                  </a:effectLst>
                </a:defRPr>
              </a:pPr>
              <a:r>
                <a:rPr kumimoji="0" sz="1600" b="1"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National </a:t>
              </a:r>
              <a:endParaRPr kumimoji="0" sz="1600" b="1" i="0" u="none" strike="noStrike" kern="0" cap="none" spc="0" normalizeH="0" baseline="0" noProof="0">
                <a:ln>
                  <a:noFill/>
                </a:ln>
                <a:solidFill>
                  <a:srgbClr val="FFFFFF"/>
                </a:solidFill>
                <a:effectLst>
                  <a:outerShdw blurRad="38100" dist="38100" dir="2700000" rotWithShape="0">
                    <a:srgbClr val="000000">
                      <a:alpha val="43137"/>
                    </a:srgbClr>
                  </a:outerShdw>
                </a:effectLst>
                <a:uLnTx/>
                <a:uFillTx/>
                <a:latin typeface="Calibri"/>
                <a:cs typeface="Calibri"/>
                <a:sym typeface="Calibri"/>
              </a:endParaRPr>
            </a:p>
            <a:p>
              <a:pPr marL="0" marR="0" lvl="0" indent="0" algn="ctr" defTabSz="257815" rtl="0" eaLnBrk="1" fontAlgn="auto" latinLnBrk="0" hangingPunct="0">
                <a:lnSpc>
                  <a:spcPct val="100000"/>
                </a:lnSpc>
                <a:spcBef>
                  <a:spcPts val="0"/>
                </a:spcBef>
                <a:spcAft>
                  <a:spcPts val="0"/>
                </a:spcAft>
                <a:buClrTx/>
                <a:buSzTx/>
                <a:buFontTx/>
                <a:buNone/>
                <a:tabLst/>
                <a:defRPr sz="1600" b="1">
                  <a:solidFill>
                    <a:srgbClr val="FFFF00"/>
                  </a:solidFill>
                  <a:effectLst>
                    <a:outerShdw blurRad="38100" dist="38100" dir="2700000" rotWithShape="0">
                      <a:srgbClr val="000000">
                        <a:alpha val="43137"/>
                      </a:srgbClr>
                    </a:outerShdw>
                  </a:effectLst>
                </a:defRPr>
              </a:pPr>
              <a:r>
                <a:rPr kumimoji="0" sz="1600" b="1"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President</a:t>
              </a:r>
            </a:p>
          </p:txBody>
        </p:sp>
      </p:grpSp>
      <p:grpSp>
        <p:nvGrpSpPr>
          <p:cNvPr id="815" name="Group 815"/>
          <p:cNvGrpSpPr/>
          <p:nvPr/>
        </p:nvGrpSpPr>
        <p:grpSpPr>
          <a:xfrm>
            <a:off x="2376519" y="2735026"/>
            <a:ext cx="1511030" cy="448377"/>
            <a:chOff x="0" y="0"/>
            <a:chExt cx="1511028" cy="448376"/>
          </a:xfrm>
        </p:grpSpPr>
        <p:sp>
          <p:nvSpPr>
            <p:cNvPr id="813" name="Shape 813"/>
            <p:cNvSpPr/>
            <p:nvPr/>
          </p:nvSpPr>
          <p:spPr>
            <a:xfrm>
              <a:off x="0" y="-1"/>
              <a:ext cx="1511029" cy="448378"/>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14" name="Shape 814"/>
            <p:cNvSpPr/>
            <p:nvPr/>
          </p:nvSpPr>
          <p:spPr>
            <a:xfrm>
              <a:off x="0" y="19185"/>
              <a:ext cx="1511029" cy="4100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b="1">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1"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National Secretary Treasurer</a:t>
              </a:r>
            </a:p>
          </p:txBody>
        </p:sp>
      </p:grpSp>
      <p:grpSp>
        <p:nvGrpSpPr>
          <p:cNvPr id="818" name="Group 818"/>
          <p:cNvGrpSpPr/>
          <p:nvPr/>
        </p:nvGrpSpPr>
        <p:grpSpPr>
          <a:xfrm>
            <a:off x="2393224" y="4066106"/>
            <a:ext cx="1477616" cy="1053192"/>
            <a:chOff x="0" y="0"/>
            <a:chExt cx="1477615" cy="1053191"/>
          </a:xfrm>
        </p:grpSpPr>
        <p:sp>
          <p:nvSpPr>
            <p:cNvPr id="816" name="Shape 816"/>
            <p:cNvSpPr/>
            <p:nvPr/>
          </p:nvSpPr>
          <p:spPr>
            <a:xfrm>
              <a:off x="-1" y="-1"/>
              <a:ext cx="1477617" cy="1053193"/>
            </a:xfrm>
            <a:prstGeom prst="rect">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257815" rtl="0" eaLnBrk="1" fontAlgn="auto" latinLnBrk="0" hangingPunct="0">
                <a:lnSpc>
                  <a:spcPct val="100000"/>
                </a:lnSpc>
                <a:spcBef>
                  <a:spcPts val="0"/>
                </a:spcBef>
                <a:spcAft>
                  <a:spcPts val="0"/>
                </a:spcAft>
                <a:buClrTx/>
                <a:buSzTx/>
                <a:buFontTx/>
                <a:buNone/>
                <a:tabLst/>
                <a:defRPr>
                  <a:solidFill>
                    <a:srgbClr val="FFFFFF"/>
                  </a:solidFill>
                </a:defRPr>
              </a:pPr>
              <a:endParaRPr kumimoji="0" sz="1800" b="0" i="0" u="none" strike="noStrike" kern="0" cap="none" spc="0" normalizeH="0" baseline="0" noProof="0">
                <a:ln>
                  <a:noFill/>
                </a:ln>
                <a:solidFill>
                  <a:srgbClr val="FFFFFF"/>
                </a:solidFill>
                <a:effectLst/>
                <a:uLnTx/>
                <a:uFillTx/>
                <a:latin typeface="Calibri"/>
                <a:cs typeface="Calibri"/>
                <a:sym typeface="Calibri"/>
              </a:endParaRPr>
            </a:p>
          </p:txBody>
        </p:sp>
        <p:sp>
          <p:nvSpPr>
            <p:cNvPr id="817" name="Shape 817"/>
            <p:cNvSpPr/>
            <p:nvPr/>
          </p:nvSpPr>
          <p:spPr>
            <a:xfrm>
              <a:off x="-1" y="131093"/>
              <a:ext cx="1477617" cy="7910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14502" tIns="14502" rIns="14502" bIns="14502" numCol="1" anchor="ctr">
              <a:spAutoFit/>
            </a:bodyPr>
            <a:lstStyle>
              <a:lvl1pPr algn="ctr" defTabSz="257815">
                <a:defRPr sz="1300" b="1">
                  <a:solidFill>
                    <a:srgbClr val="FFFF00"/>
                  </a:solidFill>
                  <a:effectLst>
                    <a:outerShdw blurRad="38100" dist="38100" dir="2700000" rotWithShape="0">
                      <a:srgbClr val="000000">
                        <a:alpha val="43137"/>
                      </a:srgbClr>
                    </a:outerShdw>
                  </a:effectLst>
                </a:defRPr>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1" i="0" u="none" strike="noStrike" kern="0" cap="none" spc="0" normalizeH="0" baseline="0" noProof="0">
                  <a:ln>
                    <a:noFill/>
                  </a:ln>
                  <a:solidFill>
                    <a:srgbClr val="FFFF00"/>
                  </a:solidFill>
                  <a:effectLst>
                    <a:outerShdw blurRad="38100" dist="38100" dir="2700000" rotWithShape="0">
                      <a:srgbClr val="000000">
                        <a:alpha val="43137"/>
                      </a:srgbClr>
                    </a:outerShdw>
                  </a:effectLst>
                  <a:uLnTx/>
                  <a:uFillTx/>
                  <a:latin typeface="Calibri"/>
                  <a:cs typeface="Calibri"/>
                  <a:sym typeface="Calibri"/>
                </a:rPr>
                <a:t>National Vice President for Women and Fair Practices</a:t>
              </a:r>
            </a:p>
          </p:txBody>
        </p:sp>
      </p:grpSp>
      <p:sp>
        <p:nvSpPr>
          <p:cNvPr id="819" name="Shape 819"/>
          <p:cNvSpPr/>
          <p:nvPr/>
        </p:nvSpPr>
        <p:spPr>
          <a:xfrm>
            <a:off x="2496422" y="2163889"/>
            <a:ext cx="1309682" cy="47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257815">
              <a:defRPr sz="1300" b="1"/>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300" b="1" i="0" u="none" strike="noStrike" kern="0" cap="none" spc="0" normalizeH="0" baseline="0" noProof="0" dirty="0">
                <a:ln>
                  <a:noFill/>
                </a:ln>
                <a:solidFill>
                  <a:srgbClr val="000000"/>
                </a:solidFill>
                <a:effectLst/>
                <a:uLnTx/>
                <a:uFillTx/>
                <a:latin typeface="Calibri"/>
                <a:cs typeface="Calibri"/>
                <a:sym typeface="Calibri"/>
              </a:rPr>
              <a:t>Operations Departments</a:t>
            </a:r>
          </a:p>
        </p:txBody>
      </p:sp>
      <p:sp>
        <p:nvSpPr>
          <p:cNvPr id="820" name="Shape 820"/>
          <p:cNvSpPr/>
          <p:nvPr/>
        </p:nvSpPr>
        <p:spPr>
          <a:xfrm>
            <a:off x="2477192" y="3268641"/>
            <a:ext cx="1309682" cy="586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257815">
              <a:defRPr sz="1100" b="1"/>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a:ln>
                  <a:noFill/>
                </a:ln>
                <a:solidFill>
                  <a:srgbClr val="000000"/>
                </a:solidFill>
                <a:effectLst/>
                <a:uLnTx/>
                <a:uFillTx/>
                <a:latin typeface="Calibri"/>
                <a:cs typeface="Calibri"/>
                <a:sym typeface="Calibri"/>
              </a:rPr>
              <a:t>Finance and Information Services Departments</a:t>
            </a:r>
          </a:p>
        </p:txBody>
      </p:sp>
      <p:sp>
        <p:nvSpPr>
          <p:cNvPr id="821" name="Shape 821"/>
          <p:cNvSpPr/>
          <p:nvPr/>
        </p:nvSpPr>
        <p:spPr>
          <a:xfrm>
            <a:off x="2469461" y="5253752"/>
            <a:ext cx="1309682" cy="586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defTabSz="257815">
              <a:defRPr sz="1100" b="1"/>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1100" b="1" i="0" u="none" strike="noStrike" kern="0" cap="none" spc="0" normalizeH="0" baseline="0" noProof="0">
                <a:ln>
                  <a:noFill/>
                </a:ln>
                <a:solidFill>
                  <a:srgbClr val="000000"/>
                </a:solidFill>
                <a:effectLst/>
                <a:uLnTx/>
                <a:uFillTx/>
                <a:latin typeface="Calibri"/>
                <a:cs typeface="Calibri"/>
                <a:sym typeface="Calibri"/>
              </a:rPr>
              <a:t>Women’s and Fair Practices Departments</a:t>
            </a:r>
          </a:p>
        </p:txBody>
      </p:sp>
      <p:sp>
        <p:nvSpPr>
          <p:cNvPr id="822" name="Shape 822"/>
          <p:cNvSpPr/>
          <p:nvPr/>
        </p:nvSpPr>
        <p:spPr>
          <a:xfrm>
            <a:off x="3158499" y="188244"/>
            <a:ext cx="6172522" cy="461665"/>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defTabSz="257815">
              <a:defRPr sz="2400" b="1"/>
            </a:lvl1pPr>
          </a:lstStyle>
          <a:p>
            <a:pPr marL="0" marR="0" lvl="0" indent="0" algn="ctr" defTabSz="257815"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dirty="0">
                <a:ln>
                  <a:noFill/>
                </a:ln>
                <a:solidFill>
                  <a:srgbClr val="000000"/>
                </a:solidFill>
                <a:effectLst/>
                <a:uLnTx/>
                <a:uFillTx/>
                <a:latin typeface="Calibri"/>
                <a:cs typeface="Calibri"/>
                <a:sym typeface="Calibri"/>
              </a:rPr>
              <a:t>AFGE </a:t>
            </a:r>
            <a:r>
              <a:rPr kumimoji="0" lang="en-US" sz="2400" b="1" i="0" u="none" strike="noStrike" kern="0" cap="none" spc="0" normalizeH="0" baseline="0" noProof="0" dirty="0">
                <a:ln>
                  <a:noFill/>
                </a:ln>
                <a:solidFill>
                  <a:srgbClr val="000000"/>
                </a:solidFill>
                <a:effectLst/>
                <a:uLnTx/>
                <a:uFillTx/>
                <a:latin typeface="Calibri"/>
                <a:cs typeface="Calibri"/>
                <a:sym typeface="Calibri"/>
              </a:rPr>
              <a:t>NATIONAL </a:t>
            </a:r>
            <a:r>
              <a:rPr kumimoji="0" sz="2400" b="1" i="0" u="none" strike="noStrike" kern="0" cap="none" spc="0" normalizeH="0" baseline="0" noProof="0" dirty="0">
                <a:ln>
                  <a:noFill/>
                </a:ln>
                <a:solidFill>
                  <a:srgbClr val="000000"/>
                </a:solidFill>
                <a:effectLst/>
                <a:uLnTx/>
                <a:uFillTx/>
                <a:latin typeface="Calibri"/>
                <a:cs typeface="Calibri"/>
                <a:sym typeface="Calibri"/>
              </a:rPr>
              <a:t>ORGANIZATIONAL STRUCTURE</a:t>
            </a:r>
          </a:p>
        </p:txBody>
      </p:sp>
      <p:pic>
        <p:nvPicPr>
          <p:cNvPr id="823" name="image16.jpg"/>
          <p:cNvPicPr>
            <a:picLocks noChangeAspect="1"/>
          </p:cNvPicPr>
          <p:nvPr/>
        </p:nvPicPr>
        <p:blipFill>
          <a:blip r:embed="rId3"/>
          <a:stretch>
            <a:fillRect/>
          </a:stretch>
        </p:blipFill>
        <p:spPr>
          <a:xfrm>
            <a:off x="9976029" y="5459415"/>
            <a:ext cx="673209" cy="1356085"/>
          </a:xfrm>
          <a:prstGeom prst="rect">
            <a:avLst/>
          </a:prstGeom>
          <a:ln w="12700">
            <a:miter lim="400000"/>
          </a:ln>
        </p:spPr>
      </p:pic>
      <p:sp>
        <p:nvSpPr>
          <p:cNvPr id="7" name="TextBox 6">
            <a:extLst>
              <a:ext uri="{FF2B5EF4-FFF2-40B4-BE49-F238E27FC236}">
                <a16:creationId xmlns:a16="http://schemas.microsoft.com/office/drawing/2014/main" id="{0D15274E-5AB9-403B-9BD0-81FB4285ED2A}"/>
              </a:ext>
            </a:extLst>
          </p:cNvPr>
          <p:cNvSpPr txBox="1"/>
          <p:nvPr/>
        </p:nvSpPr>
        <p:spPr>
          <a:xfrm>
            <a:off x="5406561" y="1021940"/>
            <a:ext cx="10913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Calibri"/>
                <a:ea typeface="Calibri"/>
                <a:cs typeface="Calibri"/>
                <a:sym typeface="Calibri"/>
              </a:rPr>
              <a:t>REGIONAL</a:t>
            </a:r>
          </a:p>
        </p:txBody>
      </p:sp>
      <p:graphicFrame>
        <p:nvGraphicFramePr>
          <p:cNvPr id="58" name="Table 57">
            <a:extLst>
              <a:ext uri="{FF2B5EF4-FFF2-40B4-BE49-F238E27FC236}">
                <a16:creationId xmlns:a16="http://schemas.microsoft.com/office/drawing/2014/main" id="{B2DA1CEC-515B-4899-B25F-8C8576433146}"/>
              </a:ext>
            </a:extLst>
          </p:cNvPr>
          <p:cNvGraphicFramePr>
            <a:graphicFrameLocks noGrp="1"/>
          </p:cNvGraphicFramePr>
          <p:nvPr/>
        </p:nvGraphicFramePr>
        <p:xfrm>
          <a:off x="134472" y="116541"/>
          <a:ext cx="11842376" cy="6343062"/>
        </p:xfrm>
        <a:graphic>
          <a:graphicData uri="http://schemas.openxmlformats.org/drawingml/2006/table">
            <a:tbl>
              <a:tblPr firstRow="1" bandRow="1">
                <a:tableStyleId>{7DF18680-E054-41AD-8BC1-D1AEF772440D}</a:tableStyleId>
              </a:tblPr>
              <a:tblGrid>
                <a:gridCol w="1783307">
                  <a:extLst>
                    <a:ext uri="{9D8B030D-6E8A-4147-A177-3AD203B41FA5}">
                      <a16:colId xmlns:a16="http://schemas.microsoft.com/office/drawing/2014/main" val="3862776581"/>
                    </a:ext>
                  </a:extLst>
                </a:gridCol>
                <a:gridCol w="10059069">
                  <a:extLst>
                    <a:ext uri="{9D8B030D-6E8A-4147-A177-3AD203B41FA5}">
                      <a16:colId xmlns:a16="http://schemas.microsoft.com/office/drawing/2014/main" val="838811881"/>
                    </a:ext>
                  </a:extLst>
                </a:gridCol>
              </a:tblGrid>
              <a:tr h="464081">
                <a:tc>
                  <a:txBody>
                    <a:bodyPr/>
                    <a:lstStyle/>
                    <a:p>
                      <a:pPr algn="ctr"/>
                      <a:r>
                        <a:rPr lang="en-US" sz="1600" b="1" dirty="0">
                          <a:latin typeface="+mj-lt"/>
                        </a:rPr>
                        <a:t>LEADERSHIP ROLE</a:t>
                      </a:r>
                    </a:p>
                  </a:txBody>
                  <a:tcPr/>
                </a:tc>
                <a:tc>
                  <a:txBody>
                    <a:bodyPr/>
                    <a:lstStyle/>
                    <a:p>
                      <a:pPr algn="ctr"/>
                      <a:r>
                        <a:rPr lang="en-US" sz="1600" dirty="0">
                          <a:latin typeface="+mj-lt"/>
                        </a:rPr>
                        <a:t>DESCRIPTION OF DUTIES</a:t>
                      </a:r>
                    </a:p>
                  </a:txBody>
                  <a:tcPr/>
                </a:tc>
                <a:extLst>
                  <a:ext uri="{0D108BD9-81ED-4DB2-BD59-A6C34878D82A}">
                    <a16:rowId xmlns:a16="http://schemas.microsoft.com/office/drawing/2014/main" val="339411138"/>
                  </a:ext>
                </a:extLst>
              </a:tr>
              <a:tr h="570157">
                <a:tc>
                  <a:txBody>
                    <a:bodyPr/>
                    <a:lstStyle/>
                    <a:p>
                      <a:pPr algn="ctr"/>
                      <a:r>
                        <a:rPr lang="en-US" sz="1600" b="1" dirty="0">
                          <a:latin typeface="+mj-lt"/>
                        </a:rPr>
                        <a:t>Executive Board</a:t>
                      </a:r>
                    </a:p>
                  </a:txBody>
                  <a:tcPr/>
                </a:tc>
                <a:tc>
                  <a:txBody>
                    <a:bodyPr/>
                    <a:lstStyle/>
                    <a:p>
                      <a:pPr marL="171450" indent="-171450" algn="l">
                        <a:buFont typeface="Arial" panose="020B0604020202020204" pitchFamily="34" charset="0"/>
                        <a:buChar char="•"/>
                      </a:pPr>
                      <a:r>
                        <a:rPr lang="en-US" sz="1600" b="1" dirty="0">
                          <a:latin typeface="+mj-lt"/>
                        </a:rPr>
                        <a:t>Provide leadership and consensus on goals</a:t>
                      </a:r>
                    </a:p>
                    <a:p>
                      <a:pPr marL="171450" indent="-171450" algn="l">
                        <a:buFont typeface="Arial" panose="020B0604020202020204" pitchFamily="34" charset="0"/>
                        <a:buChar char="•"/>
                      </a:pPr>
                      <a:r>
                        <a:rPr lang="en-US" sz="1600" b="1" dirty="0">
                          <a:latin typeface="+mj-lt"/>
                        </a:rPr>
                        <a:t>Provide annual budget (reviewed and approved by membership), act for the membership on urgent matters</a:t>
                      </a:r>
                    </a:p>
                  </a:txBody>
                  <a:tcPr/>
                </a:tc>
                <a:extLst>
                  <a:ext uri="{0D108BD9-81ED-4DB2-BD59-A6C34878D82A}">
                    <a16:rowId xmlns:a16="http://schemas.microsoft.com/office/drawing/2014/main" val="2841169415"/>
                  </a:ext>
                </a:extLst>
              </a:tr>
              <a:tr h="994461">
                <a:tc>
                  <a:txBody>
                    <a:bodyPr/>
                    <a:lstStyle/>
                    <a:p>
                      <a:pPr algn="ctr"/>
                      <a:r>
                        <a:rPr lang="en-US" sz="1600" b="1" dirty="0">
                          <a:latin typeface="+mj-lt"/>
                        </a:rPr>
                        <a:t>President</a:t>
                      </a:r>
                    </a:p>
                  </a:txBody>
                  <a:tcPr/>
                </a:tc>
                <a:tc>
                  <a:txBody>
                    <a:bodyPr/>
                    <a:lstStyle/>
                    <a:p>
                      <a:pPr marL="171450" indent="-171450" algn="l">
                        <a:buFont typeface="Arial" panose="020B0604020202020204" pitchFamily="34" charset="0"/>
                        <a:buChar char="•"/>
                      </a:pPr>
                      <a:r>
                        <a:rPr lang="en-US" sz="1600" b="1" dirty="0">
                          <a:latin typeface="+mj-lt"/>
                        </a:rPr>
                        <a:t>Conducting all Local business, exercise general supervision over the affairs of their Locals</a:t>
                      </a:r>
                    </a:p>
                    <a:p>
                      <a:pPr marL="171450" indent="-171450" algn="l">
                        <a:buFont typeface="Arial" panose="020B0604020202020204" pitchFamily="34" charset="0"/>
                        <a:buChar char="•"/>
                      </a:pPr>
                      <a:r>
                        <a:rPr lang="en-US" sz="1600" b="1" dirty="0">
                          <a:latin typeface="+mj-lt"/>
                        </a:rPr>
                        <a:t>Set specific short term and long term goals (Strategic Planning), Approve budget, communicating with fellow officers and members, make worksite visits, supervise all grievances, arbitrations, ULPs</a:t>
                      </a:r>
                    </a:p>
                  </a:txBody>
                  <a:tcPr/>
                </a:tc>
                <a:extLst>
                  <a:ext uri="{0D108BD9-81ED-4DB2-BD59-A6C34878D82A}">
                    <a16:rowId xmlns:a16="http://schemas.microsoft.com/office/drawing/2014/main" val="2843523600"/>
                  </a:ext>
                </a:extLst>
              </a:tr>
              <a:tr h="676233">
                <a:tc>
                  <a:txBody>
                    <a:bodyPr/>
                    <a:lstStyle/>
                    <a:p>
                      <a:pPr algn="ctr"/>
                      <a:r>
                        <a:rPr lang="en-US" sz="1600" b="1" dirty="0">
                          <a:latin typeface="+mj-lt"/>
                        </a:rPr>
                        <a:t>Vice President</a:t>
                      </a:r>
                    </a:p>
                  </a:txBody>
                  <a:tcPr/>
                </a:tc>
                <a:tc>
                  <a:txBody>
                    <a:bodyPr/>
                    <a:lstStyle/>
                    <a:p>
                      <a:pPr marL="285750" indent="-285750" algn="l">
                        <a:buFont typeface="Arial" panose="020B0604020202020204" pitchFamily="34" charset="0"/>
                        <a:buChar char="•"/>
                      </a:pPr>
                      <a:r>
                        <a:rPr lang="en-US" sz="1600" b="1" dirty="0">
                          <a:latin typeface="+mj-lt"/>
                        </a:rPr>
                        <a:t>Assume all responsibilities of Local in President’s absence (ex: presiding over meetings)</a:t>
                      </a:r>
                    </a:p>
                    <a:p>
                      <a:pPr marL="285750" indent="-285750" algn="l">
                        <a:buFont typeface="Arial" panose="020B0604020202020204" pitchFamily="34" charset="0"/>
                        <a:buChar char="•"/>
                      </a:pPr>
                      <a:r>
                        <a:rPr lang="en-US" sz="1600" b="1" dirty="0">
                          <a:latin typeface="+mj-lt"/>
                        </a:rPr>
                        <a:t>Chairman of budget committee &amp; assist sec-treasurer in preparing budget</a:t>
                      </a:r>
                    </a:p>
                  </a:txBody>
                  <a:tcPr/>
                </a:tc>
                <a:extLst>
                  <a:ext uri="{0D108BD9-81ED-4DB2-BD59-A6C34878D82A}">
                    <a16:rowId xmlns:a16="http://schemas.microsoft.com/office/drawing/2014/main" val="2447224154"/>
                  </a:ext>
                </a:extLst>
              </a:tr>
              <a:tr h="570157">
                <a:tc>
                  <a:txBody>
                    <a:bodyPr/>
                    <a:lstStyle/>
                    <a:p>
                      <a:pPr algn="ctr"/>
                      <a:r>
                        <a:rPr lang="en-US" sz="1600" b="1" dirty="0">
                          <a:latin typeface="+mj-lt"/>
                        </a:rPr>
                        <a:t>Secretary</a:t>
                      </a:r>
                    </a:p>
                  </a:txBody>
                  <a:tcPr/>
                </a:tc>
                <a:tc>
                  <a:txBody>
                    <a:bodyPr/>
                    <a:lstStyle/>
                    <a:p>
                      <a:pPr marL="285750" indent="-285750" algn="l">
                        <a:buFont typeface="Arial" panose="020B0604020202020204" pitchFamily="34" charset="0"/>
                        <a:buChar char="•"/>
                      </a:pPr>
                      <a:r>
                        <a:rPr lang="en-US" sz="1600" b="1" dirty="0">
                          <a:latin typeface="+mj-lt"/>
                        </a:rPr>
                        <a:t>Formal communication link </a:t>
                      </a:r>
                      <a:r>
                        <a:rPr lang="en-US" sz="1600" b="1" dirty="0" err="1">
                          <a:latin typeface="+mj-lt"/>
                        </a:rPr>
                        <a:t>btwn</a:t>
                      </a:r>
                      <a:r>
                        <a:rPr lang="en-US" sz="1600" b="1" dirty="0">
                          <a:latin typeface="+mj-lt"/>
                        </a:rPr>
                        <a:t> members and President</a:t>
                      </a:r>
                    </a:p>
                    <a:p>
                      <a:pPr marL="285750" indent="-285750" algn="l">
                        <a:buFont typeface="Arial" panose="020B0604020202020204" pitchFamily="34" charset="0"/>
                        <a:buChar char="•"/>
                      </a:pPr>
                      <a:r>
                        <a:rPr lang="en-US" sz="1600" b="1" dirty="0">
                          <a:latin typeface="+mj-lt"/>
                        </a:rPr>
                        <a:t>Take minutes at meetings, transcribe notes, assist in setting agenda</a:t>
                      </a:r>
                    </a:p>
                  </a:txBody>
                  <a:tcPr/>
                </a:tc>
                <a:extLst>
                  <a:ext uri="{0D108BD9-81ED-4DB2-BD59-A6C34878D82A}">
                    <a16:rowId xmlns:a16="http://schemas.microsoft.com/office/drawing/2014/main" val="2966790641"/>
                  </a:ext>
                </a:extLst>
              </a:tr>
              <a:tr h="522822">
                <a:tc>
                  <a:txBody>
                    <a:bodyPr/>
                    <a:lstStyle/>
                    <a:p>
                      <a:pPr algn="ctr"/>
                      <a:r>
                        <a:rPr lang="en-US" sz="1600" b="1" dirty="0">
                          <a:latin typeface="+mj-lt"/>
                        </a:rPr>
                        <a:t>Treasurer</a:t>
                      </a:r>
                    </a:p>
                  </a:txBody>
                  <a:tcPr/>
                </a:tc>
                <a:tc>
                  <a:txBody>
                    <a:bodyPr/>
                    <a:lstStyle/>
                    <a:p>
                      <a:pPr marL="285750" indent="-285750" algn="l">
                        <a:buFont typeface="Arial" panose="020B0604020202020204" pitchFamily="34" charset="0"/>
                        <a:buChar char="•"/>
                      </a:pPr>
                      <a:r>
                        <a:rPr lang="en-US" sz="1600" b="1" dirty="0">
                          <a:latin typeface="+mj-lt"/>
                        </a:rPr>
                        <a:t>Protect Local’s assets, prepare budget, maintain financial records</a:t>
                      </a:r>
                    </a:p>
                    <a:p>
                      <a:pPr marL="285750" indent="-285750" algn="l">
                        <a:buFont typeface="Arial" panose="020B0604020202020204" pitchFamily="34" charset="0"/>
                        <a:buChar char="•"/>
                      </a:pPr>
                      <a:r>
                        <a:rPr lang="en-US" sz="1600" b="1" dirty="0">
                          <a:latin typeface="+mj-lt"/>
                        </a:rPr>
                        <a:t>Report finances, handle bonding coverage, arrange audits</a:t>
                      </a:r>
                    </a:p>
                  </a:txBody>
                  <a:tcPr/>
                </a:tc>
                <a:extLst>
                  <a:ext uri="{0D108BD9-81ED-4DB2-BD59-A6C34878D82A}">
                    <a16:rowId xmlns:a16="http://schemas.microsoft.com/office/drawing/2014/main" val="1617131728"/>
                  </a:ext>
                </a:extLst>
              </a:tr>
              <a:tr h="570157">
                <a:tc>
                  <a:txBody>
                    <a:bodyPr/>
                    <a:lstStyle/>
                    <a:p>
                      <a:pPr algn="ctr"/>
                      <a:r>
                        <a:rPr lang="en-US" sz="1600" b="1" dirty="0">
                          <a:latin typeface="+mj-lt"/>
                        </a:rPr>
                        <a:t>Sergeant of Arms</a:t>
                      </a:r>
                    </a:p>
                  </a:txBody>
                  <a:tcPr/>
                </a:tc>
                <a:tc>
                  <a:txBody>
                    <a:bodyPr/>
                    <a:lstStyle/>
                    <a:p>
                      <a:pPr marL="285750" indent="-285750" algn="l">
                        <a:buFont typeface="Arial" panose="020B0604020202020204" pitchFamily="34" charset="0"/>
                        <a:buChar char="•"/>
                      </a:pPr>
                      <a:r>
                        <a:rPr lang="en-US" sz="1600" b="1" dirty="0">
                          <a:latin typeface="+mj-lt"/>
                        </a:rPr>
                        <a:t>Meet and greet members at Local meetings, welcome and introduce new guest</a:t>
                      </a:r>
                    </a:p>
                    <a:p>
                      <a:pPr marL="285750" indent="-285750" algn="l">
                        <a:buFont typeface="Arial" panose="020B0604020202020204" pitchFamily="34" charset="0"/>
                        <a:buChar char="•"/>
                      </a:pPr>
                      <a:r>
                        <a:rPr lang="en-US" sz="1600" b="1" dirty="0">
                          <a:latin typeface="+mj-lt"/>
                        </a:rPr>
                        <a:t>Assist presiding officer in maintaining order</a:t>
                      </a:r>
                    </a:p>
                  </a:txBody>
                  <a:tcPr/>
                </a:tc>
                <a:extLst>
                  <a:ext uri="{0D108BD9-81ED-4DB2-BD59-A6C34878D82A}">
                    <a16:rowId xmlns:a16="http://schemas.microsoft.com/office/drawing/2014/main" val="3022088807"/>
                  </a:ext>
                </a:extLst>
              </a:tr>
              <a:tr h="1312687">
                <a:tc>
                  <a:txBody>
                    <a:bodyPr/>
                    <a:lstStyle/>
                    <a:p>
                      <a:pPr algn="ctr"/>
                      <a:r>
                        <a:rPr lang="en-US" sz="1600" b="1" dirty="0">
                          <a:latin typeface="+mj-lt"/>
                        </a:rPr>
                        <a:t>Stewards</a:t>
                      </a:r>
                    </a:p>
                  </a:txBody>
                  <a:tcPr/>
                </a:tc>
                <a:tc>
                  <a:txBody>
                    <a:bodyPr/>
                    <a:lstStyle/>
                    <a:p>
                      <a:pPr marL="285750" indent="-285750" algn="l">
                        <a:buFont typeface="Arial" panose="020B0604020202020204" pitchFamily="34" charset="0"/>
                        <a:buChar char="•"/>
                      </a:pPr>
                      <a:r>
                        <a:rPr lang="en-US" sz="1600" b="1" dirty="0">
                          <a:latin typeface="+mj-lt"/>
                        </a:rPr>
                        <a:t>Informing workers of rights under the collective bargaining agreement (CBA); monitoring and enforcing the provisions of the CBA; and ensuring employer compliance with federal, state and local laws. </a:t>
                      </a:r>
                    </a:p>
                    <a:p>
                      <a:pPr marL="285750" indent="-285750" algn="l">
                        <a:buFont typeface="Arial" panose="020B0604020202020204" pitchFamily="34" charset="0"/>
                        <a:buChar char="•"/>
                      </a:pPr>
                      <a:r>
                        <a:rPr lang="en-US" sz="1600" b="1" dirty="0">
                          <a:latin typeface="+mj-lt"/>
                        </a:rPr>
                        <a:t>Represent and defend in investigatory interviews (Weingarten Rights), that are reasonably expected to result in disciplinary action, and through the grievance procedure.</a:t>
                      </a:r>
                    </a:p>
                  </a:txBody>
                  <a:tcPr/>
                </a:tc>
                <a:extLst>
                  <a:ext uri="{0D108BD9-81ED-4DB2-BD59-A6C34878D82A}">
                    <a16:rowId xmlns:a16="http://schemas.microsoft.com/office/drawing/2014/main" val="3462110545"/>
                  </a:ext>
                </a:extLst>
              </a:tr>
              <a:tr h="522822">
                <a:tc>
                  <a:txBody>
                    <a:bodyPr/>
                    <a:lstStyle/>
                    <a:p>
                      <a:pPr algn="ctr"/>
                      <a:r>
                        <a:rPr lang="en-US" sz="1600" b="1" dirty="0">
                          <a:latin typeface="+mj-lt"/>
                        </a:rPr>
                        <a:t>Committees</a:t>
                      </a:r>
                    </a:p>
                  </a:txBody>
                  <a:tcPr/>
                </a:tc>
                <a:tc>
                  <a:txBody>
                    <a:bodyPr/>
                    <a:lstStyle/>
                    <a:p>
                      <a:pPr marL="285750" indent="-285750" algn="l">
                        <a:buFont typeface="Arial" panose="020B0604020202020204" pitchFamily="34" charset="0"/>
                        <a:buChar char="•"/>
                      </a:pPr>
                      <a:r>
                        <a:rPr lang="en-US" sz="1600" b="1" dirty="0">
                          <a:latin typeface="+mj-lt"/>
                        </a:rPr>
                        <a:t>Key to an activist Local, getting the programmatic work done( Ex: election, audit, organizing, legislative, health and safety, etc.) </a:t>
                      </a:r>
                    </a:p>
                  </a:txBody>
                  <a:tcPr/>
                </a:tc>
                <a:extLst>
                  <a:ext uri="{0D108BD9-81ED-4DB2-BD59-A6C34878D82A}">
                    <a16:rowId xmlns:a16="http://schemas.microsoft.com/office/drawing/2014/main" val="3977704799"/>
                  </a:ext>
                </a:extLst>
              </a:tr>
            </a:tbl>
          </a:graphicData>
        </a:graphic>
      </p:graphicFrame>
    </p:spTree>
    <p:extLst>
      <p:ext uri="{BB962C8B-B14F-4D97-AF65-F5344CB8AC3E}">
        <p14:creationId xmlns:p14="http://schemas.microsoft.com/office/powerpoint/2010/main" val="21360697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782"/>
                                        </p:tgtEl>
                                        <p:attrNameLst>
                                          <p:attrName>style.visibility</p:attrName>
                                        </p:attrNameLst>
                                      </p:cBhvr>
                                      <p:to>
                                        <p:strVal val="visible"/>
                                      </p:to>
                                    </p:set>
                                    <p:animEffect transition="in" filter="fade">
                                      <p:cBhvr>
                                        <p:cTn id="7" dur="2000"/>
                                        <p:tgtEl>
                                          <p:spTgt spid="782"/>
                                        </p:tgtEl>
                                      </p:cBhvr>
                                    </p:animEffect>
                                    <p:anim calcmode="lin" valueType="num">
                                      <p:cBhvr>
                                        <p:cTn id="8" dur="2000" fill="hold"/>
                                        <p:tgtEl>
                                          <p:spTgt spid="782"/>
                                        </p:tgtEl>
                                        <p:attrNameLst>
                                          <p:attrName>ppt_w</p:attrName>
                                        </p:attrNameLst>
                                      </p:cBhvr>
                                      <p:tavLst>
                                        <p:tav tm="0" fmla="#ppt_w*sin(2.5*pi*$)">
                                          <p:val>
                                            <p:fltVal val="0"/>
                                          </p:val>
                                        </p:tav>
                                        <p:tav tm="100000">
                                          <p:val>
                                            <p:fltVal val="1"/>
                                          </p:val>
                                        </p:tav>
                                      </p:tavLst>
                                    </p:anim>
                                    <p:anim calcmode="lin" valueType="num">
                                      <p:cBhvr>
                                        <p:cTn id="9" dur="2000" fill="hold"/>
                                        <p:tgtEl>
                                          <p:spTgt spid="78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down)">
                                      <p:cBhvr>
                                        <p:cTn id="14" dur="580">
                                          <p:stCondLst>
                                            <p:cond delay="0"/>
                                          </p:stCondLst>
                                        </p:cTn>
                                        <p:tgtEl>
                                          <p:spTgt spid="58"/>
                                        </p:tgtEl>
                                      </p:cBhvr>
                                    </p:animEffect>
                                    <p:anim calcmode="lin" valueType="num">
                                      <p:cBhvr>
                                        <p:cTn id="15"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20" dur="26">
                                          <p:stCondLst>
                                            <p:cond delay="650"/>
                                          </p:stCondLst>
                                        </p:cTn>
                                        <p:tgtEl>
                                          <p:spTgt spid="58"/>
                                        </p:tgtEl>
                                      </p:cBhvr>
                                      <p:to x="100000" y="60000"/>
                                    </p:animScale>
                                    <p:animScale>
                                      <p:cBhvr>
                                        <p:cTn id="21" dur="166" decel="50000">
                                          <p:stCondLst>
                                            <p:cond delay="676"/>
                                          </p:stCondLst>
                                        </p:cTn>
                                        <p:tgtEl>
                                          <p:spTgt spid="58"/>
                                        </p:tgtEl>
                                      </p:cBhvr>
                                      <p:to x="100000" y="100000"/>
                                    </p:animScale>
                                    <p:animScale>
                                      <p:cBhvr>
                                        <p:cTn id="22" dur="26">
                                          <p:stCondLst>
                                            <p:cond delay="1312"/>
                                          </p:stCondLst>
                                        </p:cTn>
                                        <p:tgtEl>
                                          <p:spTgt spid="58"/>
                                        </p:tgtEl>
                                      </p:cBhvr>
                                      <p:to x="100000" y="80000"/>
                                    </p:animScale>
                                    <p:animScale>
                                      <p:cBhvr>
                                        <p:cTn id="23" dur="166" decel="50000">
                                          <p:stCondLst>
                                            <p:cond delay="1338"/>
                                          </p:stCondLst>
                                        </p:cTn>
                                        <p:tgtEl>
                                          <p:spTgt spid="58"/>
                                        </p:tgtEl>
                                      </p:cBhvr>
                                      <p:to x="100000" y="100000"/>
                                    </p:animScale>
                                    <p:animScale>
                                      <p:cBhvr>
                                        <p:cTn id="24" dur="26">
                                          <p:stCondLst>
                                            <p:cond delay="1642"/>
                                          </p:stCondLst>
                                        </p:cTn>
                                        <p:tgtEl>
                                          <p:spTgt spid="58"/>
                                        </p:tgtEl>
                                      </p:cBhvr>
                                      <p:to x="100000" y="90000"/>
                                    </p:animScale>
                                    <p:animScale>
                                      <p:cBhvr>
                                        <p:cTn id="25" dur="166" decel="50000">
                                          <p:stCondLst>
                                            <p:cond delay="1668"/>
                                          </p:stCondLst>
                                        </p:cTn>
                                        <p:tgtEl>
                                          <p:spTgt spid="58"/>
                                        </p:tgtEl>
                                      </p:cBhvr>
                                      <p:to x="100000" y="100000"/>
                                    </p:animScale>
                                    <p:animScale>
                                      <p:cBhvr>
                                        <p:cTn id="26" dur="26">
                                          <p:stCondLst>
                                            <p:cond delay="1808"/>
                                          </p:stCondLst>
                                        </p:cTn>
                                        <p:tgtEl>
                                          <p:spTgt spid="58"/>
                                        </p:tgtEl>
                                      </p:cBhvr>
                                      <p:to x="100000" y="95000"/>
                                    </p:animScale>
                                    <p:animScale>
                                      <p:cBhvr>
                                        <p:cTn id="27" dur="166" decel="50000">
                                          <p:stCondLst>
                                            <p:cond delay="1834"/>
                                          </p:stCondLst>
                                        </p:cTn>
                                        <p:tgtEl>
                                          <p:spTgt spid="58"/>
                                        </p:tgtEl>
                                      </p:cBhvr>
                                      <p:to x="100000" y="100000"/>
                                    </p:animScale>
                                  </p:childTnLst>
                                  <p:subTnLst>
                                    <p:set>
                                      <p:cBhvr override="childStyle">
                                        <p:cTn dur="1" fill="hold" display="0" masterRel="nextClick" afterEffect="1"/>
                                        <p:tgtEl>
                                          <p:spTgt spid="58"/>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794"/>
                                        </p:tgtEl>
                                        <p:attrNameLst>
                                          <p:attrName>style.visibility</p:attrName>
                                        </p:attrNameLst>
                                      </p:cBhvr>
                                      <p:to>
                                        <p:strVal val="visible"/>
                                      </p:to>
                                    </p:set>
                                    <p:anim calcmode="lin" valueType="num">
                                      <p:cBhvr additive="base">
                                        <p:cTn id="36" dur="500" fill="hold"/>
                                        <p:tgtEl>
                                          <p:spTgt spid="794"/>
                                        </p:tgtEl>
                                        <p:attrNameLst>
                                          <p:attrName>ppt_x</p:attrName>
                                        </p:attrNameLst>
                                      </p:cBhvr>
                                      <p:tavLst>
                                        <p:tav tm="0">
                                          <p:val>
                                            <p:strVal val="#ppt_x"/>
                                          </p:val>
                                        </p:tav>
                                        <p:tav tm="100000">
                                          <p:val>
                                            <p:strVal val="#ppt_x"/>
                                          </p:val>
                                        </p:tav>
                                      </p:tavLst>
                                    </p:anim>
                                    <p:anim calcmode="lin" valueType="num">
                                      <p:cBhvr additive="base">
                                        <p:cTn id="37" dur="500" fill="hold"/>
                                        <p:tgtEl>
                                          <p:spTgt spid="79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12"/>
                                        </p:tgtEl>
                                        <p:attrNameLst>
                                          <p:attrName>style.visibility</p:attrName>
                                        </p:attrNameLst>
                                      </p:cBhvr>
                                      <p:to>
                                        <p:strVal val="visible"/>
                                      </p:to>
                                    </p:set>
                                    <p:anim calcmode="lin" valueType="num">
                                      <p:cBhvr additive="base">
                                        <p:cTn id="42" dur="500" fill="hold"/>
                                        <p:tgtEl>
                                          <p:spTgt spid="812"/>
                                        </p:tgtEl>
                                        <p:attrNameLst>
                                          <p:attrName>ppt_x</p:attrName>
                                        </p:attrNameLst>
                                      </p:cBhvr>
                                      <p:tavLst>
                                        <p:tav tm="0">
                                          <p:val>
                                            <p:strVal val="#ppt_x"/>
                                          </p:val>
                                        </p:tav>
                                        <p:tav tm="100000">
                                          <p:val>
                                            <p:strVal val="#ppt_x"/>
                                          </p:val>
                                        </p:tav>
                                      </p:tavLst>
                                    </p:anim>
                                    <p:anim calcmode="lin" valueType="num">
                                      <p:cBhvr additive="base">
                                        <p:cTn id="43" dur="500" fill="hold"/>
                                        <p:tgtEl>
                                          <p:spTgt spid="8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819"/>
                                        </p:tgtEl>
                                        <p:attrNameLst>
                                          <p:attrName>style.visibility</p:attrName>
                                        </p:attrNameLst>
                                      </p:cBhvr>
                                      <p:to>
                                        <p:strVal val="visible"/>
                                      </p:to>
                                    </p:set>
                                    <p:anim calcmode="lin" valueType="num">
                                      <p:cBhvr additive="base">
                                        <p:cTn id="46" dur="500" fill="hold"/>
                                        <p:tgtEl>
                                          <p:spTgt spid="819"/>
                                        </p:tgtEl>
                                        <p:attrNameLst>
                                          <p:attrName>ppt_x</p:attrName>
                                        </p:attrNameLst>
                                      </p:cBhvr>
                                      <p:tavLst>
                                        <p:tav tm="0">
                                          <p:val>
                                            <p:strVal val="#ppt_x"/>
                                          </p:val>
                                        </p:tav>
                                        <p:tav tm="100000">
                                          <p:val>
                                            <p:strVal val="#ppt_x"/>
                                          </p:val>
                                        </p:tav>
                                      </p:tavLst>
                                    </p:anim>
                                    <p:anim calcmode="lin" valueType="num">
                                      <p:cBhvr additive="base">
                                        <p:cTn id="47" dur="500" fill="hold"/>
                                        <p:tgtEl>
                                          <p:spTgt spid="819"/>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815"/>
                                        </p:tgtEl>
                                        <p:attrNameLst>
                                          <p:attrName>style.visibility</p:attrName>
                                        </p:attrNameLst>
                                      </p:cBhvr>
                                      <p:to>
                                        <p:strVal val="visible"/>
                                      </p:to>
                                    </p:set>
                                    <p:anim calcmode="lin" valueType="num">
                                      <p:cBhvr additive="base">
                                        <p:cTn id="50" dur="500" fill="hold"/>
                                        <p:tgtEl>
                                          <p:spTgt spid="815"/>
                                        </p:tgtEl>
                                        <p:attrNameLst>
                                          <p:attrName>ppt_x</p:attrName>
                                        </p:attrNameLst>
                                      </p:cBhvr>
                                      <p:tavLst>
                                        <p:tav tm="0">
                                          <p:val>
                                            <p:strVal val="#ppt_x"/>
                                          </p:val>
                                        </p:tav>
                                        <p:tav tm="100000">
                                          <p:val>
                                            <p:strVal val="#ppt_x"/>
                                          </p:val>
                                        </p:tav>
                                      </p:tavLst>
                                    </p:anim>
                                    <p:anim calcmode="lin" valueType="num">
                                      <p:cBhvr additive="base">
                                        <p:cTn id="51" dur="500" fill="hold"/>
                                        <p:tgtEl>
                                          <p:spTgt spid="815"/>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820"/>
                                        </p:tgtEl>
                                        <p:attrNameLst>
                                          <p:attrName>style.visibility</p:attrName>
                                        </p:attrNameLst>
                                      </p:cBhvr>
                                      <p:to>
                                        <p:strVal val="visible"/>
                                      </p:to>
                                    </p:set>
                                    <p:anim calcmode="lin" valueType="num">
                                      <p:cBhvr additive="base">
                                        <p:cTn id="54" dur="500" fill="hold"/>
                                        <p:tgtEl>
                                          <p:spTgt spid="820"/>
                                        </p:tgtEl>
                                        <p:attrNameLst>
                                          <p:attrName>ppt_x</p:attrName>
                                        </p:attrNameLst>
                                      </p:cBhvr>
                                      <p:tavLst>
                                        <p:tav tm="0">
                                          <p:val>
                                            <p:strVal val="#ppt_x"/>
                                          </p:val>
                                        </p:tav>
                                        <p:tav tm="100000">
                                          <p:val>
                                            <p:strVal val="#ppt_x"/>
                                          </p:val>
                                        </p:tav>
                                      </p:tavLst>
                                    </p:anim>
                                    <p:anim calcmode="lin" valueType="num">
                                      <p:cBhvr additive="base">
                                        <p:cTn id="55" dur="500" fill="hold"/>
                                        <p:tgtEl>
                                          <p:spTgt spid="820"/>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818"/>
                                        </p:tgtEl>
                                        <p:attrNameLst>
                                          <p:attrName>style.visibility</p:attrName>
                                        </p:attrNameLst>
                                      </p:cBhvr>
                                      <p:to>
                                        <p:strVal val="visible"/>
                                      </p:to>
                                    </p:set>
                                    <p:anim calcmode="lin" valueType="num">
                                      <p:cBhvr additive="base">
                                        <p:cTn id="58" dur="500" fill="hold"/>
                                        <p:tgtEl>
                                          <p:spTgt spid="818"/>
                                        </p:tgtEl>
                                        <p:attrNameLst>
                                          <p:attrName>ppt_x</p:attrName>
                                        </p:attrNameLst>
                                      </p:cBhvr>
                                      <p:tavLst>
                                        <p:tav tm="0">
                                          <p:val>
                                            <p:strVal val="#ppt_x"/>
                                          </p:val>
                                        </p:tav>
                                        <p:tav tm="100000">
                                          <p:val>
                                            <p:strVal val="#ppt_x"/>
                                          </p:val>
                                        </p:tav>
                                      </p:tavLst>
                                    </p:anim>
                                    <p:anim calcmode="lin" valueType="num">
                                      <p:cBhvr additive="base">
                                        <p:cTn id="59" dur="500" fill="hold"/>
                                        <p:tgtEl>
                                          <p:spTgt spid="818"/>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821"/>
                                        </p:tgtEl>
                                        <p:attrNameLst>
                                          <p:attrName>style.visibility</p:attrName>
                                        </p:attrNameLst>
                                      </p:cBhvr>
                                      <p:to>
                                        <p:strVal val="visible"/>
                                      </p:to>
                                    </p:set>
                                    <p:anim calcmode="lin" valueType="num">
                                      <p:cBhvr additive="base">
                                        <p:cTn id="62" dur="500" fill="hold"/>
                                        <p:tgtEl>
                                          <p:spTgt spid="821"/>
                                        </p:tgtEl>
                                        <p:attrNameLst>
                                          <p:attrName>ppt_x</p:attrName>
                                        </p:attrNameLst>
                                      </p:cBhvr>
                                      <p:tavLst>
                                        <p:tav tm="0">
                                          <p:val>
                                            <p:strVal val="#ppt_x"/>
                                          </p:val>
                                        </p:tav>
                                        <p:tav tm="100000">
                                          <p:val>
                                            <p:strVal val="#ppt_x"/>
                                          </p:val>
                                        </p:tav>
                                      </p:tavLst>
                                    </p:anim>
                                    <p:anim calcmode="lin" valueType="num">
                                      <p:cBhvr additive="base">
                                        <p:cTn id="63" dur="500" fill="hold"/>
                                        <p:tgtEl>
                                          <p:spTgt spid="821"/>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808"/>
                                        </p:tgtEl>
                                        <p:attrNameLst>
                                          <p:attrName>style.visibility</p:attrName>
                                        </p:attrNameLst>
                                      </p:cBhvr>
                                      <p:to>
                                        <p:strVal val="visible"/>
                                      </p:to>
                                    </p:set>
                                    <p:anim calcmode="lin" valueType="num">
                                      <p:cBhvr additive="base">
                                        <p:cTn id="66" dur="500" fill="hold"/>
                                        <p:tgtEl>
                                          <p:spTgt spid="808"/>
                                        </p:tgtEl>
                                        <p:attrNameLst>
                                          <p:attrName>ppt_x</p:attrName>
                                        </p:attrNameLst>
                                      </p:cBhvr>
                                      <p:tavLst>
                                        <p:tav tm="0">
                                          <p:val>
                                            <p:strVal val="#ppt_x"/>
                                          </p:val>
                                        </p:tav>
                                        <p:tav tm="100000">
                                          <p:val>
                                            <p:strVal val="#ppt_x"/>
                                          </p:val>
                                        </p:tav>
                                      </p:tavLst>
                                    </p:anim>
                                    <p:anim calcmode="lin" valueType="num">
                                      <p:cBhvr additive="base">
                                        <p:cTn id="67" dur="500" fill="hold"/>
                                        <p:tgtEl>
                                          <p:spTgt spid="808"/>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809"/>
                                        </p:tgtEl>
                                        <p:attrNameLst>
                                          <p:attrName>style.visibility</p:attrName>
                                        </p:attrNameLst>
                                      </p:cBhvr>
                                      <p:to>
                                        <p:strVal val="visible"/>
                                      </p:to>
                                    </p:set>
                                    <p:anim calcmode="lin" valueType="num">
                                      <p:cBhvr additive="base">
                                        <p:cTn id="70" dur="500" fill="hold"/>
                                        <p:tgtEl>
                                          <p:spTgt spid="809"/>
                                        </p:tgtEl>
                                        <p:attrNameLst>
                                          <p:attrName>ppt_x</p:attrName>
                                        </p:attrNameLst>
                                      </p:cBhvr>
                                      <p:tavLst>
                                        <p:tav tm="0">
                                          <p:val>
                                            <p:strVal val="#ppt_x"/>
                                          </p:val>
                                        </p:tav>
                                        <p:tav tm="100000">
                                          <p:val>
                                            <p:strVal val="#ppt_x"/>
                                          </p:val>
                                        </p:tav>
                                      </p:tavLst>
                                    </p:anim>
                                    <p:anim calcmode="lin" valueType="num">
                                      <p:cBhvr additive="base">
                                        <p:cTn id="71" dur="500" fill="hold"/>
                                        <p:tgtEl>
                                          <p:spTgt spid="80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807"/>
                                        </p:tgtEl>
                                        <p:attrNameLst>
                                          <p:attrName>style.visibility</p:attrName>
                                        </p:attrNameLst>
                                      </p:cBhvr>
                                      <p:to>
                                        <p:strVal val="visible"/>
                                      </p:to>
                                    </p:set>
                                    <p:anim calcmode="lin" valueType="num">
                                      <p:cBhvr additive="base">
                                        <p:cTn id="76" dur="500" fill="hold"/>
                                        <p:tgtEl>
                                          <p:spTgt spid="807"/>
                                        </p:tgtEl>
                                        <p:attrNameLst>
                                          <p:attrName>ppt_x</p:attrName>
                                        </p:attrNameLst>
                                      </p:cBhvr>
                                      <p:tavLst>
                                        <p:tav tm="0">
                                          <p:val>
                                            <p:strVal val="#ppt_x"/>
                                          </p:val>
                                        </p:tav>
                                        <p:tav tm="100000">
                                          <p:val>
                                            <p:strVal val="#ppt_x"/>
                                          </p:val>
                                        </p:tav>
                                      </p:tavLst>
                                    </p:anim>
                                    <p:anim calcmode="lin" valueType="num">
                                      <p:cBhvr additive="base">
                                        <p:cTn id="77" dur="500" fill="hold"/>
                                        <p:tgtEl>
                                          <p:spTgt spid="8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 grpId="0" animBg="1"/>
      <p:bldP spid="809" grpId="0" animBg="1"/>
      <p:bldP spid="819" grpId="0" animBg="1"/>
      <p:bldP spid="820" grpId="0" animBg="1"/>
      <p:bldP spid="821"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cxnSp>
        <p:nvCxnSpPr>
          <p:cNvPr id="43" name="Elbow Connector 42"/>
          <p:cNvCxnSpPr>
            <a:endCxn id="22" idx="0"/>
          </p:cNvCxnSpPr>
          <p:nvPr/>
        </p:nvCxnSpPr>
        <p:spPr>
          <a:xfrm>
            <a:off x="8185151" y="1411289"/>
            <a:ext cx="1597025" cy="141287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rot="5400000">
            <a:off x="5177823" y="-945543"/>
            <a:ext cx="1319028" cy="465659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vert="vert270" lIns="29004" tIns="14502" rIns="29004" bIns="14502" anchor="ct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1804" b="0" i="0" u="none" strike="noStrike" kern="0" cap="none" spc="0" normalizeH="0" baseline="0" noProof="0" dirty="0">
                <a:ln>
                  <a:noFill/>
                </a:ln>
                <a:solidFill>
                  <a:prstClr val="white"/>
                </a:solidFill>
                <a:effectLst/>
                <a:uLnTx/>
                <a:uFillTx/>
                <a:latin typeface="Calibri" panose="020F0502020204030204"/>
                <a:ea typeface="+mn-ea"/>
                <a:cs typeface="+mn-cs"/>
              </a:rPr>
              <a:t>NATIONAL CONVENTION</a:t>
            </a:r>
          </a:p>
        </p:txBody>
      </p:sp>
      <p:grpSp>
        <p:nvGrpSpPr>
          <p:cNvPr id="34820" name="Group 22"/>
          <p:cNvGrpSpPr>
            <a:grpSpLocks/>
          </p:cNvGrpSpPr>
          <p:nvPr/>
        </p:nvGrpSpPr>
        <p:grpSpPr bwMode="auto">
          <a:xfrm>
            <a:off x="2898775" y="2120901"/>
            <a:ext cx="6015038" cy="2079625"/>
            <a:chOff x="4293227" y="895491"/>
            <a:chExt cx="7707439" cy="2855562"/>
          </a:xfrm>
        </p:grpSpPr>
        <p:sp>
          <p:nvSpPr>
            <p:cNvPr id="10" name="Rectangle 9"/>
            <p:cNvSpPr/>
            <p:nvPr/>
          </p:nvSpPr>
          <p:spPr>
            <a:xfrm>
              <a:off x="6931535" y="2469320"/>
              <a:ext cx="2217236" cy="9416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29004" tIns="14502" rIns="29004" bIns="14502" anchor="ct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1353"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National Vice Presidents</a:t>
              </a:r>
            </a:p>
          </p:txBody>
        </p:sp>
        <p:sp>
          <p:nvSpPr>
            <p:cNvPr id="13" name="Rectangle 12"/>
            <p:cNvSpPr/>
            <p:nvPr/>
          </p:nvSpPr>
          <p:spPr>
            <a:xfrm>
              <a:off x="6931535" y="1562515"/>
              <a:ext cx="2217236" cy="69972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29004" tIns="14502" rIns="29004" bIns="14502" anchor="ct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1579"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National President</a:t>
              </a:r>
            </a:p>
          </p:txBody>
        </p:sp>
        <p:sp>
          <p:nvSpPr>
            <p:cNvPr id="14" name="Rectangle 13"/>
            <p:cNvSpPr/>
            <p:nvPr/>
          </p:nvSpPr>
          <p:spPr>
            <a:xfrm>
              <a:off x="4634966" y="1845892"/>
              <a:ext cx="1869395" cy="91334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29004" tIns="14502" rIns="29004" bIns="14502" anchor="ct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1353"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National Secretary Treasurer</a:t>
              </a:r>
            </a:p>
          </p:txBody>
        </p:sp>
        <p:sp>
          <p:nvSpPr>
            <p:cNvPr id="15" name="Rectangle 14"/>
            <p:cNvSpPr/>
            <p:nvPr/>
          </p:nvSpPr>
          <p:spPr>
            <a:xfrm>
              <a:off x="9331846" y="1845892"/>
              <a:ext cx="2310808" cy="913345"/>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29004" tIns="14502" rIns="29004" bIns="14502" anchor="ct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1297"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National Vice President for Women and Fair Practices</a:t>
              </a:r>
            </a:p>
          </p:txBody>
        </p:sp>
        <p:sp>
          <p:nvSpPr>
            <p:cNvPr id="17" name="TextBox 16"/>
            <p:cNvSpPr txBox="1"/>
            <p:nvPr/>
          </p:nvSpPr>
          <p:spPr>
            <a:xfrm>
              <a:off x="6748461" y="1054618"/>
              <a:ext cx="3073618" cy="459941"/>
            </a:xfrm>
            <a:prstGeom prst="rect">
              <a:avLst/>
            </a:prstGeom>
            <a:noFill/>
          </p:spPr>
          <p:txBody>
            <a:bodyPr>
              <a:spAutoFit/>
            </a:bodyPr>
            <a:lstStyle/>
            <a:p>
              <a:pPr marL="0" marR="0" lvl="0" indent="0" algn="l" defTabSz="257815" rtl="0" eaLnBrk="1" fontAlgn="auto" latinLnBrk="0" hangingPunct="1">
                <a:lnSpc>
                  <a:spcPct val="100000"/>
                </a:lnSpc>
                <a:spcBef>
                  <a:spcPts val="0"/>
                </a:spcBef>
                <a:spcAft>
                  <a:spcPts val="0"/>
                </a:spcAft>
                <a:buClrTx/>
                <a:buSzTx/>
                <a:buFontTx/>
                <a:buNone/>
                <a:tabLst/>
                <a:defRPr/>
              </a:pPr>
              <a:r>
                <a:rPr kumimoji="0" lang="en-US" sz="1579" b="1" i="0" u="none" strike="noStrike" kern="0" cap="none" spc="0" normalizeH="0" baseline="0" noProof="0" dirty="0">
                  <a:ln>
                    <a:noFill/>
                  </a:ln>
                  <a:solidFill>
                    <a:prstClr val="black"/>
                  </a:solidFill>
                  <a:effectLst/>
                  <a:uLnTx/>
                  <a:uFillTx/>
                  <a:latin typeface="Calibri" panose="020F0502020204030204"/>
                  <a:ea typeface="+mn-ea"/>
                  <a:cs typeface="+mn-cs"/>
                </a:rPr>
                <a:t>EXECUTIVE BOARD</a:t>
              </a:r>
            </a:p>
          </p:txBody>
        </p:sp>
        <p:sp>
          <p:nvSpPr>
            <p:cNvPr id="18" name="Oval 17"/>
            <p:cNvSpPr/>
            <p:nvPr/>
          </p:nvSpPr>
          <p:spPr>
            <a:xfrm>
              <a:off x="4293227" y="895491"/>
              <a:ext cx="7707439" cy="28555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51561" tIns="25780" rIns="51561" bIns="25780" anchor="ctr"/>
            <a:lstStyle/>
            <a:p>
              <a:pPr marL="0" marR="0" lvl="0" indent="0" algn="ctr" defTabSz="257815" rtl="0" eaLnBrk="1" fontAlgn="auto" latinLnBrk="0" hangingPunct="1">
                <a:lnSpc>
                  <a:spcPct val="100000"/>
                </a:lnSpc>
                <a:spcBef>
                  <a:spcPts val="0"/>
                </a:spcBef>
                <a:spcAft>
                  <a:spcPts val="0"/>
                </a:spcAft>
                <a:buClrTx/>
                <a:buSzTx/>
                <a:buFontTx/>
                <a:buNone/>
                <a:tabLst/>
                <a:defRPr/>
              </a:pPr>
              <a:endParaRPr kumimoji="0" lang="en-US" sz="1015"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2" name="Diamond 21"/>
          <p:cNvSpPr/>
          <p:nvPr/>
        </p:nvSpPr>
        <p:spPr>
          <a:xfrm>
            <a:off x="8913814" y="2824163"/>
            <a:ext cx="1736725" cy="641350"/>
          </a:xfrm>
          <a:prstGeom prst="diamond">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902" b="1" i="0" u="none" strike="noStrike" kern="0" cap="none" spc="0" normalizeH="0" baseline="0" noProof="0" dirty="0">
                <a:ln>
                  <a:noFill/>
                </a:ln>
                <a:solidFill>
                  <a:prstClr val="black"/>
                </a:solidFill>
                <a:effectLst/>
                <a:uLnTx/>
                <a:uFillTx/>
                <a:latin typeface="Calibri" panose="020F0502020204030204"/>
                <a:ea typeface="+mn-ea"/>
                <a:cs typeface="+mn-cs"/>
              </a:rPr>
              <a:t>AFGE</a:t>
            </a:r>
          </a:p>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902" b="1" i="0" u="none" strike="noStrike" kern="0" cap="none" spc="0" normalizeH="0" baseline="0" noProof="0" dirty="0">
                <a:ln>
                  <a:noFill/>
                </a:ln>
                <a:solidFill>
                  <a:prstClr val="black"/>
                </a:solidFill>
                <a:effectLst/>
                <a:uLnTx/>
                <a:uFillTx/>
                <a:latin typeface="Calibri" panose="020F0502020204030204"/>
                <a:ea typeface="+mn-ea"/>
                <a:cs typeface="+mn-cs"/>
              </a:rPr>
              <a:t>Constitution</a:t>
            </a:r>
          </a:p>
        </p:txBody>
      </p:sp>
      <p:grpSp>
        <p:nvGrpSpPr>
          <p:cNvPr id="34822" name="Group 30"/>
          <p:cNvGrpSpPr>
            <a:grpSpLocks/>
          </p:cNvGrpSpPr>
          <p:nvPr/>
        </p:nvGrpSpPr>
        <p:grpSpPr bwMode="auto">
          <a:xfrm>
            <a:off x="3578226" y="4211639"/>
            <a:ext cx="4646613" cy="2554287"/>
            <a:chOff x="5000791" y="4773211"/>
            <a:chExt cx="6033047" cy="4780364"/>
          </a:xfrm>
        </p:grpSpPr>
        <p:grpSp>
          <p:nvGrpSpPr>
            <p:cNvPr id="34827" name="Group 20"/>
            <p:cNvGrpSpPr>
              <a:grpSpLocks/>
            </p:cNvGrpSpPr>
            <p:nvPr/>
          </p:nvGrpSpPr>
          <p:grpSpPr bwMode="auto">
            <a:xfrm>
              <a:off x="5000791" y="4773211"/>
              <a:ext cx="6033047" cy="4780364"/>
              <a:chOff x="-316264" y="4586659"/>
              <a:chExt cx="6007866" cy="4417694"/>
            </a:xfrm>
          </p:grpSpPr>
          <p:sp>
            <p:nvSpPr>
              <p:cNvPr id="4" name="Oval 3"/>
              <p:cNvSpPr/>
              <p:nvPr/>
            </p:nvSpPr>
            <p:spPr>
              <a:xfrm>
                <a:off x="722335" y="7351493"/>
                <a:ext cx="3663834" cy="137280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29004" tIns="14502" rIns="29004" bIns="14502" anchor="ct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2030" b="0" i="0" u="none" strike="noStrike" kern="0" cap="none" spc="0" normalizeH="0" baseline="0" noProof="0" dirty="0">
                    <a:ln>
                      <a:noFill/>
                    </a:ln>
                    <a:solidFill>
                      <a:prstClr val="white"/>
                    </a:solidFill>
                    <a:effectLst/>
                    <a:uLnTx/>
                    <a:uFillTx/>
                    <a:latin typeface="Calibri" panose="020F0502020204030204"/>
                    <a:ea typeface="+mn-ea"/>
                    <a:cs typeface="+mn-cs"/>
                  </a:rPr>
                  <a:t>MEMBERS</a:t>
                </a:r>
              </a:p>
            </p:txBody>
          </p:sp>
          <p:sp>
            <p:nvSpPr>
              <p:cNvPr id="5" name="Rectangle 4"/>
              <p:cNvSpPr/>
              <p:nvPr/>
            </p:nvSpPr>
            <p:spPr>
              <a:xfrm>
                <a:off x="2553225" y="5550369"/>
                <a:ext cx="2413819" cy="38713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29004" tIns="14502" rIns="29004" bIns="14502" anchor="ct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1015"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Local President</a:t>
                </a:r>
              </a:p>
            </p:txBody>
          </p:sp>
          <p:sp>
            <p:nvSpPr>
              <p:cNvPr id="6" name="Rectangle 5"/>
              <p:cNvSpPr/>
              <p:nvPr/>
            </p:nvSpPr>
            <p:spPr>
              <a:xfrm>
                <a:off x="2553225" y="6094001"/>
                <a:ext cx="2413819" cy="3294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29004" tIns="14502" rIns="29004" bIns="14502" anchor="ct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1015"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Local Executive Board</a:t>
                </a:r>
              </a:p>
            </p:txBody>
          </p:sp>
          <p:sp>
            <p:nvSpPr>
              <p:cNvPr id="7" name="Rectangle 6"/>
              <p:cNvSpPr/>
              <p:nvPr/>
            </p:nvSpPr>
            <p:spPr>
              <a:xfrm>
                <a:off x="2553225" y="6601941"/>
                <a:ext cx="2413819" cy="32947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29004" tIns="14502" rIns="29004" bIns="14502" anchor="ct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1015" b="0"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Calibri" panose="020F0502020204030204"/>
                    <a:ea typeface="+mn-ea"/>
                    <a:cs typeface="+mn-cs"/>
                  </a:rPr>
                  <a:t>Stewards</a:t>
                </a:r>
              </a:p>
            </p:txBody>
          </p:sp>
          <p:sp>
            <p:nvSpPr>
              <p:cNvPr id="19" name="Oval 18"/>
              <p:cNvSpPr/>
              <p:nvPr/>
            </p:nvSpPr>
            <p:spPr>
              <a:xfrm>
                <a:off x="-316264" y="4586659"/>
                <a:ext cx="6007866" cy="44176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51561" tIns="25780" rIns="51561" bIns="25780" anchor="ctr"/>
              <a:lstStyle/>
              <a:p>
                <a:pPr marL="0" marR="0" lvl="0" indent="0" algn="ctr" defTabSz="257815" rtl="0" eaLnBrk="1" fontAlgn="auto" latinLnBrk="0" hangingPunct="1">
                  <a:lnSpc>
                    <a:spcPct val="100000"/>
                  </a:lnSpc>
                  <a:spcBef>
                    <a:spcPts val="0"/>
                  </a:spcBef>
                  <a:spcAft>
                    <a:spcPts val="0"/>
                  </a:spcAft>
                  <a:buClrTx/>
                  <a:buSzTx/>
                  <a:buFontTx/>
                  <a:buNone/>
                  <a:tabLst/>
                  <a:defRPr/>
                </a:pPr>
                <a:endParaRPr kumimoji="0" lang="en-US" sz="1015"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1687042" y="4743158"/>
                <a:ext cx="1834995" cy="579326"/>
              </a:xfrm>
              <a:prstGeom prst="rect">
                <a:avLst/>
              </a:prstGeom>
              <a:noFill/>
            </p:spPr>
            <p:txBody>
              <a:bodyPr>
                <a:spAutoFit/>
              </a:bodyP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1579" b="1" i="0" u="none" strike="noStrike" kern="0" cap="none" spc="0" normalizeH="0" baseline="0" noProof="0" dirty="0">
                    <a:ln>
                      <a:noFill/>
                    </a:ln>
                    <a:solidFill>
                      <a:prstClr val="black"/>
                    </a:solidFill>
                    <a:effectLst/>
                    <a:uLnTx/>
                    <a:uFillTx/>
                    <a:latin typeface="Calibri" panose="020F0502020204030204"/>
                    <a:ea typeface="+mn-ea"/>
                    <a:cs typeface="+mn-cs"/>
                  </a:rPr>
                  <a:t>LOCALS</a:t>
                </a:r>
                <a:r>
                  <a:rPr kumimoji="0" lang="en-US" sz="1015" b="0" i="0" u="none" strike="noStrike" kern="0" cap="none" spc="0" normalizeH="0" baseline="0" noProof="0" dirty="0">
                    <a:ln>
                      <a:noFill/>
                    </a:ln>
                    <a:solidFill>
                      <a:prstClr val="black"/>
                    </a:solidFill>
                    <a:effectLst/>
                    <a:uLnTx/>
                    <a:uFillTx/>
                    <a:latin typeface="Calibri" panose="020F0502020204030204"/>
                    <a:ea typeface="+mn-ea"/>
                    <a:cs typeface="+mn-cs"/>
                  </a:rPr>
                  <a:t> </a:t>
                </a:r>
              </a:p>
            </p:txBody>
          </p:sp>
        </p:grpSp>
        <p:sp>
          <p:nvSpPr>
            <p:cNvPr id="24" name="Diamond 23"/>
            <p:cNvSpPr/>
            <p:nvPr/>
          </p:nvSpPr>
          <p:spPr>
            <a:xfrm>
              <a:off x="5287294" y="6006182"/>
              <a:ext cx="2308511" cy="1149784"/>
            </a:xfrm>
            <a:prstGeom prst="diamond">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789" b="1" i="0" u="none" strike="noStrike" kern="0" cap="none" spc="0" normalizeH="0" baseline="0" noProof="0" dirty="0">
                  <a:ln>
                    <a:noFill/>
                  </a:ln>
                  <a:solidFill>
                    <a:prstClr val="black"/>
                  </a:solidFill>
                  <a:effectLst/>
                  <a:uLnTx/>
                  <a:uFillTx/>
                  <a:latin typeface="Calibri" panose="020F0502020204030204"/>
                  <a:ea typeface="+mn-ea"/>
                  <a:cs typeface="+mn-cs"/>
                </a:rPr>
                <a:t>Local</a:t>
              </a:r>
            </a:p>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789" b="1" i="0" u="none" strike="noStrike" kern="0" cap="none" spc="0" normalizeH="0" baseline="0" noProof="0" dirty="0">
                  <a:ln>
                    <a:noFill/>
                  </a:ln>
                  <a:solidFill>
                    <a:prstClr val="black"/>
                  </a:solidFill>
                  <a:effectLst/>
                  <a:uLnTx/>
                  <a:uFillTx/>
                  <a:latin typeface="Calibri" panose="020F0502020204030204"/>
                  <a:ea typeface="+mn-ea"/>
                  <a:cs typeface="+mn-cs"/>
                </a:rPr>
                <a:t>Constitution</a:t>
              </a:r>
            </a:p>
          </p:txBody>
        </p:sp>
      </p:grpSp>
      <p:sp>
        <p:nvSpPr>
          <p:cNvPr id="32" name="TextBox 31"/>
          <p:cNvSpPr txBox="1"/>
          <p:nvPr/>
        </p:nvSpPr>
        <p:spPr>
          <a:xfrm>
            <a:off x="3022600" y="179388"/>
            <a:ext cx="5759450" cy="474662"/>
          </a:xfrm>
          <a:prstGeom prst="rect">
            <a:avLst/>
          </a:prstGeom>
          <a:noFill/>
        </p:spPr>
        <p:txBody>
          <a:bodyPr>
            <a:spAutoFit/>
          </a:bodyPr>
          <a:lstStyle/>
          <a:p>
            <a:pPr marL="0" marR="0" lvl="0" indent="0" algn="ctr" defTabSz="257815" rtl="0" eaLnBrk="1" fontAlgn="auto" latinLnBrk="0" hangingPunct="1">
              <a:lnSpc>
                <a:spcPct val="100000"/>
              </a:lnSpc>
              <a:spcBef>
                <a:spcPts val="0"/>
              </a:spcBef>
              <a:spcAft>
                <a:spcPts val="0"/>
              </a:spcAft>
              <a:buClrTx/>
              <a:buSzTx/>
              <a:buFontTx/>
              <a:buNone/>
              <a:tabLst/>
              <a:defRPr/>
            </a:pPr>
            <a:r>
              <a:rPr kumimoji="0" lang="en-US" sz="2481" b="1" i="0" u="none" strike="noStrike" kern="0" cap="none" spc="0" normalizeH="0" baseline="0" noProof="0" dirty="0">
                <a:ln>
                  <a:noFill/>
                </a:ln>
                <a:solidFill>
                  <a:prstClr val="black"/>
                </a:solidFill>
                <a:effectLst/>
                <a:uLnTx/>
                <a:uFillTx/>
                <a:latin typeface="Calibri" panose="020F0502020204030204"/>
                <a:ea typeface="+mn-ea"/>
                <a:cs typeface="+mn-cs"/>
              </a:rPr>
              <a:t>AFGE GOVERNING STRUCTURE</a:t>
            </a:r>
          </a:p>
        </p:txBody>
      </p:sp>
      <p:pic>
        <p:nvPicPr>
          <p:cNvPr id="34824" name="Picture 3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75850" y="5459414"/>
            <a:ext cx="67310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Elbow Connector 44"/>
          <p:cNvCxnSpPr>
            <a:stCxn id="22" idx="2"/>
            <a:endCxn id="19" idx="6"/>
          </p:cNvCxnSpPr>
          <p:nvPr/>
        </p:nvCxnSpPr>
        <p:spPr>
          <a:xfrm rot="5400000">
            <a:off x="7991476" y="3698876"/>
            <a:ext cx="2024062" cy="155733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9" idx="2"/>
            <a:endCxn id="8" idx="2"/>
          </p:cNvCxnSpPr>
          <p:nvPr/>
        </p:nvCxnSpPr>
        <p:spPr>
          <a:xfrm rot="10800000">
            <a:off x="3508375" y="1382713"/>
            <a:ext cx="69850" cy="4106862"/>
          </a:xfrm>
          <a:prstGeom prst="bentConnector3">
            <a:avLst>
              <a:gd name="adj1" fmla="val 2304467"/>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126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92359" y="1371421"/>
            <a:ext cx="7407282" cy="4115157"/>
          </a:xfrm>
          <a:prstGeom prst="rect">
            <a:avLst/>
          </a:prstGeom>
        </p:spPr>
      </p:pic>
    </p:spTree>
    <p:extLst>
      <p:ext uri="{BB962C8B-B14F-4D97-AF65-F5344CB8AC3E}">
        <p14:creationId xmlns:p14="http://schemas.microsoft.com/office/powerpoint/2010/main" val="3045763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shadeToTitle="1">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2895600" y="497366"/>
          <a:ext cx="7404100" cy="6216172"/>
        </p:xfrm>
        <a:graphic>
          <a:graphicData uri="http://schemas.openxmlformats.org/drawingml/2006/table">
            <a:tbl>
              <a:tblPr firstRow="1" firstCol="1" bandRow="1">
                <a:tableStyleId>{327F97BB-C833-4FB7-BDE5-3F7075034690}</a:tableStyleId>
              </a:tblPr>
              <a:tblGrid>
                <a:gridCol w="7404100">
                  <a:extLst>
                    <a:ext uri="{9D8B030D-6E8A-4147-A177-3AD203B41FA5}">
                      <a16:colId xmlns:a16="http://schemas.microsoft.com/office/drawing/2014/main" val="20000"/>
                    </a:ext>
                  </a:extLst>
                </a:gridCol>
              </a:tblGrid>
              <a:tr h="261622">
                <a:tc>
                  <a:txBody>
                    <a:bodyPr/>
                    <a:lstStyle/>
                    <a:p>
                      <a:pPr marL="0" marR="0" algn="ctr">
                        <a:lnSpc>
                          <a:spcPts val="1650"/>
                        </a:lnSpc>
                        <a:spcBef>
                          <a:spcPts val="0"/>
                        </a:spcBef>
                        <a:spcAft>
                          <a:spcPts val="0"/>
                        </a:spcAft>
                      </a:pPr>
                      <a:r>
                        <a:rPr lang="en-US" sz="1800" dirty="0">
                          <a:solidFill>
                            <a:schemeClr val="tx2"/>
                          </a:solidFill>
                          <a:effectLst/>
                        </a:rPr>
                        <a:t>AFGE DEFCON</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w="9525" cap="flat" cmpd="sng" algn="ctr">
                      <a:noFill/>
                      <a:prstDash val="solid"/>
                    </a:lnT>
                    <a:lnB w="38100" cap="flat" cmpd="sng" algn="ctr">
                      <a:noFill/>
                      <a:prstDash val="soli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261622">
                <a:tc>
                  <a:txBody>
                    <a:bodyPr/>
                    <a:lstStyle/>
                    <a:p>
                      <a:pPr marL="0" marR="0" algn="ctr">
                        <a:lnSpc>
                          <a:spcPts val="1650"/>
                        </a:lnSpc>
                        <a:spcBef>
                          <a:spcPts val="0"/>
                        </a:spcBef>
                        <a:spcAft>
                          <a:spcPts val="0"/>
                        </a:spcAft>
                      </a:pPr>
                      <a:r>
                        <a:rPr lang="en-US" sz="1800" dirty="0">
                          <a:solidFill>
                            <a:schemeClr val="tx2"/>
                          </a:solidFill>
                          <a:effectLst/>
                        </a:rPr>
                        <a:t>AFGE Federal Fire Fighter Steering Committee</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w="38100" cap="flat" cmpd="sng" algn="ctr">
                      <a:noFill/>
                      <a:prstDash val="solid"/>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1"/>
                  </a:ext>
                </a:extLst>
              </a:tr>
              <a:tr h="261622">
                <a:tc>
                  <a:txBody>
                    <a:bodyPr/>
                    <a:lstStyle/>
                    <a:p>
                      <a:pPr marL="0" marR="0" algn="ctr">
                        <a:lnSpc>
                          <a:spcPts val="1650"/>
                        </a:lnSpc>
                        <a:spcBef>
                          <a:spcPts val="0"/>
                        </a:spcBef>
                        <a:spcAft>
                          <a:spcPts val="0"/>
                        </a:spcAft>
                      </a:pPr>
                      <a:r>
                        <a:rPr lang="en-US" sz="1800" dirty="0">
                          <a:solidFill>
                            <a:schemeClr val="tx2"/>
                          </a:solidFill>
                          <a:effectLst/>
                        </a:rPr>
                        <a:t>AFGE Federal Law Enforcement Council</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r h="261622">
                <a:tc>
                  <a:txBody>
                    <a:bodyPr/>
                    <a:lstStyle/>
                    <a:p>
                      <a:pPr marL="0" marR="0" algn="ctr">
                        <a:lnSpc>
                          <a:spcPts val="1650"/>
                        </a:lnSpc>
                        <a:spcBef>
                          <a:spcPts val="0"/>
                        </a:spcBef>
                        <a:spcAft>
                          <a:spcPts val="0"/>
                        </a:spcAft>
                      </a:pPr>
                      <a:r>
                        <a:rPr lang="en-US" sz="1800" dirty="0">
                          <a:solidFill>
                            <a:schemeClr val="tx2"/>
                          </a:solidFill>
                          <a:effectLst/>
                        </a:rPr>
                        <a:t>AFGE TSA Council 100</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3"/>
                  </a:ext>
                </a:extLst>
              </a:tr>
              <a:tr h="261622">
                <a:tc>
                  <a:txBody>
                    <a:bodyPr/>
                    <a:lstStyle/>
                    <a:p>
                      <a:pPr marL="0" marR="0" algn="ctr">
                        <a:lnSpc>
                          <a:spcPts val="1650"/>
                        </a:lnSpc>
                        <a:spcBef>
                          <a:spcPts val="0"/>
                        </a:spcBef>
                        <a:spcAft>
                          <a:spcPts val="0"/>
                        </a:spcAft>
                      </a:pPr>
                      <a:r>
                        <a:rPr lang="en-US" sz="1800" dirty="0">
                          <a:solidFill>
                            <a:schemeClr val="tx2"/>
                          </a:solidFill>
                          <a:effectLst/>
                        </a:rPr>
                        <a:t>Air Force Materiel Command Locals (C-214)</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4"/>
                  </a:ext>
                </a:extLst>
              </a:tr>
              <a:tr h="261622">
                <a:tc>
                  <a:txBody>
                    <a:bodyPr/>
                    <a:lstStyle/>
                    <a:p>
                      <a:pPr marL="0" marR="0" algn="ctr">
                        <a:lnSpc>
                          <a:spcPts val="1650"/>
                        </a:lnSpc>
                        <a:spcBef>
                          <a:spcPts val="0"/>
                        </a:spcBef>
                        <a:spcAft>
                          <a:spcPts val="0"/>
                        </a:spcAft>
                      </a:pPr>
                      <a:r>
                        <a:rPr lang="en-US" sz="1800" dirty="0">
                          <a:solidFill>
                            <a:schemeClr val="tx2"/>
                          </a:solidFill>
                          <a:effectLst/>
                        </a:rPr>
                        <a:t>Council 252</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5"/>
                  </a:ext>
                </a:extLst>
              </a:tr>
              <a:tr h="481566">
                <a:tc>
                  <a:txBody>
                    <a:bodyPr/>
                    <a:lstStyle/>
                    <a:p>
                      <a:pPr marL="0" marR="0" algn="ctr">
                        <a:lnSpc>
                          <a:spcPts val="1650"/>
                        </a:lnSpc>
                        <a:spcBef>
                          <a:spcPts val="0"/>
                        </a:spcBef>
                        <a:spcAft>
                          <a:spcPts val="0"/>
                        </a:spcAft>
                      </a:pPr>
                      <a:r>
                        <a:rPr lang="en-US" sz="1800" dirty="0">
                          <a:solidFill>
                            <a:schemeClr val="tx2"/>
                          </a:solidFill>
                          <a:effectLst/>
                        </a:rPr>
                        <a:t>Council of National Archives and Records Administration (NARA) Locals (C-260)</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r h="261622">
                <a:tc>
                  <a:txBody>
                    <a:bodyPr/>
                    <a:lstStyle/>
                    <a:p>
                      <a:pPr marL="0" marR="0" algn="ctr">
                        <a:lnSpc>
                          <a:spcPts val="1650"/>
                        </a:lnSpc>
                        <a:spcBef>
                          <a:spcPts val="0"/>
                        </a:spcBef>
                        <a:spcAft>
                          <a:spcPts val="0"/>
                        </a:spcAft>
                      </a:pPr>
                      <a:r>
                        <a:rPr lang="en-US" sz="1800" dirty="0">
                          <a:solidFill>
                            <a:schemeClr val="tx2"/>
                          </a:solidFill>
                          <a:effectLst/>
                        </a:rPr>
                        <a:t>DFAS Council of DFAS Locals (C-171)</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7"/>
                  </a:ext>
                </a:extLst>
              </a:tr>
              <a:tr h="261622">
                <a:tc>
                  <a:txBody>
                    <a:bodyPr/>
                    <a:lstStyle/>
                    <a:p>
                      <a:pPr marL="0" marR="0" algn="ctr">
                        <a:lnSpc>
                          <a:spcPts val="1650"/>
                        </a:lnSpc>
                        <a:spcBef>
                          <a:spcPts val="0"/>
                        </a:spcBef>
                        <a:spcAft>
                          <a:spcPts val="0"/>
                        </a:spcAft>
                      </a:pPr>
                      <a:r>
                        <a:rPr lang="en-US" sz="1800" dirty="0">
                          <a:solidFill>
                            <a:schemeClr val="tx2"/>
                          </a:solidFill>
                          <a:effectLst/>
                        </a:rPr>
                        <a:t>Defense Contract Management Agency (C-170)</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8"/>
                  </a:ext>
                </a:extLst>
              </a:tr>
              <a:tr h="261622">
                <a:tc>
                  <a:txBody>
                    <a:bodyPr/>
                    <a:lstStyle/>
                    <a:p>
                      <a:pPr marL="0" marR="0" algn="ctr">
                        <a:lnSpc>
                          <a:spcPts val="1650"/>
                        </a:lnSpc>
                        <a:spcBef>
                          <a:spcPts val="0"/>
                        </a:spcBef>
                        <a:spcAft>
                          <a:spcPts val="0"/>
                        </a:spcAft>
                      </a:pPr>
                      <a:r>
                        <a:rPr lang="en-US" sz="1800" dirty="0">
                          <a:solidFill>
                            <a:schemeClr val="tx2"/>
                          </a:solidFill>
                          <a:effectLst/>
                        </a:rPr>
                        <a:t>EPA Locals (C-238)</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9"/>
                  </a:ext>
                </a:extLst>
              </a:tr>
              <a:tr h="261622">
                <a:tc>
                  <a:txBody>
                    <a:bodyPr/>
                    <a:lstStyle/>
                    <a:p>
                      <a:pPr marL="0" marR="0" algn="ctr">
                        <a:lnSpc>
                          <a:spcPts val="1650"/>
                        </a:lnSpc>
                        <a:spcBef>
                          <a:spcPts val="0"/>
                        </a:spcBef>
                        <a:spcAft>
                          <a:spcPts val="0"/>
                        </a:spcAft>
                      </a:pPr>
                      <a:r>
                        <a:rPr lang="en-US" sz="1800" dirty="0">
                          <a:solidFill>
                            <a:schemeClr val="tx2"/>
                          </a:solidFill>
                          <a:effectLst/>
                        </a:rPr>
                        <a:t>ICE Council 118</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0"/>
                  </a:ext>
                </a:extLst>
              </a:tr>
              <a:tr h="355696">
                <a:tc>
                  <a:txBody>
                    <a:bodyPr/>
                    <a:lstStyle/>
                    <a:p>
                      <a:pPr marL="0" marR="0" algn="ctr">
                        <a:lnSpc>
                          <a:spcPts val="1650"/>
                        </a:lnSpc>
                        <a:spcBef>
                          <a:spcPts val="0"/>
                        </a:spcBef>
                        <a:spcAft>
                          <a:spcPts val="0"/>
                        </a:spcAft>
                      </a:pPr>
                      <a:r>
                        <a:rPr lang="en-US" sz="1800" dirty="0">
                          <a:solidFill>
                            <a:schemeClr val="tx2"/>
                          </a:solidFill>
                          <a:effectLst/>
                        </a:rPr>
                        <a:t>Midwest Council of Food Inspection Locals (C-202)</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1"/>
                  </a:ext>
                </a:extLst>
              </a:tr>
              <a:tr h="261622">
                <a:tc>
                  <a:txBody>
                    <a:bodyPr/>
                    <a:lstStyle/>
                    <a:p>
                      <a:pPr marL="0" marR="0" algn="ctr">
                        <a:lnSpc>
                          <a:spcPts val="1650"/>
                        </a:lnSpc>
                        <a:spcBef>
                          <a:spcPts val="0"/>
                        </a:spcBef>
                        <a:spcAft>
                          <a:spcPts val="0"/>
                        </a:spcAft>
                      </a:pPr>
                      <a:r>
                        <a:rPr lang="en-US" sz="1800" dirty="0">
                          <a:solidFill>
                            <a:schemeClr val="tx2"/>
                          </a:solidFill>
                          <a:effectLst/>
                        </a:rPr>
                        <a:t>National Border Patrol Council</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2"/>
                  </a:ext>
                </a:extLst>
              </a:tr>
              <a:tr h="261622">
                <a:tc>
                  <a:txBody>
                    <a:bodyPr/>
                    <a:lstStyle/>
                    <a:p>
                      <a:pPr marL="0" marR="0" algn="ctr">
                        <a:lnSpc>
                          <a:spcPts val="1650"/>
                        </a:lnSpc>
                        <a:spcBef>
                          <a:spcPts val="0"/>
                        </a:spcBef>
                        <a:spcAft>
                          <a:spcPts val="0"/>
                        </a:spcAft>
                      </a:pPr>
                      <a:r>
                        <a:rPr lang="en-US" sz="1800" dirty="0">
                          <a:solidFill>
                            <a:schemeClr val="tx2"/>
                          </a:solidFill>
                          <a:effectLst/>
                        </a:rPr>
                        <a:t>National Council of EEOC Locals 216</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3"/>
                  </a:ext>
                </a:extLst>
              </a:tr>
              <a:tr h="261622">
                <a:tc>
                  <a:txBody>
                    <a:bodyPr/>
                    <a:lstStyle/>
                    <a:p>
                      <a:pPr marL="0" marR="0" algn="ctr">
                        <a:lnSpc>
                          <a:spcPts val="1650"/>
                        </a:lnSpc>
                        <a:spcBef>
                          <a:spcPts val="0"/>
                        </a:spcBef>
                        <a:spcAft>
                          <a:spcPts val="0"/>
                        </a:spcAft>
                      </a:pPr>
                      <a:r>
                        <a:rPr lang="en-US" sz="1800" dirty="0">
                          <a:solidFill>
                            <a:schemeClr val="tx2"/>
                          </a:solidFill>
                          <a:effectLst/>
                        </a:rPr>
                        <a:t>National Council of Field Labor Locals (C-73)</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4"/>
                  </a:ext>
                </a:extLst>
              </a:tr>
              <a:tr h="261622">
                <a:tc>
                  <a:txBody>
                    <a:bodyPr/>
                    <a:lstStyle/>
                    <a:p>
                      <a:pPr marL="0" marR="0" algn="ctr">
                        <a:lnSpc>
                          <a:spcPts val="1650"/>
                        </a:lnSpc>
                        <a:spcBef>
                          <a:spcPts val="0"/>
                        </a:spcBef>
                        <a:spcAft>
                          <a:spcPts val="0"/>
                        </a:spcAft>
                      </a:pPr>
                      <a:r>
                        <a:rPr lang="en-US" sz="1800" dirty="0">
                          <a:solidFill>
                            <a:schemeClr val="tx2"/>
                          </a:solidFill>
                          <a:effectLst/>
                        </a:rPr>
                        <a:t>National Council of HUD Locals (C-222)</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5"/>
                  </a:ext>
                </a:extLst>
              </a:tr>
              <a:tr h="261622">
                <a:tc>
                  <a:txBody>
                    <a:bodyPr/>
                    <a:lstStyle/>
                    <a:p>
                      <a:pPr marL="0" marR="0" algn="ctr">
                        <a:lnSpc>
                          <a:spcPts val="1650"/>
                        </a:lnSpc>
                        <a:spcBef>
                          <a:spcPts val="0"/>
                        </a:spcBef>
                        <a:spcAft>
                          <a:spcPts val="0"/>
                        </a:spcAft>
                      </a:pPr>
                      <a:r>
                        <a:rPr lang="en-US" sz="1800" dirty="0">
                          <a:solidFill>
                            <a:schemeClr val="tx2"/>
                          </a:solidFill>
                          <a:effectLst/>
                        </a:rPr>
                        <a:t>National Council of Prisons Locals (C-33)</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6"/>
                  </a:ext>
                </a:extLst>
              </a:tr>
              <a:tr h="481566">
                <a:tc>
                  <a:txBody>
                    <a:bodyPr/>
                    <a:lstStyle/>
                    <a:p>
                      <a:pPr marL="0" marR="0" algn="ctr">
                        <a:lnSpc>
                          <a:spcPts val="1650"/>
                        </a:lnSpc>
                        <a:spcBef>
                          <a:spcPts val="0"/>
                        </a:spcBef>
                        <a:spcAft>
                          <a:spcPts val="0"/>
                        </a:spcAft>
                      </a:pPr>
                      <a:r>
                        <a:rPr lang="en-US" sz="1800" dirty="0">
                          <a:solidFill>
                            <a:schemeClr val="tx2"/>
                          </a:solidFill>
                          <a:effectLst/>
                        </a:rPr>
                        <a:t>National Council of SSA Field Operations Locals (Atlanta Region) (C-220)</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7"/>
                  </a:ext>
                </a:extLst>
              </a:tr>
              <a:tr h="355696">
                <a:tc>
                  <a:txBody>
                    <a:bodyPr/>
                    <a:lstStyle/>
                    <a:p>
                      <a:pPr marL="0" marR="0" algn="ctr">
                        <a:lnSpc>
                          <a:spcPts val="1650"/>
                        </a:lnSpc>
                        <a:spcBef>
                          <a:spcPts val="0"/>
                        </a:spcBef>
                        <a:spcAft>
                          <a:spcPts val="0"/>
                        </a:spcAft>
                      </a:pPr>
                      <a:r>
                        <a:rPr lang="en-US" sz="1800" dirty="0">
                          <a:solidFill>
                            <a:schemeClr val="tx2"/>
                          </a:solidFill>
                          <a:effectLst/>
                        </a:rPr>
                        <a:t>National Council of SSA Field Operations Locals (C-220)</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8"/>
                  </a:ext>
                </a:extLst>
              </a:tr>
              <a:tr h="261622">
                <a:tc>
                  <a:txBody>
                    <a:bodyPr/>
                    <a:lstStyle/>
                    <a:p>
                      <a:pPr marL="0" marR="0" algn="ctr">
                        <a:lnSpc>
                          <a:spcPts val="1650"/>
                        </a:lnSpc>
                        <a:spcBef>
                          <a:spcPts val="0"/>
                        </a:spcBef>
                        <a:spcAft>
                          <a:spcPts val="0"/>
                        </a:spcAft>
                      </a:pPr>
                      <a:r>
                        <a:rPr lang="en-US" sz="1800" dirty="0">
                          <a:solidFill>
                            <a:schemeClr val="tx2"/>
                          </a:solidFill>
                          <a:effectLst/>
                        </a:rPr>
                        <a:t>National Council of VA Locals (C-53)</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19"/>
                  </a:ext>
                </a:extLst>
              </a:tr>
              <a:tr h="355696">
                <a:tc>
                  <a:txBody>
                    <a:bodyPr/>
                    <a:lstStyle/>
                    <a:p>
                      <a:pPr marL="0" marR="0" algn="ctr">
                        <a:lnSpc>
                          <a:spcPts val="1650"/>
                        </a:lnSpc>
                        <a:spcBef>
                          <a:spcPts val="0"/>
                        </a:spcBef>
                        <a:spcAft>
                          <a:spcPts val="0"/>
                        </a:spcAft>
                      </a:pPr>
                      <a:r>
                        <a:rPr lang="en-US" sz="1800" dirty="0">
                          <a:solidFill>
                            <a:schemeClr val="tx2"/>
                          </a:solidFill>
                          <a:effectLst/>
                        </a:rPr>
                        <a:t>National Joint Council of Food Inspection Locals (C-45)</a:t>
                      </a:r>
                      <a:endParaRPr lang="en-US" sz="1800" b="0" dirty="0">
                        <a:solidFill>
                          <a:schemeClr val="tx2"/>
                        </a:solidFill>
                        <a:effectLst/>
                        <a:latin typeface="Calibri" panose="020F0502020204030204" pitchFamily="34" charset="0"/>
                        <a:ea typeface="Cambria" panose="02040503050406030204" pitchFamily="18" charset="0"/>
                        <a:cs typeface="Times New Roman" panose="02020603050405020304" pitchFamily="18" charset="0"/>
                      </a:endParaRPr>
                    </a:p>
                  </a:txBody>
                  <a:tcPr marL="111306" marR="111306" marT="13915" marB="13915" anchor="ctr">
                    <a:lnL w="9525" cap="flat" cmpd="sng" algn="ctr">
                      <a:noFill/>
                      <a:prstDash val="solid"/>
                    </a:lnL>
                    <a:lnR w="25400" cap="flat" cmpd="sng" algn="ctr">
                      <a:noFill/>
                      <a:prstDash val="solid"/>
                    </a:lnR>
                    <a:lnT>
                      <a:noFill/>
                    </a:lnT>
                    <a:lnB w="9525" cap="flat" cmpd="sng" algn="ctr">
                      <a:noFill/>
                      <a:prstDash val="soli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20"/>
                  </a:ext>
                </a:extLst>
              </a:tr>
            </a:tbl>
          </a:graphicData>
        </a:graphic>
      </p:graphicFrame>
      <p:sp>
        <p:nvSpPr>
          <p:cNvPr id="121904" name="Title 2"/>
          <p:cNvSpPr>
            <a:spLocks noGrp="1"/>
          </p:cNvSpPr>
          <p:nvPr>
            <p:ph type="title"/>
          </p:nvPr>
        </p:nvSpPr>
        <p:spPr>
          <a:xfrm>
            <a:off x="2378075" y="-114300"/>
            <a:ext cx="8229600" cy="690562"/>
          </a:xfrm>
        </p:spPr>
        <p:txBody>
          <a:bodyPr/>
          <a:lstStyle/>
          <a:p>
            <a:r>
              <a:rPr lang="en-US" altLang="en-US" sz="4000" b="1" dirty="0">
                <a:solidFill>
                  <a:schemeClr val="bg1"/>
                </a:solidFill>
                <a:latin typeface="Calibri" panose="020F0502020204030204" pitchFamily="34" charset="0"/>
              </a:rPr>
              <a:t>AFGE Councils</a:t>
            </a:r>
          </a:p>
        </p:txBody>
      </p:sp>
      <p:sp>
        <p:nvSpPr>
          <p:cNvPr id="121906" name="TextBox 1"/>
          <p:cNvSpPr txBox="1">
            <a:spLocks noChangeArrowheads="1"/>
          </p:cNvSpPr>
          <p:nvPr/>
        </p:nvSpPr>
        <p:spPr bwMode="auto">
          <a:xfrm>
            <a:off x="2073275" y="5273675"/>
            <a:ext cx="2820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D965"/>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7979635"/>
      </p:ext>
    </p:extLst>
  </p:cSld>
  <p:clrMapOvr>
    <a:masterClrMapping/>
  </p:clrMapOvr>
  <p:transition spd="slow">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p:nvPr/>
        </p:nvSpPr>
        <p:spPr>
          <a:xfrm>
            <a:off x="2472489" y="5247209"/>
            <a:ext cx="3657601" cy="650241"/>
          </a:xfrm>
          <a:prstGeom prst="rect">
            <a:avLst/>
          </a:prstGeom>
          <a:ln w="12700">
            <a:solidFill>
              <a:srgbClr val="7030A0"/>
            </a:solidFill>
            <a:miter lim="400000"/>
          </a:ln>
          <a:extLst>
            <a:ext uri="{C572A759-6A51-4108-AA02-DFA0A04FC94B}">
              <ma14:wrappingTextBoxFlag xmlns="" xmlns:ma14="http://schemas.microsoft.com/office/mac/drawingml/2011/main" val="1"/>
            </a:ext>
          </a:extLst>
        </p:spPr>
        <p:txBody>
          <a:bodyPr lIns="45719" rIns="45719">
            <a:spAutoFit/>
          </a:bodyPr>
          <a:lstStyle>
            <a:lvl1pPr>
              <a:defRPr sz="3600" i="1">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3600" b="1" i="0" u="none" strike="noStrike" kern="0" cap="none" spc="0" normalizeH="0" baseline="0" noProof="0" dirty="0">
                <a:ln>
                  <a:noFill/>
                </a:ln>
                <a:solidFill>
                  <a:srgbClr val="7030A0"/>
                </a:solidFill>
                <a:effectLst>
                  <a:outerShdw blurRad="38100" dist="38100" dir="2700000" rotWithShape="0">
                    <a:srgbClr val="000000">
                      <a:alpha val="43137"/>
                    </a:srgbClr>
                  </a:outerShdw>
                </a:effectLst>
                <a:uLnTx/>
                <a:uFillTx/>
                <a:latin typeface="Helvetica"/>
                <a:cs typeface="Calibri"/>
                <a:sym typeface="Calibri"/>
              </a:rPr>
              <a:t>Affiliate Unions</a:t>
            </a:r>
          </a:p>
        </p:txBody>
      </p:sp>
      <p:sp>
        <p:nvSpPr>
          <p:cNvPr id="736" name="Shape 736"/>
          <p:cNvSpPr/>
          <p:nvPr/>
        </p:nvSpPr>
        <p:spPr>
          <a:xfrm>
            <a:off x="373362" y="3429000"/>
            <a:ext cx="2344068" cy="954107"/>
          </a:xfrm>
          <a:prstGeom prst="rect">
            <a:avLst/>
          </a:prstGeom>
          <a:ln w="12700">
            <a:solidFill>
              <a:schemeClr val="tx2">
                <a:lumMod val="50000"/>
              </a:schemeClr>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400" b="1">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dirty="0">
                <a:ln>
                  <a:noFill/>
                </a:ln>
                <a:solidFill>
                  <a:srgbClr val="A7A7A7">
                    <a:lumMod val="50000"/>
                  </a:srgbClr>
                </a:solidFill>
                <a:effectLst>
                  <a:outerShdw blurRad="38100" dist="38100" dir="2700000" rotWithShape="0">
                    <a:srgbClr val="000000">
                      <a:alpha val="43137"/>
                    </a:srgbClr>
                  </a:outerShdw>
                </a:effectLst>
                <a:uLnTx/>
                <a:uFillTx/>
                <a:latin typeface="Calibri"/>
                <a:cs typeface="Calibri"/>
                <a:sym typeface="Calibri"/>
              </a:rPr>
              <a:t>State Federations</a:t>
            </a:r>
          </a:p>
        </p:txBody>
      </p:sp>
      <p:sp>
        <p:nvSpPr>
          <p:cNvPr id="737" name="Shape 737"/>
          <p:cNvSpPr/>
          <p:nvPr/>
        </p:nvSpPr>
        <p:spPr>
          <a:xfrm>
            <a:off x="287148" y="4545115"/>
            <a:ext cx="2095500" cy="954107"/>
          </a:xfrm>
          <a:prstGeom prst="rect">
            <a:avLst/>
          </a:prstGeom>
          <a:ln w="12700">
            <a:solidFill>
              <a:schemeClr val="accent5"/>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800" i="1">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dirty="0">
                <a:ln>
                  <a:noFill/>
                </a:ln>
                <a:solidFill>
                  <a:srgbClr val="5B9BD5">
                    <a:lumMod val="75000"/>
                  </a:srgbClr>
                </a:solidFill>
                <a:effectLst>
                  <a:outerShdw blurRad="38100" dist="38100" dir="2700000" rotWithShape="0">
                    <a:srgbClr val="000000">
                      <a:alpha val="43137"/>
                    </a:srgbClr>
                  </a:outerShdw>
                </a:effectLst>
                <a:uLnTx/>
                <a:uFillTx/>
                <a:latin typeface="Calibri"/>
                <a:cs typeface="Calibri"/>
                <a:sym typeface="Calibri"/>
              </a:rPr>
              <a:t>Constituency Groups</a:t>
            </a:r>
          </a:p>
        </p:txBody>
      </p:sp>
      <p:sp>
        <p:nvSpPr>
          <p:cNvPr id="738" name="Shape 738"/>
          <p:cNvSpPr/>
          <p:nvPr/>
        </p:nvSpPr>
        <p:spPr>
          <a:xfrm>
            <a:off x="2852194" y="4191765"/>
            <a:ext cx="3101188" cy="954107"/>
          </a:xfrm>
          <a:prstGeom prst="rect">
            <a:avLst/>
          </a:prstGeom>
          <a:ln w="12700">
            <a:solidFill>
              <a:schemeClr val="accent6"/>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400" b="1">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dirty="0">
                <a:ln>
                  <a:noFill/>
                </a:ln>
                <a:solidFill>
                  <a:srgbClr val="70AD47">
                    <a:lumMod val="75000"/>
                  </a:srgbClr>
                </a:solidFill>
                <a:effectLst>
                  <a:outerShdw blurRad="38100" dist="38100" dir="2700000" rotWithShape="0">
                    <a:srgbClr val="000000">
                      <a:alpha val="43137"/>
                    </a:srgbClr>
                  </a:outerShdw>
                </a:effectLst>
                <a:uLnTx/>
                <a:uFillTx/>
                <a:latin typeface="Helvetica"/>
                <a:cs typeface="Calibri"/>
                <a:sym typeface="Calibri"/>
              </a:rPr>
              <a:t>Central Labor Councils</a:t>
            </a:r>
          </a:p>
        </p:txBody>
      </p:sp>
      <p:sp>
        <p:nvSpPr>
          <p:cNvPr id="739" name="Shape 739"/>
          <p:cNvSpPr/>
          <p:nvPr/>
        </p:nvSpPr>
        <p:spPr>
          <a:xfrm>
            <a:off x="2958087" y="3112978"/>
            <a:ext cx="2995295" cy="954107"/>
          </a:xfrm>
          <a:prstGeom prst="rect">
            <a:avLst/>
          </a:prstGeom>
          <a:ln w="12700">
            <a:solidFill>
              <a:schemeClr val="tx1"/>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400" b="1">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dirty="0">
                <a:ln>
                  <a:noFill/>
                </a:ln>
                <a:solidFill>
                  <a:srgbClr val="000000"/>
                </a:solidFill>
                <a:effectLst>
                  <a:outerShdw blurRad="38100" dist="38100" dir="2700000" rotWithShape="0">
                    <a:srgbClr val="000000">
                      <a:alpha val="43137"/>
                    </a:srgbClr>
                  </a:outerShdw>
                </a:effectLst>
                <a:uLnTx/>
                <a:uFillTx/>
                <a:latin typeface="Helvetica"/>
                <a:cs typeface="Calibri"/>
                <a:sym typeface="Calibri"/>
              </a:rPr>
              <a:t>Area Labor Federations</a:t>
            </a:r>
          </a:p>
        </p:txBody>
      </p:sp>
      <p:sp>
        <p:nvSpPr>
          <p:cNvPr id="740" name="Shape 740"/>
          <p:cNvSpPr/>
          <p:nvPr/>
        </p:nvSpPr>
        <p:spPr>
          <a:xfrm>
            <a:off x="91919" y="2816728"/>
            <a:ext cx="2485958" cy="523220"/>
          </a:xfrm>
          <a:prstGeom prst="rect">
            <a:avLst/>
          </a:prstGeom>
          <a:ln w="12700">
            <a:solidFill>
              <a:schemeClr val="accent4">
                <a:lumMod val="50000"/>
              </a:schemeClr>
            </a:solidFill>
            <a:miter lim="400000"/>
          </a:ln>
          <a:extLst>
            <a:ext uri="{C572A759-6A51-4108-AA02-DFA0A04FC94B}">
              <ma14:wrappingTextBoxFlag xmlns="" xmlns:ma14="http://schemas.microsoft.com/office/mac/drawingml/2011/main" val="1"/>
            </a:ext>
          </a:extLst>
        </p:spPr>
        <p:txBody>
          <a:bodyPr wrap="square" lIns="45719" rIns="45719">
            <a:spAutoFit/>
          </a:bodyPr>
          <a:lstStyle>
            <a:lvl1pPr algn="ctr">
              <a:defRPr sz="2800" i="1">
                <a:effectLst>
                  <a:outerShdw blurRad="38100" dist="38100" dir="2700000" rotWithShape="0">
                    <a:srgbClr val="000000">
                      <a:alpha val="43137"/>
                    </a:srgbClr>
                  </a:outerShdw>
                </a:effectLst>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dirty="0">
                <a:ln>
                  <a:noFill/>
                </a:ln>
                <a:solidFill>
                  <a:srgbClr val="FFC000">
                    <a:lumMod val="50000"/>
                  </a:srgbClr>
                </a:solidFill>
                <a:effectLst>
                  <a:outerShdw blurRad="38100" dist="38100" dir="2700000" rotWithShape="0">
                    <a:srgbClr val="000000">
                      <a:alpha val="43137"/>
                    </a:srgbClr>
                  </a:outerShdw>
                </a:effectLst>
                <a:uLnTx/>
                <a:uFillTx/>
                <a:latin typeface="Helvetica"/>
                <a:cs typeface="Calibri"/>
                <a:sym typeface="Calibri"/>
              </a:rPr>
              <a:t>Allied Groups</a:t>
            </a:r>
          </a:p>
        </p:txBody>
      </p:sp>
      <p:sp>
        <p:nvSpPr>
          <p:cNvPr id="4" name="Callout: Down Arrow 3">
            <a:extLst>
              <a:ext uri="{FF2B5EF4-FFF2-40B4-BE49-F238E27FC236}">
                <a16:creationId xmlns:a16="http://schemas.microsoft.com/office/drawing/2014/main" id="{30D6CF51-6C71-4560-81EE-D90573FA156D}"/>
              </a:ext>
            </a:extLst>
          </p:cNvPr>
          <p:cNvSpPr/>
          <p:nvPr/>
        </p:nvSpPr>
        <p:spPr>
          <a:xfrm>
            <a:off x="963335" y="155032"/>
            <a:ext cx="3866221" cy="2856754"/>
          </a:xfrm>
          <a:prstGeom prst="downArrowCallout">
            <a:avLst/>
          </a:prstGeom>
          <a:noFill/>
          <a:ln w="12700" cap="flat">
            <a:solidFill>
              <a:schemeClr val="accent1"/>
            </a:solidFill>
            <a:prstDash val="solid"/>
            <a:miter lim="800000"/>
          </a:ln>
          <a:effectLst>
            <a:outerShdw blurRad="50800" dist="38100" dir="16200000"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DCFC2BAB-5D3E-4CC7-B116-0FE0376C6F2D}"/>
              </a:ext>
            </a:extLst>
          </p:cNvPr>
          <p:cNvSpPr txBox="1"/>
          <p:nvPr/>
        </p:nvSpPr>
        <p:spPr>
          <a:xfrm>
            <a:off x="6438900" y="155032"/>
            <a:ext cx="5170677" cy="923328"/>
          </a:xfrm>
          <a:prstGeom prst="rect">
            <a:avLst/>
          </a:prstGeom>
          <a:noFill/>
          <a:ln w="381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Largest federation of unions in the United States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AFGE is a member of the AFLCIO, especially at the regional level</a:t>
            </a:r>
            <a:endPar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7" name="TextBox 6">
            <a:extLst>
              <a:ext uri="{FF2B5EF4-FFF2-40B4-BE49-F238E27FC236}">
                <a16:creationId xmlns:a16="http://schemas.microsoft.com/office/drawing/2014/main" id="{79260999-9C0F-4255-ACF7-53B9DDBA1148}"/>
              </a:ext>
            </a:extLst>
          </p:cNvPr>
          <p:cNvSpPr txBox="1"/>
          <p:nvPr/>
        </p:nvSpPr>
        <p:spPr>
          <a:xfrm>
            <a:off x="1372445" y="75047"/>
            <a:ext cx="3048000"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000000"/>
                </a:solidFill>
                <a:effectLst/>
                <a:uLnTx/>
                <a:uFillTx/>
                <a:latin typeface="Helvetica"/>
                <a:ea typeface="Calibri"/>
                <a:cs typeface="Calibri"/>
                <a:sym typeface="Calibri"/>
              </a:rPr>
              <a:t>AFL CIO</a:t>
            </a:r>
          </a:p>
        </p:txBody>
      </p:sp>
      <p:sp>
        <p:nvSpPr>
          <p:cNvPr id="8" name="TextBox 7">
            <a:extLst>
              <a:ext uri="{FF2B5EF4-FFF2-40B4-BE49-F238E27FC236}">
                <a16:creationId xmlns:a16="http://schemas.microsoft.com/office/drawing/2014/main" id="{07CCCE8B-EABF-440A-98A9-C8956E4CF4D6}"/>
              </a:ext>
            </a:extLst>
          </p:cNvPr>
          <p:cNvSpPr txBox="1"/>
          <p:nvPr/>
        </p:nvSpPr>
        <p:spPr>
          <a:xfrm>
            <a:off x="919084" y="768329"/>
            <a:ext cx="386622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t>AMERICAN FEDERATION OF LABOR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CONGRESS OF INDUSTRIAL ORGANIZATIONS</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a:cs typeface="Calibri"/>
                <a:sym typeface="Calibri"/>
              </a:rPr>
              <a:t>WWW.AFLCIO.ORG</a:t>
            </a:r>
            <a:endPar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B5B855AB-787E-4BDC-A244-11FBBFC88D15}"/>
              </a:ext>
            </a:extLst>
          </p:cNvPr>
          <p:cNvSpPr txBox="1"/>
          <p:nvPr/>
        </p:nvSpPr>
        <p:spPr>
          <a:xfrm>
            <a:off x="6438900" y="1281709"/>
            <a:ext cx="5114925"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0000"/>
                </a:solidFill>
                <a:effectLst/>
                <a:uLnTx/>
                <a:uFillTx/>
                <a:latin typeface="Calibri"/>
                <a:ea typeface="Calibri"/>
                <a:cs typeface="Calibri"/>
                <a:sym typeface="Calibri"/>
              </a:rPr>
              <a:t>State Federations, Area Labor Federations, Central Labor Councils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Mobilize around organizing campaigns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Focus on county or city concerns: lobbying, elections, zoning, county/city economic issues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State legislative work; collective local union actions like boycotts, strikes</a:t>
            </a:r>
            <a:r>
              <a:rPr kumimoji="0" lang="en-US" sz="1800" b="0" i="0" u="none" strike="noStrike" kern="0" cap="none" spc="0" normalizeH="0" baseline="0" noProof="0" dirty="0">
                <a:ln>
                  <a:noFill/>
                </a:ln>
                <a:solidFill>
                  <a:srgbClr val="000000"/>
                </a:solidFill>
                <a:effectLst/>
                <a:uLnTx/>
                <a:uFillTx/>
                <a:latin typeface="Calibri"/>
                <a:cs typeface="Calibri"/>
                <a:sym typeface="Calibri"/>
              </a:rPr>
              <a:t> &amp; picketing</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FF0000"/>
                </a:solidFill>
                <a:effectLst/>
                <a:uLnTx/>
                <a:uFillTx/>
                <a:latin typeface="Calibri"/>
                <a:ea typeface="Calibri"/>
                <a:cs typeface="Calibri"/>
                <a:sym typeface="Calibri"/>
              </a:rPr>
              <a:t>Visit AFL website to get connected</a:t>
            </a:r>
            <a:endParaRPr kumimoji="0" lang="en-US" sz="1800" b="1" i="0" u="none" strike="noStrike" kern="0" cap="none" spc="0" normalizeH="0" baseline="0" noProof="0" dirty="0">
              <a:ln>
                <a:noFill/>
              </a:ln>
              <a:solidFill>
                <a:srgbClr val="FF0000"/>
              </a:solidFill>
              <a:effectLst/>
              <a:uLnTx/>
              <a:uFillTx/>
              <a:latin typeface="Calibri"/>
              <a:cs typeface="Calibri"/>
              <a:sym typeface="Calibri"/>
            </a:endParaRPr>
          </a:p>
        </p:txBody>
      </p:sp>
      <p:sp>
        <p:nvSpPr>
          <p:cNvPr id="10" name="TextBox 9">
            <a:extLst>
              <a:ext uri="{FF2B5EF4-FFF2-40B4-BE49-F238E27FC236}">
                <a16:creationId xmlns:a16="http://schemas.microsoft.com/office/drawing/2014/main" id="{B18A9952-FE8B-4748-8318-F7BDE1BFA01B}"/>
              </a:ext>
            </a:extLst>
          </p:cNvPr>
          <p:cNvSpPr txBox="1"/>
          <p:nvPr/>
        </p:nvSpPr>
        <p:spPr>
          <a:xfrm>
            <a:off x="6457460" y="3833048"/>
            <a:ext cx="5361178"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800" b="1" i="0" u="sng" strike="noStrike" kern="0" cap="none" spc="0" normalizeH="0" baseline="0" noProof="0" dirty="0">
                <a:ln>
                  <a:noFill/>
                </a:ln>
                <a:solidFill>
                  <a:srgbClr val="000000"/>
                </a:solidFill>
                <a:effectLst/>
                <a:uLnTx/>
                <a:uFillTx/>
                <a:latin typeface="Calibri"/>
                <a:ea typeface="Calibri"/>
                <a:cs typeface="Calibri"/>
                <a:sym typeface="Calibri"/>
              </a:rPr>
              <a:t>Constituency Groups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cs typeface="Calibri"/>
                <a:sym typeface="Calibri"/>
              </a:rPr>
              <a:t>Non-profit, non-partisan organizations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Under-represented groups: </a:t>
            </a:r>
            <a:r>
              <a:rPr kumimoji="0" lang="en-US" sz="1800" b="0" i="0" u="none" strike="noStrike" kern="0" cap="none" spc="0" normalizeH="0" baseline="0" noProof="0" dirty="0">
                <a:ln>
                  <a:noFill/>
                </a:ln>
                <a:solidFill>
                  <a:srgbClr val="000000"/>
                </a:solidFill>
                <a:effectLst/>
                <a:uLnTx/>
                <a:uFillTx/>
                <a:latin typeface="Calibri"/>
                <a:cs typeface="Calibri"/>
                <a:sym typeface="Calibri"/>
              </a:rPr>
              <a:t>increasing membership, voter registrations, mobilizing bodies</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a:ea typeface="Calibri"/>
                <a:cs typeface="Calibri"/>
                <a:sym typeface="Calibri"/>
              </a:rPr>
              <a:t>Examples: A. Phillip Randolph Institute, Coalition of Labor Union Women, Pride at Work</a:t>
            </a:r>
          </a:p>
        </p:txBody>
      </p:sp>
    </p:spTree>
    <p:extLst>
      <p:ext uri="{BB962C8B-B14F-4D97-AF65-F5344CB8AC3E}">
        <p14:creationId xmlns:p14="http://schemas.microsoft.com/office/powerpoint/2010/main" val="931794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36"/>
                                        </p:tgtEl>
                                        <p:attrNameLst>
                                          <p:attrName>style.visibility</p:attrName>
                                        </p:attrNameLst>
                                      </p:cBhvr>
                                      <p:to>
                                        <p:strVal val="visible"/>
                                      </p:to>
                                    </p:set>
                                    <p:animEffect transition="in" filter="fade">
                                      <p:cBhvr>
                                        <p:cTn id="29" dur="1000"/>
                                        <p:tgtEl>
                                          <p:spTgt spid="736"/>
                                        </p:tgtEl>
                                      </p:cBhvr>
                                    </p:animEffect>
                                    <p:anim calcmode="lin" valueType="num">
                                      <p:cBhvr>
                                        <p:cTn id="30" dur="1000" fill="hold"/>
                                        <p:tgtEl>
                                          <p:spTgt spid="736"/>
                                        </p:tgtEl>
                                        <p:attrNameLst>
                                          <p:attrName>ppt_x</p:attrName>
                                        </p:attrNameLst>
                                      </p:cBhvr>
                                      <p:tavLst>
                                        <p:tav tm="0">
                                          <p:val>
                                            <p:strVal val="#ppt_x"/>
                                          </p:val>
                                        </p:tav>
                                        <p:tav tm="100000">
                                          <p:val>
                                            <p:strVal val="#ppt_x"/>
                                          </p:val>
                                        </p:tav>
                                      </p:tavLst>
                                    </p:anim>
                                    <p:anim calcmode="lin" valueType="num">
                                      <p:cBhvr>
                                        <p:cTn id="31" dur="1000" fill="hold"/>
                                        <p:tgtEl>
                                          <p:spTgt spid="73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39"/>
                                        </p:tgtEl>
                                        <p:attrNameLst>
                                          <p:attrName>style.visibility</p:attrName>
                                        </p:attrNameLst>
                                      </p:cBhvr>
                                      <p:to>
                                        <p:strVal val="visible"/>
                                      </p:to>
                                    </p:set>
                                    <p:animEffect transition="in" filter="fade">
                                      <p:cBhvr>
                                        <p:cTn id="34" dur="1000"/>
                                        <p:tgtEl>
                                          <p:spTgt spid="739"/>
                                        </p:tgtEl>
                                      </p:cBhvr>
                                    </p:animEffect>
                                    <p:anim calcmode="lin" valueType="num">
                                      <p:cBhvr>
                                        <p:cTn id="35" dur="1000" fill="hold"/>
                                        <p:tgtEl>
                                          <p:spTgt spid="739"/>
                                        </p:tgtEl>
                                        <p:attrNameLst>
                                          <p:attrName>ppt_x</p:attrName>
                                        </p:attrNameLst>
                                      </p:cBhvr>
                                      <p:tavLst>
                                        <p:tav tm="0">
                                          <p:val>
                                            <p:strVal val="#ppt_x"/>
                                          </p:val>
                                        </p:tav>
                                        <p:tav tm="100000">
                                          <p:val>
                                            <p:strVal val="#ppt_x"/>
                                          </p:val>
                                        </p:tav>
                                      </p:tavLst>
                                    </p:anim>
                                    <p:anim calcmode="lin" valueType="num">
                                      <p:cBhvr>
                                        <p:cTn id="36" dur="1000" fill="hold"/>
                                        <p:tgtEl>
                                          <p:spTgt spid="73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738"/>
                                        </p:tgtEl>
                                        <p:attrNameLst>
                                          <p:attrName>style.visibility</p:attrName>
                                        </p:attrNameLst>
                                      </p:cBhvr>
                                      <p:to>
                                        <p:strVal val="visible"/>
                                      </p:to>
                                    </p:set>
                                    <p:animEffect transition="in" filter="fade">
                                      <p:cBhvr>
                                        <p:cTn id="39" dur="1000"/>
                                        <p:tgtEl>
                                          <p:spTgt spid="738"/>
                                        </p:tgtEl>
                                      </p:cBhvr>
                                    </p:animEffect>
                                    <p:anim calcmode="lin" valueType="num">
                                      <p:cBhvr>
                                        <p:cTn id="40" dur="1000" fill="hold"/>
                                        <p:tgtEl>
                                          <p:spTgt spid="738"/>
                                        </p:tgtEl>
                                        <p:attrNameLst>
                                          <p:attrName>ppt_x</p:attrName>
                                        </p:attrNameLst>
                                      </p:cBhvr>
                                      <p:tavLst>
                                        <p:tav tm="0">
                                          <p:val>
                                            <p:strVal val="#ppt_x"/>
                                          </p:val>
                                        </p:tav>
                                        <p:tav tm="100000">
                                          <p:val>
                                            <p:strVal val="#ppt_x"/>
                                          </p:val>
                                        </p:tav>
                                      </p:tavLst>
                                    </p:anim>
                                    <p:anim calcmode="lin" valueType="num">
                                      <p:cBhvr>
                                        <p:cTn id="41" dur="1000" fill="hold"/>
                                        <p:tgtEl>
                                          <p:spTgt spid="73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737"/>
                                        </p:tgtEl>
                                        <p:attrNameLst>
                                          <p:attrName>style.visibility</p:attrName>
                                        </p:attrNameLst>
                                      </p:cBhvr>
                                      <p:to>
                                        <p:strVal val="visible"/>
                                      </p:to>
                                    </p:set>
                                    <p:animEffect transition="in" filter="fade">
                                      <p:cBhvr>
                                        <p:cTn id="51" dur="1000"/>
                                        <p:tgtEl>
                                          <p:spTgt spid="737"/>
                                        </p:tgtEl>
                                      </p:cBhvr>
                                    </p:animEffect>
                                    <p:anim calcmode="lin" valueType="num">
                                      <p:cBhvr>
                                        <p:cTn id="52" dur="1000" fill="hold"/>
                                        <p:tgtEl>
                                          <p:spTgt spid="737"/>
                                        </p:tgtEl>
                                        <p:attrNameLst>
                                          <p:attrName>ppt_x</p:attrName>
                                        </p:attrNameLst>
                                      </p:cBhvr>
                                      <p:tavLst>
                                        <p:tav tm="0">
                                          <p:val>
                                            <p:strVal val="#ppt_x"/>
                                          </p:val>
                                        </p:tav>
                                        <p:tav tm="100000">
                                          <p:val>
                                            <p:strVal val="#ppt_x"/>
                                          </p:val>
                                        </p:tav>
                                      </p:tavLst>
                                    </p:anim>
                                    <p:anim calcmode="lin" valueType="num">
                                      <p:cBhvr>
                                        <p:cTn id="53" dur="1000" fill="hold"/>
                                        <p:tgtEl>
                                          <p:spTgt spid="737"/>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40"/>
                                        </p:tgtEl>
                                        <p:attrNameLst>
                                          <p:attrName>style.visibility</p:attrName>
                                        </p:attrNameLst>
                                      </p:cBhvr>
                                      <p:to>
                                        <p:strVal val="visible"/>
                                      </p:to>
                                    </p:set>
                                    <p:animEffect transition="in" filter="fade">
                                      <p:cBhvr>
                                        <p:cTn id="63" dur="1000"/>
                                        <p:tgtEl>
                                          <p:spTgt spid="740"/>
                                        </p:tgtEl>
                                      </p:cBhvr>
                                    </p:animEffect>
                                    <p:anim calcmode="lin" valueType="num">
                                      <p:cBhvr>
                                        <p:cTn id="64" dur="1000" fill="hold"/>
                                        <p:tgtEl>
                                          <p:spTgt spid="740"/>
                                        </p:tgtEl>
                                        <p:attrNameLst>
                                          <p:attrName>ppt_x</p:attrName>
                                        </p:attrNameLst>
                                      </p:cBhvr>
                                      <p:tavLst>
                                        <p:tav tm="0">
                                          <p:val>
                                            <p:strVal val="#ppt_x"/>
                                          </p:val>
                                        </p:tav>
                                        <p:tav tm="100000">
                                          <p:val>
                                            <p:strVal val="#ppt_x"/>
                                          </p:val>
                                        </p:tav>
                                      </p:tavLst>
                                    </p:anim>
                                    <p:anim calcmode="lin" valueType="num">
                                      <p:cBhvr>
                                        <p:cTn id="65" dur="1000" fill="hold"/>
                                        <p:tgtEl>
                                          <p:spTgt spid="74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35"/>
                                        </p:tgtEl>
                                        <p:attrNameLst>
                                          <p:attrName>style.visibility</p:attrName>
                                        </p:attrNameLst>
                                      </p:cBhvr>
                                      <p:to>
                                        <p:strVal val="visible"/>
                                      </p:to>
                                    </p:set>
                                    <p:animEffect transition="in" filter="fade">
                                      <p:cBhvr>
                                        <p:cTn id="70" dur="1000"/>
                                        <p:tgtEl>
                                          <p:spTgt spid="735"/>
                                        </p:tgtEl>
                                      </p:cBhvr>
                                    </p:animEffect>
                                    <p:anim calcmode="lin" valueType="num">
                                      <p:cBhvr>
                                        <p:cTn id="71" dur="1000" fill="hold"/>
                                        <p:tgtEl>
                                          <p:spTgt spid="735"/>
                                        </p:tgtEl>
                                        <p:attrNameLst>
                                          <p:attrName>ppt_x</p:attrName>
                                        </p:attrNameLst>
                                      </p:cBhvr>
                                      <p:tavLst>
                                        <p:tav tm="0">
                                          <p:val>
                                            <p:strVal val="#ppt_x"/>
                                          </p:val>
                                        </p:tav>
                                        <p:tav tm="100000">
                                          <p:val>
                                            <p:strVal val="#ppt_x"/>
                                          </p:val>
                                        </p:tav>
                                      </p:tavLst>
                                    </p:anim>
                                    <p:anim calcmode="lin" valueType="num">
                                      <p:cBhvr>
                                        <p:cTn id="72" dur="1000" fill="hold"/>
                                        <p:tgtEl>
                                          <p:spTgt spid="7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animBg="1"/>
      <p:bldP spid="736" grpId="0" animBg="1"/>
      <p:bldP spid="737" grpId="0" animBg="1"/>
      <p:bldP spid="738" grpId="0" animBg="1"/>
      <p:bldP spid="739" grpId="0" animBg="1"/>
      <p:bldP spid="740" grpId="0" animBg="1"/>
      <p:bldP spid="4" grpId="0" animBg="1"/>
      <p:bldP spid="3" grpId="0"/>
      <p:bldP spid="7" grpId="0"/>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DCE899-559B-E4B0-1DC1-4FEC0C34F8FE}"/>
              </a:ext>
            </a:extLst>
          </p:cNvPr>
          <p:cNvSpPr txBox="1"/>
          <p:nvPr/>
        </p:nvSpPr>
        <p:spPr>
          <a:xfrm>
            <a:off x="492382" y="1553238"/>
            <a:ext cx="10224597" cy="5632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a:ea typeface="Calibri"/>
                <a:cs typeface="Calibri"/>
                <a:sym typeface="Calibri"/>
              </a:rPr>
              <a:t>Members decide dues structure </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of their Local—should be enough to pay the per capita tax ($21.96) and fund the operating costs of the Local</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Recommended: </a:t>
            </a:r>
            <a:r>
              <a:rPr kumimoji="0" lang="en-US" sz="2400" b="1" i="0" u="none" strike="noStrike" kern="1200" cap="none" spc="0" normalizeH="0" baseline="0" noProof="0" dirty="0">
                <a:ln>
                  <a:noFill/>
                </a:ln>
                <a:solidFill>
                  <a:srgbClr val="000000"/>
                </a:solidFill>
                <a:effectLst/>
                <a:uLnTx/>
                <a:uFillTx/>
                <a:latin typeface="Calibri"/>
                <a:ea typeface="Calibri"/>
                <a:cs typeface="Calibri"/>
                <a:sym typeface="Calibri"/>
              </a:rPr>
              <a:t>2x the national per capita tax</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a:ea typeface="Calibri"/>
                <a:cs typeface="Calibri"/>
                <a:sym typeface="Calibri"/>
              </a:rPr>
              <a:t>Your LOCAL </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uses dues to: Represent members daily, Grievance/Arbitration, NEO, Trainings, Communications, Special benefit plans for members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a:ea typeface="Calibri"/>
                <a:cs typeface="Calibri"/>
                <a:sym typeface="Calibri"/>
              </a:rPr>
              <a:t>The DISTRICT </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uses dues for: Data processing and administration, Representation, Training, Leg/Political action, Membership/Organizing</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Calibri"/>
                <a:ea typeface="Calibri"/>
                <a:cs typeface="Calibri"/>
                <a:sym typeface="Calibri"/>
              </a:rPr>
              <a:t>The NATIONAL </a:t>
            </a:r>
            <a:r>
              <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rPr>
              <a:t>uses dues for: Legal defense/advocacy, Public policy research, WFP work, all of the above.</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endParaRPr>
          </a:p>
          <a:p>
            <a:pPr marL="285750" marR="0" lvl="0" indent="-285750" algn="r"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 name="Title 3">
            <a:extLst>
              <a:ext uri="{FF2B5EF4-FFF2-40B4-BE49-F238E27FC236}">
                <a16:creationId xmlns:a16="http://schemas.microsoft.com/office/drawing/2014/main" id="{9E023EBF-EC06-1571-6B7A-980FE4251CBB}"/>
              </a:ext>
            </a:extLst>
          </p:cNvPr>
          <p:cNvSpPr txBox="1">
            <a:spLocks noGrp="1"/>
          </p:cNvSpPr>
          <p:nvPr>
            <p:ph type="title"/>
          </p:nvPr>
        </p:nvSpPr>
        <p:spPr>
          <a:xfrm>
            <a:off x="983701" y="0"/>
            <a:ext cx="10224598" cy="1446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000000"/>
                </a:solidFill>
                <a:effectLst/>
                <a:uLnTx/>
                <a:uFillTx/>
                <a:latin typeface="Calibri"/>
                <a:ea typeface="+mj-ea"/>
                <a:cs typeface="Calibri"/>
                <a:sym typeface="Calibri"/>
              </a:rPr>
              <a:t>Dues</a:t>
            </a:r>
            <a:r>
              <a:rPr kumimoji="0" lang="en-US" b="1" i="0" u="sng" strike="noStrike" kern="1200" cap="none" spc="0" normalizeH="0" noProof="0" dirty="0">
                <a:ln>
                  <a:noFill/>
                </a:ln>
                <a:solidFill>
                  <a:srgbClr val="000000"/>
                </a:solidFill>
                <a:effectLst/>
                <a:uLnTx/>
                <a:uFillTx/>
                <a:latin typeface="Calibri"/>
                <a:ea typeface="+mj-ea"/>
                <a:cs typeface="Calibri"/>
                <a:sym typeface="Calibri"/>
              </a:rPr>
              <a:t> Are an Important Part of Union Structure</a:t>
            </a:r>
            <a:endParaRPr kumimoji="0" lang="en-US" b="1" i="0" u="sng" strike="noStrike" kern="1200" cap="none" spc="0" normalizeH="0" baseline="0" noProof="0" dirty="0">
              <a:ln>
                <a:noFill/>
              </a:ln>
              <a:solidFill>
                <a:srgbClr val="000000"/>
              </a:solidFill>
              <a:effectLst/>
              <a:uLnTx/>
              <a:uFillTx/>
              <a:latin typeface="Calibri"/>
              <a:ea typeface="+mj-ea"/>
              <a:cs typeface="Calibri"/>
              <a:sym typeface="Calibri"/>
            </a:endParaRPr>
          </a:p>
        </p:txBody>
      </p:sp>
    </p:spTree>
    <p:extLst>
      <p:ext uri="{BB962C8B-B14F-4D97-AF65-F5344CB8AC3E}">
        <p14:creationId xmlns:p14="http://schemas.microsoft.com/office/powerpoint/2010/main" val="17963535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5856" y="1650612"/>
            <a:ext cx="10140287" cy="3248933"/>
          </a:xfrm>
        </p:spPr>
        <p:txBody>
          <a:bodyPr>
            <a:noAutofit/>
          </a:bodyPr>
          <a:lstStyle/>
          <a:p>
            <a:pPr algn="ctr"/>
            <a:r>
              <a:rPr lang="en-US" sz="8000" dirty="0">
                <a:latin typeface="+mn-lt"/>
              </a:rPr>
              <a:t>What </a:t>
            </a:r>
            <a:r>
              <a:rPr lang="en-US" sz="8000" b="1" u="sng" dirty="0">
                <a:latin typeface="+mn-lt"/>
              </a:rPr>
              <a:t>Norms</a:t>
            </a:r>
            <a:r>
              <a:rPr lang="en-US" sz="8000" dirty="0">
                <a:latin typeface="+mn-lt"/>
              </a:rPr>
              <a:t> </a:t>
            </a:r>
            <a:br>
              <a:rPr lang="en-US" sz="8000" dirty="0">
                <a:latin typeface="+mn-lt"/>
              </a:rPr>
            </a:br>
            <a:r>
              <a:rPr lang="en-US" sz="8000" dirty="0">
                <a:latin typeface="+mn-lt"/>
              </a:rPr>
              <a:t>can we agree to follow in this </a:t>
            </a:r>
            <a:br>
              <a:rPr lang="en-US" sz="8000" dirty="0">
                <a:latin typeface="+mn-lt"/>
              </a:rPr>
            </a:br>
            <a:r>
              <a:rPr lang="en-US" sz="8000" dirty="0">
                <a:latin typeface="+mn-lt"/>
              </a:rPr>
              <a:t>Learning Community? </a:t>
            </a:r>
          </a:p>
        </p:txBody>
      </p:sp>
    </p:spTree>
    <p:extLst>
      <p:ext uri="{BB962C8B-B14F-4D97-AF65-F5344CB8AC3E}">
        <p14:creationId xmlns:p14="http://schemas.microsoft.com/office/powerpoint/2010/main" val="2730243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9016" y="2388066"/>
            <a:ext cx="8498971" cy="1460195"/>
          </a:xfrm>
        </p:spPr>
        <p:txBody>
          <a:bodyPr>
            <a:noAutofit/>
          </a:bodyPr>
          <a:lstStyle/>
          <a:p>
            <a:r>
              <a:rPr lang="en-US" sz="7200" dirty="0">
                <a:solidFill>
                  <a:srgbClr val="003399"/>
                </a:solidFill>
                <a:latin typeface="+mn-lt"/>
                <a:cs typeface="Arial" panose="020B0604020202020204" pitchFamily="34" charset="0"/>
              </a:rPr>
              <a:t>LEGAL FRAMEWORK</a:t>
            </a:r>
            <a:br>
              <a:rPr lang="en-US" sz="7200" dirty="0">
                <a:solidFill>
                  <a:srgbClr val="003399"/>
                </a:solidFill>
                <a:latin typeface="+mn-lt"/>
                <a:cs typeface="Arial" panose="020B0604020202020204" pitchFamily="34" charset="0"/>
              </a:rPr>
            </a:br>
            <a:r>
              <a:rPr lang="en-US" sz="7200" dirty="0">
                <a:solidFill>
                  <a:srgbClr val="003399"/>
                </a:solidFill>
                <a:latin typeface="+mn-lt"/>
                <a:cs typeface="Arial" panose="020B0604020202020204" pitchFamily="34" charset="0"/>
              </a:rPr>
              <a:t>for </a:t>
            </a:r>
            <a:br>
              <a:rPr lang="en-US" sz="7200" dirty="0">
                <a:solidFill>
                  <a:srgbClr val="003399"/>
                </a:solidFill>
                <a:latin typeface="+mn-lt"/>
                <a:cs typeface="Arial" panose="020B0604020202020204" pitchFamily="34" charset="0"/>
              </a:rPr>
            </a:br>
            <a:r>
              <a:rPr lang="en-US" sz="7200" dirty="0">
                <a:solidFill>
                  <a:srgbClr val="003399"/>
                </a:solidFill>
                <a:latin typeface="+mn-lt"/>
                <a:cs typeface="Arial" panose="020B0604020202020204" pitchFamily="34" charset="0"/>
              </a:rPr>
              <a:t>Local Leadership</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590" t="44122" b="8208"/>
          <a:stretch/>
        </p:blipFill>
        <p:spPr>
          <a:xfrm>
            <a:off x="3971357" y="4278870"/>
            <a:ext cx="2021170" cy="1739981"/>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82" t="10005" r="-382" b="33338"/>
          <a:stretch/>
        </p:blipFill>
        <p:spPr>
          <a:xfrm>
            <a:off x="9753700" y="4286053"/>
            <a:ext cx="2034287" cy="1729276"/>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3835" t="9905" r="17270"/>
          <a:stretch/>
        </p:blipFill>
        <p:spPr>
          <a:xfrm>
            <a:off x="6865886" y="4281748"/>
            <a:ext cx="2022266" cy="1733581"/>
          </a:xfrm>
          <a:prstGeom prst="rect">
            <a:avLst/>
          </a:prstGeom>
        </p:spPr>
      </p:pic>
    </p:spTree>
    <p:extLst>
      <p:ext uri="{BB962C8B-B14F-4D97-AF65-F5344CB8AC3E}">
        <p14:creationId xmlns:p14="http://schemas.microsoft.com/office/powerpoint/2010/main" val="727962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shadeToTitle="1">
        <a:solidFill>
          <a:srgbClr val="FFFFFF"/>
        </a:solidFill>
        <a:effectLst/>
      </p:bgPr>
    </p:bg>
    <p:spTree>
      <p:nvGrpSpPr>
        <p:cNvPr id="1" name=""/>
        <p:cNvGrpSpPr/>
        <p:nvPr/>
      </p:nvGrpSpPr>
      <p:grpSpPr>
        <a:xfrm>
          <a:off x="0" y="0"/>
          <a:ext cx="0" cy="0"/>
          <a:chOff x="0" y="0"/>
          <a:chExt cx="0" cy="0"/>
        </a:xfrm>
      </p:grpSpPr>
      <p:sp>
        <p:nvSpPr>
          <p:cNvPr id="128002" name="Title 1"/>
          <p:cNvSpPr>
            <a:spLocks noGrp="1"/>
          </p:cNvSpPr>
          <p:nvPr>
            <p:ph type="title"/>
          </p:nvPr>
        </p:nvSpPr>
        <p:spPr>
          <a:xfrm>
            <a:off x="1483056" y="317256"/>
            <a:ext cx="9225887" cy="1143000"/>
          </a:xfrm>
          <a:solidFill>
            <a:schemeClr val="bg1"/>
          </a:solidFill>
        </p:spPr>
        <p:txBody>
          <a:bodyPr/>
          <a:lstStyle/>
          <a:p>
            <a:pPr eaLnBrk="1" hangingPunct="1"/>
            <a:r>
              <a:rPr lang="en-US" altLang="en-US" sz="7200" b="1" dirty="0">
                <a:solidFill>
                  <a:schemeClr val="tx2">
                    <a:lumMod val="50000"/>
                  </a:schemeClr>
                </a:solidFill>
                <a:latin typeface="Calibri" panose="020F0502020204030204" pitchFamily="34" charset="0"/>
              </a:rPr>
              <a:t>   </a:t>
            </a:r>
            <a:r>
              <a:rPr lang="en-US" altLang="en-US" sz="5400" b="1" dirty="0">
                <a:solidFill>
                  <a:schemeClr val="tx2">
                    <a:lumMod val="50000"/>
                  </a:schemeClr>
                </a:solidFill>
                <a:latin typeface="Calibri" panose="020F0502020204030204" pitchFamily="34" charset="0"/>
              </a:rPr>
              <a:t>Relevant Laws </a:t>
            </a:r>
            <a:br>
              <a:rPr lang="en-US" altLang="en-US" sz="4000" dirty="0">
                <a:solidFill>
                  <a:schemeClr val="tx2">
                    <a:lumMod val="50000"/>
                  </a:schemeClr>
                </a:solidFill>
              </a:rPr>
            </a:br>
            <a:endParaRPr lang="en-US" altLang="en-US" sz="2800" dirty="0">
              <a:solidFill>
                <a:schemeClr val="tx2">
                  <a:lumMod val="50000"/>
                </a:schemeClr>
              </a:solidFill>
            </a:endParaRPr>
          </a:p>
        </p:txBody>
      </p:sp>
      <p:sp>
        <p:nvSpPr>
          <p:cNvPr id="12291" name="Content Placeholder 2"/>
          <p:cNvSpPr>
            <a:spLocks noGrp="1"/>
          </p:cNvSpPr>
          <p:nvPr>
            <p:ph idx="1"/>
          </p:nvPr>
        </p:nvSpPr>
        <p:spPr>
          <a:xfrm>
            <a:off x="420805" y="888756"/>
            <a:ext cx="10288138" cy="6404220"/>
          </a:xfrm>
        </p:spPr>
        <p:txBody>
          <a:bodyPr/>
          <a:lstStyle/>
          <a:p>
            <a:pPr marL="457200" lvl="1" indent="0">
              <a:buNone/>
              <a:defRPr/>
            </a:pPr>
            <a:endParaRPr lang="en-US" sz="4000" b="1" dirty="0">
              <a:solidFill>
                <a:schemeClr val="tx2">
                  <a:lumMod val="50000"/>
                </a:schemeClr>
              </a:solidFill>
              <a:latin typeface="Calibri" panose="020F0502020204030204" pitchFamily="34" charset="0"/>
            </a:endParaRPr>
          </a:p>
          <a:p>
            <a:pPr marL="971550" lvl="1" indent="-514350">
              <a:lnSpc>
                <a:spcPct val="150000"/>
              </a:lnSpc>
              <a:buFont typeface="+mj-lt"/>
              <a:buAutoNum type="arabicPeriod"/>
              <a:defRPr/>
            </a:pPr>
            <a:r>
              <a:rPr lang="en-US" sz="4000" b="1" dirty="0">
                <a:solidFill>
                  <a:schemeClr val="tx2">
                    <a:lumMod val="50000"/>
                  </a:schemeClr>
                </a:solidFill>
                <a:latin typeface="Calibri" panose="020F0502020204030204" pitchFamily="34" charset="0"/>
              </a:rPr>
              <a:t>The Statute | 5 USC Chapter 71</a:t>
            </a:r>
          </a:p>
          <a:p>
            <a:pPr marL="971550" lvl="1" indent="-514350">
              <a:lnSpc>
                <a:spcPct val="150000"/>
              </a:lnSpc>
              <a:buFont typeface="+mj-lt"/>
              <a:buAutoNum type="arabicPeriod"/>
              <a:defRPr/>
            </a:pPr>
            <a:endParaRPr lang="en-US" sz="4000" b="1" dirty="0">
              <a:solidFill>
                <a:schemeClr val="tx2">
                  <a:lumMod val="50000"/>
                </a:schemeClr>
              </a:solidFill>
              <a:latin typeface="Calibri" panose="020F0502020204030204" pitchFamily="34" charset="0"/>
            </a:endParaRPr>
          </a:p>
          <a:p>
            <a:pPr marL="971550" lvl="1" indent="-514350">
              <a:buFont typeface="+mj-lt"/>
              <a:buAutoNum type="arabicPeriod"/>
              <a:defRPr/>
            </a:pPr>
            <a:r>
              <a:rPr lang="en-US" sz="4000" b="1" dirty="0">
                <a:solidFill>
                  <a:schemeClr val="tx2">
                    <a:lumMod val="50000"/>
                  </a:schemeClr>
                </a:solidFill>
                <a:latin typeface="Calibri" panose="020F0502020204030204" pitchFamily="34" charset="0"/>
              </a:rPr>
              <a:t>Labor Management Reporting and Disclosure Act of 1959 (LMRDA)</a:t>
            </a:r>
          </a:p>
          <a:p>
            <a:pPr marL="971550" lvl="1" indent="-514350">
              <a:buFont typeface="+mj-lt"/>
              <a:buAutoNum type="arabicPeriod"/>
              <a:defRPr/>
            </a:pPr>
            <a:endParaRPr lang="en-US" sz="4000" b="1" dirty="0">
              <a:solidFill>
                <a:schemeClr val="tx2">
                  <a:lumMod val="50000"/>
                </a:schemeClr>
              </a:solidFill>
              <a:latin typeface="Calibri" panose="020F0502020204030204" pitchFamily="34" charset="0"/>
            </a:endParaRPr>
          </a:p>
          <a:p>
            <a:pPr marL="971550" lvl="1" indent="-514350">
              <a:lnSpc>
                <a:spcPct val="150000"/>
              </a:lnSpc>
              <a:buFont typeface="+mj-lt"/>
              <a:buAutoNum type="arabicPeriod"/>
              <a:defRPr/>
            </a:pPr>
            <a:r>
              <a:rPr lang="en-US" sz="4000" b="1" dirty="0">
                <a:solidFill>
                  <a:schemeClr val="tx2">
                    <a:lumMod val="50000"/>
                  </a:schemeClr>
                </a:solidFill>
                <a:latin typeface="Calibri" panose="020F0502020204030204" pitchFamily="34" charset="0"/>
              </a:rPr>
              <a:t>Civil Service Reform Act of 1978 (CSRA) </a:t>
            </a:r>
          </a:p>
          <a:p>
            <a:pPr>
              <a:buFont typeface="Arial" charset="0"/>
              <a:buNone/>
              <a:defRPr/>
            </a:pPr>
            <a:endParaRPr lang="en-US" dirty="0">
              <a:solidFill>
                <a:schemeClr val="tx2">
                  <a:lumMod val="50000"/>
                </a:schemeClr>
              </a:solidFill>
              <a:latin typeface="Calibri" panose="020F0502020204030204" pitchFamily="34" charset="0"/>
            </a:endParaRPr>
          </a:p>
          <a:p>
            <a:pPr>
              <a:buFont typeface="Arial" charset="0"/>
              <a:buNone/>
              <a:defRPr/>
            </a:pPr>
            <a:endParaRPr lang="en-US" dirty="0">
              <a:solidFill>
                <a:schemeClr val="tx2">
                  <a:lumMod val="50000"/>
                </a:schemeClr>
              </a:solidFill>
              <a:latin typeface="Calibri" panose="020F0502020204030204" pitchFamily="34" charset="0"/>
            </a:endParaRPr>
          </a:p>
        </p:txBody>
      </p:sp>
      <p:sp>
        <p:nvSpPr>
          <p:cNvPr id="1280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A2D46D-96F3-4E10-8B62-30CB4C2C723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16012456"/>
      </p:ext>
    </p:extLst>
  </p:cSld>
  <p:clrMapOvr>
    <a:masterClrMapping/>
  </p:clrMapOvr>
  <p:transition spd="slow">
    <p:circl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shadeToTitle="1">
        <a:solidFill>
          <a:srgbClr val="FFFFFF"/>
        </a:solidFill>
        <a:effectLst/>
      </p:bgPr>
    </p:bg>
    <p:spTree>
      <p:nvGrpSpPr>
        <p:cNvPr id="1" name=""/>
        <p:cNvGrpSpPr/>
        <p:nvPr/>
      </p:nvGrpSpPr>
      <p:grpSpPr>
        <a:xfrm>
          <a:off x="0" y="0"/>
          <a:ext cx="0" cy="0"/>
          <a:chOff x="0" y="0"/>
          <a:chExt cx="0" cy="0"/>
        </a:xfrm>
      </p:grpSpPr>
      <p:sp>
        <p:nvSpPr>
          <p:cNvPr id="130050" name="Title 1"/>
          <p:cNvSpPr>
            <a:spLocks noGrp="1"/>
          </p:cNvSpPr>
          <p:nvPr>
            <p:ph type="title"/>
          </p:nvPr>
        </p:nvSpPr>
        <p:spPr>
          <a:xfrm>
            <a:off x="1055148" y="521434"/>
            <a:ext cx="9296400" cy="1143000"/>
          </a:xfrm>
        </p:spPr>
        <p:txBody>
          <a:bodyPr/>
          <a:lstStyle/>
          <a:p>
            <a:pPr eaLnBrk="1" hangingPunct="1"/>
            <a:r>
              <a:rPr lang="en-US" altLang="en-US" sz="5400" u="sng" dirty="0">
                <a:solidFill>
                  <a:schemeClr val="tx2">
                    <a:lumMod val="50000"/>
                  </a:schemeClr>
                </a:solidFill>
                <a:latin typeface="Calibri" panose="020F0502020204030204" pitchFamily="34" charset="0"/>
              </a:rPr>
              <a:t>5 USC Chapter 71 (The Statute)</a:t>
            </a:r>
            <a:br>
              <a:rPr lang="en-US" altLang="en-US" sz="5400" u="sng" dirty="0">
                <a:solidFill>
                  <a:schemeClr val="tx2">
                    <a:lumMod val="50000"/>
                  </a:schemeClr>
                </a:solidFill>
              </a:rPr>
            </a:br>
            <a:endParaRPr lang="en-US" altLang="en-US" sz="5400" u="sng" dirty="0">
              <a:solidFill>
                <a:schemeClr val="tx2">
                  <a:lumMod val="50000"/>
                </a:schemeClr>
              </a:solidFill>
            </a:endParaRPr>
          </a:p>
        </p:txBody>
      </p:sp>
      <p:sp>
        <p:nvSpPr>
          <p:cNvPr id="13315" name="Content Placeholder 2"/>
          <p:cNvSpPr>
            <a:spLocks noGrp="1"/>
          </p:cNvSpPr>
          <p:nvPr>
            <p:ph idx="1"/>
          </p:nvPr>
        </p:nvSpPr>
        <p:spPr>
          <a:xfrm>
            <a:off x="2260600" y="1501776"/>
            <a:ext cx="8229600" cy="4525963"/>
          </a:xfrm>
        </p:spPr>
        <p:txBody>
          <a:bodyPr/>
          <a:lstStyle/>
          <a:p>
            <a:pPr>
              <a:buFont typeface="Arial" charset="0"/>
              <a:buNone/>
              <a:defRPr/>
            </a:pPr>
            <a:endParaRPr lang="en-US" dirty="0"/>
          </a:p>
          <a:p>
            <a:pPr>
              <a:buFont typeface="Arial" charset="0"/>
              <a:buNone/>
              <a:defRPr/>
            </a:pPr>
            <a:endParaRPr lang="en-US" dirty="0"/>
          </a:p>
        </p:txBody>
      </p:sp>
      <p:sp>
        <p:nvSpPr>
          <p:cNvPr id="4" name="Rectangle 3">
            <a:extLst>
              <a:ext uri="{FF2B5EF4-FFF2-40B4-BE49-F238E27FC236}">
                <a16:creationId xmlns:a16="http://schemas.microsoft.com/office/drawing/2014/main" id="{227465CB-1DF1-47C7-9D04-1FA7758F508B}"/>
              </a:ext>
            </a:extLst>
          </p:cNvPr>
          <p:cNvSpPr/>
          <p:nvPr/>
        </p:nvSpPr>
        <p:spPr>
          <a:xfrm>
            <a:off x="1484774" y="2137926"/>
            <a:ext cx="8456104" cy="3416320"/>
          </a:xfrm>
          <a:prstGeom prst="rect">
            <a:avLst/>
          </a:prstGeom>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r>
              <a:rPr kumimoji="0" lang="en-US" sz="3600" b="0" i="0" u="none" strike="noStrike" kern="0" cap="none" spc="0" normalizeH="0" baseline="0" noProof="0" dirty="0">
                <a:ln>
                  <a:noFill/>
                </a:ln>
                <a:solidFill>
                  <a:srgbClr val="1F497D">
                    <a:lumMod val="50000"/>
                  </a:srgbClr>
                </a:solidFill>
                <a:effectLst>
                  <a:outerShdw blurRad="38100" dist="38100" dir="2700000" rotWithShape="0">
                    <a:srgbClr val="000000">
                      <a:alpha val="43137"/>
                    </a:srgbClr>
                  </a:outerShdw>
                </a:effectLst>
                <a:uLnTx/>
                <a:uFillTx/>
                <a:latin typeface="Calibri"/>
                <a:ea typeface="+mn-ea"/>
                <a:cs typeface="Calibri"/>
                <a:sym typeface="Calibri"/>
              </a:rPr>
              <a:t>The Civil Service Reform Act of 1978 led to the creation of Title 5 U.S. Code Chapter 71.  </a:t>
            </a:r>
          </a:p>
          <a:p>
            <a:pPr marL="0" marR="0" lvl="0" indent="0" algn="l" defTabSz="914400" rtl="0" eaLnBrk="1" fontAlgn="auto" latinLnBrk="0" hangingPunct="0">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endParaRPr kumimoji="0" lang="en-US" sz="3600" b="0" i="0" u="none" strike="noStrike" kern="0" cap="none" spc="0" normalizeH="0" baseline="0" noProof="0" dirty="0">
              <a:ln>
                <a:noFill/>
              </a:ln>
              <a:solidFill>
                <a:srgbClr val="1F497D">
                  <a:lumMod val="50000"/>
                </a:srgbClr>
              </a:solidFill>
              <a:effectLst>
                <a:outerShdw blurRad="38100" dist="38100" dir="2700000" rotWithShape="0">
                  <a:srgbClr val="000000">
                    <a:alpha val="43137"/>
                  </a:srgbClr>
                </a:outerShdw>
              </a:effectLst>
              <a:uLnTx/>
              <a:uFillTx/>
              <a:latin typeface="Calibri"/>
              <a:ea typeface="+mn-ea"/>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r>
              <a:rPr kumimoji="0" lang="en-US" sz="3600" b="0" i="0" u="none" strike="noStrike" kern="0" cap="none" spc="0" normalizeH="0" baseline="0" noProof="0" dirty="0">
                <a:ln>
                  <a:noFill/>
                </a:ln>
                <a:solidFill>
                  <a:srgbClr val="1F497D">
                    <a:lumMod val="50000"/>
                  </a:srgbClr>
                </a:solidFill>
                <a:effectLst>
                  <a:outerShdw blurRad="38100" dist="38100" dir="2700000" rotWithShape="0">
                    <a:srgbClr val="000000">
                      <a:alpha val="43137"/>
                    </a:srgbClr>
                  </a:outerShdw>
                </a:effectLst>
                <a:uLnTx/>
                <a:uFillTx/>
                <a:latin typeface="Calibri"/>
                <a:ea typeface="+mn-ea"/>
                <a:cs typeface="Calibri"/>
                <a:sym typeface="Calibri"/>
              </a:rPr>
              <a:t>Agencies and Unions commonly refer to it as “</a:t>
            </a:r>
            <a:r>
              <a:rPr kumimoji="0" lang="en-US" sz="3600" b="1" i="1" u="none" strike="noStrike" kern="0" cap="none" spc="0" normalizeH="0" baseline="0" noProof="0" dirty="0">
                <a:ln>
                  <a:noFill/>
                </a:ln>
                <a:solidFill>
                  <a:srgbClr val="1F497D">
                    <a:lumMod val="50000"/>
                  </a:srgbClr>
                </a:solidFill>
                <a:effectLst>
                  <a:outerShdw blurRad="38100" dist="38100" dir="2700000" rotWithShape="0">
                    <a:srgbClr val="000000">
                      <a:alpha val="43137"/>
                    </a:srgbClr>
                  </a:outerShdw>
                </a:effectLst>
                <a:uLnTx/>
                <a:uFillTx/>
                <a:latin typeface="Calibri"/>
                <a:ea typeface="+mn-ea"/>
                <a:cs typeface="Calibri"/>
                <a:sym typeface="Calibri"/>
              </a:rPr>
              <a:t>the Statute”</a:t>
            </a:r>
            <a:r>
              <a:rPr kumimoji="0" lang="en-US" sz="3600" b="0" i="0" u="none" strike="noStrike" kern="0" cap="none" spc="0" normalizeH="0" baseline="0" noProof="0" dirty="0">
                <a:ln>
                  <a:noFill/>
                </a:ln>
                <a:solidFill>
                  <a:srgbClr val="1F497D">
                    <a:lumMod val="50000"/>
                  </a:srgbClr>
                </a:solidFill>
                <a:effectLst>
                  <a:outerShdw blurRad="38100" dist="38100" dir="2700000" rotWithShape="0">
                    <a:srgbClr val="000000">
                      <a:alpha val="43137"/>
                    </a:srgbClr>
                  </a:outerShdw>
                </a:effectLst>
                <a:uLnTx/>
                <a:uFillTx/>
                <a:latin typeface="Calibri"/>
                <a:ea typeface="+mn-ea"/>
                <a:cs typeface="Calibri"/>
                <a:sym typeface="Calibri"/>
              </a:rPr>
              <a:t> because it defines the legal framework for federal labor relations.</a:t>
            </a:r>
          </a:p>
        </p:txBody>
      </p:sp>
    </p:spTree>
    <p:extLst>
      <p:ext uri="{BB962C8B-B14F-4D97-AF65-F5344CB8AC3E}">
        <p14:creationId xmlns:p14="http://schemas.microsoft.com/office/powerpoint/2010/main" val="345323927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shadeToTitle="1">
        <a:solidFill>
          <a:srgbClr val="FFFFFF"/>
        </a:solidFill>
        <a:effectLst/>
      </p:bgPr>
    </p:bg>
    <p:spTree>
      <p:nvGrpSpPr>
        <p:cNvPr id="1" name=""/>
        <p:cNvGrpSpPr/>
        <p:nvPr/>
      </p:nvGrpSpPr>
      <p:grpSpPr>
        <a:xfrm>
          <a:off x="0" y="0"/>
          <a:ext cx="0" cy="0"/>
          <a:chOff x="0" y="0"/>
          <a:chExt cx="0" cy="0"/>
        </a:xfrm>
      </p:grpSpPr>
      <p:sp>
        <p:nvSpPr>
          <p:cNvPr id="130050" name="Title 1"/>
          <p:cNvSpPr>
            <a:spLocks noGrp="1"/>
          </p:cNvSpPr>
          <p:nvPr>
            <p:ph type="title"/>
          </p:nvPr>
        </p:nvSpPr>
        <p:spPr>
          <a:xfrm>
            <a:off x="1727200" y="357128"/>
            <a:ext cx="9296400" cy="1143000"/>
          </a:xfrm>
        </p:spPr>
        <p:txBody>
          <a:bodyPr/>
          <a:lstStyle/>
          <a:p>
            <a:pPr eaLnBrk="1" hangingPunct="1"/>
            <a:r>
              <a:rPr lang="en-US" altLang="en-US" sz="5400" u="sng" dirty="0">
                <a:solidFill>
                  <a:schemeClr val="tx2">
                    <a:lumMod val="50000"/>
                  </a:schemeClr>
                </a:solidFill>
                <a:latin typeface="Calibri" panose="020F0502020204030204" pitchFamily="34" charset="0"/>
              </a:rPr>
              <a:t>5 USC Chapter 71 (The Statute)</a:t>
            </a:r>
            <a:br>
              <a:rPr lang="en-US" altLang="en-US" sz="5400" u="sng" dirty="0">
                <a:solidFill>
                  <a:schemeClr val="tx2">
                    <a:lumMod val="50000"/>
                  </a:schemeClr>
                </a:solidFill>
              </a:rPr>
            </a:br>
            <a:endParaRPr lang="en-US" altLang="en-US" sz="5400" u="sng" dirty="0">
              <a:solidFill>
                <a:schemeClr val="tx2">
                  <a:lumMod val="50000"/>
                </a:schemeClr>
              </a:solidFill>
            </a:endParaRPr>
          </a:p>
        </p:txBody>
      </p:sp>
      <p:sp>
        <p:nvSpPr>
          <p:cNvPr id="13315" name="Content Placeholder 2"/>
          <p:cNvSpPr>
            <a:spLocks noGrp="1"/>
          </p:cNvSpPr>
          <p:nvPr>
            <p:ph idx="1"/>
          </p:nvPr>
        </p:nvSpPr>
        <p:spPr>
          <a:xfrm>
            <a:off x="2260600" y="1501776"/>
            <a:ext cx="8229600" cy="4525963"/>
          </a:xfrm>
        </p:spPr>
        <p:txBody>
          <a:bodyPr/>
          <a:lstStyle/>
          <a:p>
            <a:pPr>
              <a:buFont typeface="Arial" charset="0"/>
              <a:buNone/>
              <a:defRPr/>
            </a:pPr>
            <a:endParaRPr lang="en-US" dirty="0"/>
          </a:p>
          <a:p>
            <a:pPr>
              <a:buFont typeface="Arial" charset="0"/>
              <a:buNone/>
              <a:defRPr/>
            </a:pPr>
            <a:endParaRPr lang="en-US" dirty="0"/>
          </a:p>
        </p:txBody>
      </p:sp>
      <p:sp>
        <p:nvSpPr>
          <p:cNvPr id="2" name="TextBox 1"/>
          <p:cNvSpPr txBox="1"/>
          <p:nvPr/>
        </p:nvSpPr>
        <p:spPr>
          <a:xfrm>
            <a:off x="2339341" y="4615677"/>
            <a:ext cx="9852659" cy="2862322"/>
          </a:xfrm>
          <a:prstGeom prst="rect">
            <a:avLst/>
          </a:prstGeom>
          <a:noFill/>
        </p:spPr>
        <p:txBody>
          <a:bodyPr wrap="square" numCol="3"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rPr>
              <a:t>Union representation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rPr>
              <a:t>Information requests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rPr>
              <a:t>Collective bargaining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rPr>
              <a:t>Standards for labor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rPr>
              <a:t>Formal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mn-cs"/>
              </a:rPr>
              <a:t>Unfair Labor Practices (ULPs)</a:t>
            </a:r>
          </a:p>
        </p:txBody>
      </p:sp>
      <p:sp>
        <p:nvSpPr>
          <p:cNvPr id="3" name="TextBox 2">
            <a:extLst>
              <a:ext uri="{FF2B5EF4-FFF2-40B4-BE49-F238E27FC236}">
                <a16:creationId xmlns:a16="http://schemas.microsoft.com/office/drawing/2014/main" id="{F988DB83-E490-43D6-B70F-813D556AF0FB}"/>
              </a:ext>
            </a:extLst>
          </p:cNvPr>
          <p:cNvSpPr txBox="1"/>
          <p:nvPr/>
        </p:nvSpPr>
        <p:spPr>
          <a:xfrm>
            <a:off x="1635316" y="1199357"/>
            <a:ext cx="8892540"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rPr>
              <a:t>Allows certain federal employees to organize, bargain collectively, and to participate through labor organizations of their choice in decisions affecting their working lives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rPr>
              <a:t>Defines and lists the rights of employees, labor organizations, and agencies to reflect the public-interest demand for the highest standards of employee performance and the efficient accomplishment of government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4071493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Pen placed on top of a signature line">
            <a:extLst>
              <a:ext uri="{FF2B5EF4-FFF2-40B4-BE49-F238E27FC236}">
                <a16:creationId xmlns:a16="http://schemas.microsoft.com/office/drawing/2014/main" id="{5A5E1984-E92D-4A59-AF19-E99451C38D2F}"/>
              </a:ext>
            </a:extLst>
          </p:cNvPr>
          <p:cNvPicPr>
            <a:picLocks noChangeAspect="1"/>
          </p:cNvPicPr>
          <p:nvPr/>
        </p:nvPicPr>
        <p:blipFill rotWithShape="1">
          <a:blip r:embed="rId3"/>
          <a:srcRect l="15628" r="-1" b="-1"/>
          <a:stretch/>
        </p:blipFill>
        <p:spPr>
          <a:xfrm>
            <a:off x="3597317" y="0"/>
            <a:ext cx="866851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89CDD37-4CDD-4262-BFC7-AB70AD772BC3}"/>
              </a:ext>
            </a:extLst>
          </p:cNvPr>
          <p:cNvSpPr>
            <a:spLocks noGrp="1"/>
          </p:cNvSpPr>
          <p:nvPr>
            <p:ph type="title"/>
          </p:nvPr>
        </p:nvSpPr>
        <p:spPr>
          <a:xfrm>
            <a:off x="424815" y="334318"/>
            <a:ext cx="6978396" cy="1295306"/>
          </a:xfrm>
          <a:solidFill>
            <a:schemeClr val="tx1"/>
          </a:solidFill>
        </p:spPr>
        <p:txBody>
          <a:bodyPr vert="horz" lIns="91440" tIns="45720" rIns="91440" bIns="45720" rtlCol="0" anchor="b">
            <a:noAutofit/>
          </a:bodyPr>
          <a:lstStyle/>
          <a:p>
            <a:pPr algn="ctr"/>
            <a:r>
              <a:rPr lang="en-US" b="1" dirty="0">
                <a:solidFill>
                  <a:schemeClr val="bg1"/>
                </a:solidFill>
              </a:rPr>
              <a:t>Activity:</a:t>
            </a:r>
            <a:br>
              <a:rPr lang="en-US" b="1" dirty="0">
                <a:solidFill>
                  <a:schemeClr val="bg1"/>
                </a:solidFill>
              </a:rPr>
            </a:br>
            <a:r>
              <a:rPr lang="en-US" b="1" dirty="0">
                <a:solidFill>
                  <a:schemeClr val="bg1"/>
                </a:solidFill>
              </a:rPr>
              <a:t>In Your Own Words</a:t>
            </a:r>
            <a:endParaRPr lang="en-US" dirty="0">
              <a:solidFill>
                <a:schemeClr val="bg1"/>
              </a:solidFill>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5DAD740-B013-4E3A-91C6-4CFE67F76926}"/>
              </a:ext>
            </a:extLst>
          </p:cNvPr>
          <p:cNvSpPr txBox="1"/>
          <p:nvPr/>
        </p:nvSpPr>
        <p:spPr>
          <a:xfrm>
            <a:off x="2" y="2342561"/>
            <a:ext cx="8035288" cy="450628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Local Officer Resource Guide, see Appendix ____</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New Local Officers Participant Workbook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with your group, complete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page .</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457A6F03-7C4E-49AE-A154-5363C1C3082B}"/>
              </a:ext>
            </a:extLst>
          </p:cNvPr>
          <p:cNvSpPr txBox="1">
            <a:spLocks/>
          </p:cNvSpPr>
          <p:nvPr/>
        </p:nvSpPr>
        <p:spPr>
          <a:xfrm>
            <a:off x="1136822" y="1245576"/>
            <a:ext cx="4755979" cy="35623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23628524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274D6F-765D-6D01-B3BF-B1EECEAF76E5}"/>
              </a:ext>
            </a:extLst>
          </p:cNvPr>
          <p:cNvSpPr txBox="1"/>
          <p:nvPr/>
        </p:nvSpPr>
        <p:spPr>
          <a:xfrm>
            <a:off x="623248" y="2464264"/>
            <a:ext cx="1094550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7102 Employees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7114 Representation Rights and Duties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7120 Standard of Conduct for Labor Organizations</a:t>
            </a:r>
          </a:p>
        </p:txBody>
      </p:sp>
      <p:sp>
        <p:nvSpPr>
          <p:cNvPr id="6" name="TextBox 5">
            <a:extLst>
              <a:ext uri="{FF2B5EF4-FFF2-40B4-BE49-F238E27FC236}">
                <a16:creationId xmlns:a16="http://schemas.microsoft.com/office/drawing/2014/main" id="{40960190-6441-1BD0-CB9D-FAF399EB2D09}"/>
              </a:ext>
            </a:extLst>
          </p:cNvPr>
          <p:cNvSpPr txBox="1"/>
          <p:nvPr/>
        </p:nvSpPr>
        <p:spPr>
          <a:xfrm>
            <a:off x="3224285" y="326259"/>
            <a:ext cx="6093724" cy="1341714"/>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tab pos="1724025" algn="l"/>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Statute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 USC Chapter 71</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89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1463328" y="-577779"/>
            <a:ext cx="9265343" cy="1666944"/>
          </a:xfrm>
        </p:spPr>
        <p:txBody>
          <a:bodyPr/>
          <a:lstStyle/>
          <a:p>
            <a:pPr marL="914400" lvl="1" indent="-457200" algn="ctr">
              <a:buFont typeface="+mj-lt"/>
              <a:buAutoNum type="arabicPeriod"/>
              <a:defRPr/>
            </a:pPr>
            <a:endParaRPr lang="en-US" sz="3200" b="1" u="sng" dirty="0">
              <a:solidFill>
                <a:srgbClr val="002060"/>
              </a:solidFill>
              <a:latin typeface="Calibri" panose="020F0502020204030204" pitchFamily="34" charset="0"/>
            </a:endParaRPr>
          </a:p>
          <a:p>
            <a:pPr marL="457200" lvl="1" indent="0" algn="ctr">
              <a:buNone/>
              <a:defRPr/>
            </a:pPr>
            <a:r>
              <a:rPr lang="en-US" sz="3200" b="1" u="sng" dirty="0">
                <a:solidFill>
                  <a:srgbClr val="002060"/>
                </a:solidFill>
                <a:latin typeface="Calibri" panose="020F0502020204030204" pitchFamily="34" charset="0"/>
              </a:rPr>
              <a:t>Labor Management Reporting and Disclosure Act of 1959 (LMRDA)</a:t>
            </a:r>
            <a:endParaRPr lang="en-US" sz="3200" dirty="0">
              <a:solidFill>
                <a:srgbClr val="002060"/>
              </a:solidFill>
              <a:latin typeface="Calibri" panose="020F0502020204030204" pitchFamily="34" charset="0"/>
            </a:endParaRPr>
          </a:p>
          <a:p>
            <a:pPr algn="ctr">
              <a:buFont typeface="Arial" charset="0"/>
              <a:buNone/>
              <a:defRPr/>
            </a:pPr>
            <a:endParaRPr lang="en-US" dirty="0">
              <a:solidFill>
                <a:srgbClr val="002060"/>
              </a:solidFill>
              <a:latin typeface="Calibri" panose="020F0502020204030204" pitchFamily="34" charset="0"/>
            </a:endParaRPr>
          </a:p>
        </p:txBody>
      </p:sp>
      <p:sp>
        <p:nvSpPr>
          <p:cNvPr id="2" name="TextBox 1">
            <a:extLst>
              <a:ext uri="{FF2B5EF4-FFF2-40B4-BE49-F238E27FC236}">
                <a16:creationId xmlns:a16="http://schemas.microsoft.com/office/drawing/2014/main" id="{A03076D6-ED3D-41CF-8808-8D8567D7DC47}"/>
              </a:ext>
            </a:extLst>
          </p:cNvPr>
          <p:cNvSpPr txBox="1"/>
          <p:nvPr/>
        </p:nvSpPr>
        <p:spPr>
          <a:xfrm>
            <a:off x="447343" y="1225689"/>
            <a:ext cx="10752044"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Federal law requires labor unions to operate with internal democracy and fiscal integrity.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requires unions to meet strong standards of responsibility and ethical conduct, and it protects members against abuse by union officials. The main focus of the LMRDA is unions in the private sector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Established in 1959</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What was happening during this time in history?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Established to regulate labor unions’ internal affairs, and their relationships  with employers/the agencies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Established the rules that govern the behavior of unions: guarantee certain rights to union members, and impose certain responsibilities on union officers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rPr>
              <a:t>OLMS enforces many of the LMRDA provisions. Some of the provisions in the LMRDA can only be enforced by union members through private suit in court.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EEECE1">
                  <a:lumMod val="10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55651842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 calcmode="lin" valueType="num">
                                      <p:cBhvr additive="base">
                                        <p:cTn id="3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 calcmode="lin" valueType="num">
                                      <p:cBhvr additive="base">
                                        <p:cTn id="3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C02724-1300-412B-7BC2-D4D864E9B1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806CA-853F-496E-9D97-81205ED87AC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6B77C91-4A45-DDEC-CB75-6ACD07FD213E}"/>
              </a:ext>
            </a:extLst>
          </p:cNvPr>
          <p:cNvSpPr txBox="1"/>
          <p:nvPr/>
        </p:nvSpPr>
        <p:spPr>
          <a:xfrm>
            <a:off x="0" y="58846"/>
            <a:ext cx="12192000" cy="7017306"/>
          </a:xfrm>
          <a:prstGeom prst="rect">
            <a:avLst/>
          </a:prstGeom>
          <a:solidFill>
            <a:schemeClr val="bg1"/>
          </a:solidFill>
          <a:effectLst>
            <a:outerShdw blurRad="76200" dir="13500000" sy="23000" kx="1200000" algn="br" rotWithShape="0">
              <a:prstClr val="black">
                <a:alpha val="2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E7E6E6">
                    <a:lumMod val="10000"/>
                  </a:srgbClr>
                </a:solidFill>
                <a:effectLst/>
                <a:uLnTx/>
                <a:uFillTx/>
                <a:latin typeface="helvetica neue"/>
                <a:ea typeface="+mn-ea"/>
                <a:cs typeface="+mn-cs"/>
                <a:hlinkClick r:id="rId2">
                  <a:extLst>
                    <a:ext uri="{A12FA001-AC4F-418D-AE19-62706E023703}">
                      <ahyp:hlinkClr xmlns:ahyp="http://schemas.microsoft.com/office/drawing/2018/hyperlinkcolor" val="tx"/>
                    </a:ext>
                  </a:extLst>
                </a:hlinkClick>
              </a:rPr>
              <a:t>Responsibilities of Officers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7E6E6">
                  <a:lumMod val="10000"/>
                </a:srgbClr>
              </a:solidFill>
              <a:effectLst/>
              <a:uLnTx/>
              <a:uFillTx/>
              <a:latin typeface="helvetica neue"/>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helvetica neue"/>
                <a:ea typeface="+mn-ea"/>
                <a:cs typeface="+mn-cs"/>
                <a:hlinkClick r:id="" action="ppaction://noaction">
                  <a:extLst>
                    <a:ext uri="{A12FA001-AC4F-418D-AE19-62706E023703}">
                      <ahyp:hlinkClr xmlns:ahyp="http://schemas.microsoft.com/office/drawing/2018/hyperlinkcolor" val="tx"/>
                    </a:ext>
                  </a:extLst>
                </a:hlinkClick>
              </a:rPr>
              <a:t>Bonding</a:t>
            </a:r>
            <a:r>
              <a:rPr kumimoji="0" lang="en-US" sz="1800" b="1" i="0" u="sng" strike="noStrike" kern="1200" cap="none" spc="0" normalizeH="0" baseline="0" noProof="0" dirty="0">
                <a:ln>
                  <a:noFill/>
                </a:ln>
                <a:solidFill>
                  <a:srgbClr val="E7E6E6">
                    <a:lumMod val="10000"/>
                  </a:srgbClr>
                </a:solidFill>
                <a:effectLst/>
                <a:uLnTx/>
                <a:uFillTx/>
                <a:latin typeface="helvetica neue"/>
                <a:ea typeface="+mn-ea"/>
                <a:cs typeface="+mn-cs"/>
              </a:rPr>
              <a:t>.</a:t>
            </a:r>
            <a:r>
              <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rPr>
              <a:t> Entities must obtain a bond to protect the union’s assets in case of embezzlement or other internal crimes. Unions with less than $5,000 in total annual receipts are exempt from bonding.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helvetica neue"/>
                <a:ea typeface="+mn-ea"/>
                <a:cs typeface="+mn-cs"/>
                <a:hlinkClick r:id="rId3">
                  <a:extLst>
                    <a:ext uri="{A12FA001-AC4F-418D-AE19-62706E023703}">
                      <ahyp:hlinkClr xmlns:ahyp="http://schemas.microsoft.com/office/drawing/2018/hyperlinkcolor" val="tx"/>
                    </a:ext>
                  </a:extLst>
                </a:hlinkClick>
              </a:rPr>
              <a:t>Elections</a:t>
            </a:r>
            <a:r>
              <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rPr>
              <a:t>. Covers nominations, ballot secrecy, and other election procedures. The standards apply to union officer elections. They also apply to elections for delegates to conventions at which union officers are elected or dues are voted 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10000"/>
                  </a:srgbClr>
                </a:solidFill>
                <a:effectLst/>
                <a:uLnTx/>
                <a:uFillTx/>
                <a:latin typeface="helvetica neue"/>
                <a:ea typeface="+mn-ea"/>
                <a:cs typeface="+mn-cs"/>
                <a:hlinkClick r:id="rId4">
                  <a:extLst>
                    <a:ext uri="{A12FA001-AC4F-418D-AE19-62706E023703}">
                      <ahyp:hlinkClr xmlns:ahyp="http://schemas.microsoft.com/office/drawing/2018/hyperlinkcolor" val="tx"/>
                    </a:ext>
                  </a:extLst>
                </a:hlinkClick>
              </a:rPr>
              <a:t>Reporting</a:t>
            </a:r>
            <a:r>
              <a:rPr kumimoji="0" lang="en-US" sz="1800" b="1" i="0" u="none" strike="noStrike" kern="1200" cap="none" spc="0" normalizeH="0" baseline="0" noProof="0" dirty="0">
                <a:ln>
                  <a:noFill/>
                </a:ln>
                <a:solidFill>
                  <a:srgbClr val="E7E6E6">
                    <a:lumMod val="10000"/>
                  </a:srgbClr>
                </a:solidFill>
                <a:effectLst/>
                <a:uLnTx/>
                <a:uFillTx/>
                <a:latin typeface="helvetica neue"/>
                <a:ea typeface="+mn-ea"/>
                <a:cs typeface="+mn-cs"/>
              </a:rPr>
              <a:t>.</a:t>
            </a:r>
            <a:r>
              <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rPr>
              <a:t> Required to file certain reports with the DOL to document governance and financial integrity.  General information on these reporting requirements and on fiscal controls for unions is on the DOL website. The reports are public information and the DOL posts them (as well as a variety of other union information) on its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E7E6E6">
                    <a:lumMod val="10000"/>
                  </a:srgbClr>
                </a:solidFill>
                <a:effectLst/>
                <a:uLnTx/>
                <a:uFillTx/>
                <a:latin typeface="helvetica neue"/>
                <a:ea typeface="+mn-ea"/>
                <a:cs typeface="+mn-cs"/>
              </a:rPr>
              <a:t>Record Keeping</a:t>
            </a:r>
            <a:r>
              <a:rPr kumimoji="0" lang="en-US" sz="1800" b="1" i="0" u="none" strike="noStrike" kern="1200" cap="none" spc="0" normalizeH="0" baseline="0" noProof="0" dirty="0">
                <a:ln>
                  <a:noFill/>
                </a:ln>
                <a:solidFill>
                  <a:srgbClr val="E7E6E6">
                    <a:lumMod val="10000"/>
                  </a:srgbClr>
                </a:solidFill>
                <a:effectLst/>
                <a:uLnTx/>
                <a:uFillTx/>
                <a:latin typeface="helvetica neue"/>
                <a:ea typeface="+mn-ea"/>
                <a:cs typeface="+mn-cs"/>
              </a:rPr>
              <a:t>. </a:t>
            </a:r>
            <a:r>
              <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rPr>
              <a:t>Must maintain for 5 years the records on which their annual LM-2,-3, or -4 reports are based. Examples of these records include:</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rPr>
              <a:t>Credit card statements and itemized receipts for each credit card charge</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rPr>
              <a:t>Copies of bank deposit slips and bank credit and debit memos </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rPr>
              <a:t>Vouchers for union expenditures</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rPr>
              <a:t>Internal union financial reports and statements</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rPr>
              <a:t>Minutes of all membership and executive board meetings</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rPr>
              <a:t>Fixed assets inventory</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rPr>
              <a:t>Election ballots and materials must be kept for 1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10000"/>
                  </a:srgbClr>
                </a:solidFill>
                <a:effectLst/>
                <a:uLnTx/>
                <a:uFillTx/>
                <a:latin typeface="helvetica neue"/>
                <a:ea typeface="+mn-ea"/>
                <a:cs typeface="+mn-cs"/>
              </a:rPr>
              <a:t>DOL advice on recordkeeping requirements is on the DOL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sng" strike="noStrike" kern="1200" cap="none" spc="0" normalizeH="0" baseline="0" noProof="0" dirty="0">
              <a:ln>
                <a:noFill/>
              </a:ln>
              <a:solidFill>
                <a:srgbClr val="E7E6E6">
                  <a:lumMod val="10000"/>
                </a:srgbClr>
              </a:solidFill>
              <a:effectLst/>
              <a:uLnTx/>
              <a:uFillTx/>
              <a:latin typeface="helvetica neue"/>
              <a:ea typeface="+mn-ea"/>
              <a:cs typeface="+mn-cs"/>
            </a:endParaRPr>
          </a:p>
        </p:txBody>
      </p:sp>
    </p:spTree>
    <p:extLst>
      <p:ext uri="{BB962C8B-B14F-4D97-AF65-F5344CB8AC3E}">
        <p14:creationId xmlns:p14="http://schemas.microsoft.com/office/powerpoint/2010/main" val="241245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anim calcmode="lin" valueType="num">
                                      <p:cBhvr>
                                        <p:cTn id="1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1000"/>
                                        <p:tgtEl>
                                          <p:spTgt spid="5">
                                            <p:txEl>
                                              <p:pRg st="4" end="4"/>
                                            </p:txEl>
                                          </p:spTgt>
                                        </p:tgtEl>
                                      </p:cBhvr>
                                    </p:animEffect>
                                    <p:anim calcmode="lin" valueType="num">
                                      <p:cBhvr>
                                        <p:cTn id="2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1000"/>
                                        <p:tgtEl>
                                          <p:spTgt spid="5">
                                            <p:txEl>
                                              <p:pRg st="6" end="6"/>
                                            </p:txEl>
                                          </p:spTgt>
                                        </p:tgtEl>
                                      </p:cBhvr>
                                    </p:animEffect>
                                    <p:anim calcmode="lin" valueType="num">
                                      <p:cBhvr>
                                        <p:cTn id="3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8" end="8"/>
                                            </p:txEl>
                                          </p:spTgt>
                                        </p:tgtEl>
                                        <p:attrNameLst>
                                          <p:attrName>style.visibility</p:attrName>
                                        </p:attrNameLst>
                                      </p:cBhvr>
                                      <p:to>
                                        <p:strVal val="visible"/>
                                      </p:to>
                                    </p:set>
                                    <p:animEffect transition="in" filter="fade">
                                      <p:cBhvr>
                                        <p:cTn id="36" dur="1000"/>
                                        <p:tgtEl>
                                          <p:spTgt spid="5">
                                            <p:txEl>
                                              <p:pRg st="8" end="8"/>
                                            </p:txEl>
                                          </p:spTgt>
                                        </p:tgtEl>
                                      </p:cBhvr>
                                    </p:animEffect>
                                    <p:anim calcmode="lin" valueType="num">
                                      <p:cBhvr>
                                        <p:cTn id="3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fade">
                                      <p:cBhvr>
                                        <p:cTn id="41" dur="1000"/>
                                        <p:tgtEl>
                                          <p:spTgt spid="5">
                                            <p:txEl>
                                              <p:pRg st="9" end="9"/>
                                            </p:txEl>
                                          </p:spTgt>
                                        </p:tgtEl>
                                      </p:cBhvr>
                                    </p:animEffect>
                                    <p:anim calcmode="lin" valueType="num">
                                      <p:cBhvr>
                                        <p:cTn id="42"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9" end="9"/>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10" end="10"/>
                                            </p:txEl>
                                          </p:spTgt>
                                        </p:tgtEl>
                                        <p:attrNameLst>
                                          <p:attrName>style.visibility</p:attrName>
                                        </p:attrNameLst>
                                      </p:cBhvr>
                                      <p:to>
                                        <p:strVal val="visible"/>
                                      </p:to>
                                    </p:set>
                                    <p:animEffect transition="in" filter="fade">
                                      <p:cBhvr>
                                        <p:cTn id="46" dur="1000"/>
                                        <p:tgtEl>
                                          <p:spTgt spid="5">
                                            <p:txEl>
                                              <p:pRg st="10" end="10"/>
                                            </p:txEl>
                                          </p:spTgt>
                                        </p:tgtEl>
                                      </p:cBhvr>
                                    </p:animEffect>
                                    <p:anim calcmode="lin" valueType="num">
                                      <p:cBhvr>
                                        <p:cTn id="47"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10" end="10"/>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animEffect transition="in" filter="fade">
                                      <p:cBhvr>
                                        <p:cTn id="51" dur="1000"/>
                                        <p:tgtEl>
                                          <p:spTgt spid="5">
                                            <p:txEl>
                                              <p:pRg st="11" end="11"/>
                                            </p:txEl>
                                          </p:spTgt>
                                        </p:tgtEl>
                                      </p:cBhvr>
                                    </p:animEffect>
                                    <p:anim calcmode="lin" valueType="num">
                                      <p:cBhvr>
                                        <p:cTn id="52"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12" end="12"/>
                                            </p:txEl>
                                          </p:spTgt>
                                        </p:tgtEl>
                                        <p:attrNameLst>
                                          <p:attrName>style.visibility</p:attrName>
                                        </p:attrNameLst>
                                      </p:cBhvr>
                                      <p:to>
                                        <p:strVal val="visible"/>
                                      </p:to>
                                    </p:set>
                                    <p:animEffect transition="in" filter="fade">
                                      <p:cBhvr>
                                        <p:cTn id="56" dur="1000"/>
                                        <p:tgtEl>
                                          <p:spTgt spid="5">
                                            <p:txEl>
                                              <p:pRg st="12" end="12"/>
                                            </p:txEl>
                                          </p:spTgt>
                                        </p:tgtEl>
                                      </p:cBhvr>
                                    </p:animEffect>
                                    <p:anim calcmode="lin" valueType="num">
                                      <p:cBhvr>
                                        <p:cTn id="57"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12" end="12"/>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5">
                                            <p:txEl>
                                              <p:pRg st="13" end="13"/>
                                            </p:txEl>
                                          </p:spTgt>
                                        </p:tgtEl>
                                        <p:attrNameLst>
                                          <p:attrName>style.visibility</p:attrName>
                                        </p:attrNameLst>
                                      </p:cBhvr>
                                      <p:to>
                                        <p:strVal val="visible"/>
                                      </p:to>
                                    </p:set>
                                    <p:animEffect transition="in" filter="fade">
                                      <p:cBhvr>
                                        <p:cTn id="61" dur="1000"/>
                                        <p:tgtEl>
                                          <p:spTgt spid="5">
                                            <p:txEl>
                                              <p:pRg st="13" end="13"/>
                                            </p:txEl>
                                          </p:spTgt>
                                        </p:tgtEl>
                                      </p:cBhvr>
                                    </p:animEffect>
                                    <p:anim calcmode="lin" valueType="num">
                                      <p:cBhvr>
                                        <p:cTn id="62"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5">
                                            <p:txEl>
                                              <p:pRg st="14" end="14"/>
                                            </p:txEl>
                                          </p:spTgt>
                                        </p:tgtEl>
                                        <p:attrNameLst>
                                          <p:attrName>style.visibility</p:attrName>
                                        </p:attrNameLst>
                                      </p:cBhvr>
                                      <p:to>
                                        <p:strVal val="visible"/>
                                      </p:to>
                                    </p:set>
                                    <p:animEffect transition="in" filter="fade">
                                      <p:cBhvr>
                                        <p:cTn id="66" dur="1000"/>
                                        <p:tgtEl>
                                          <p:spTgt spid="5">
                                            <p:txEl>
                                              <p:pRg st="14" end="14"/>
                                            </p:txEl>
                                          </p:spTgt>
                                        </p:tgtEl>
                                      </p:cBhvr>
                                    </p:animEffect>
                                    <p:anim calcmode="lin" valueType="num">
                                      <p:cBhvr>
                                        <p:cTn id="67"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14" end="14"/>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5">
                                            <p:txEl>
                                              <p:pRg st="15" end="15"/>
                                            </p:txEl>
                                          </p:spTgt>
                                        </p:tgtEl>
                                        <p:attrNameLst>
                                          <p:attrName>style.visibility</p:attrName>
                                        </p:attrNameLst>
                                      </p:cBhvr>
                                      <p:to>
                                        <p:strVal val="visible"/>
                                      </p:to>
                                    </p:set>
                                    <p:animEffect transition="in" filter="fade">
                                      <p:cBhvr>
                                        <p:cTn id="71" dur="1000"/>
                                        <p:tgtEl>
                                          <p:spTgt spid="5">
                                            <p:txEl>
                                              <p:pRg st="15" end="15"/>
                                            </p:txEl>
                                          </p:spTgt>
                                        </p:tgtEl>
                                      </p:cBhvr>
                                    </p:animEffect>
                                    <p:anim calcmode="lin" valueType="num">
                                      <p:cBhvr>
                                        <p:cTn id="72" dur="1000" fill="hold"/>
                                        <p:tgtEl>
                                          <p:spTgt spid="5">
                                            <p:txEl>
                                              <p:pRg st="15" end="15"/>
                                            </p:txEl>
                                          </p:spTgt>
                                        </p:tgtEl>
                                        <p:attrNameLst>
                                          <p:attrName>ppt_x</p:attrName>
                                        </p:attrNameLst>
                                      </p:cBhvr>
                                      <p:tavLst>
                                        <p:tav tm="0">
                                          <p:val>
                                            <p:strVal val="#ppt_x"/>
                                          </p:val>
                                        </p:tav>
                                        <p:tav tm="100000">
                                          <p:val>
                                            <p:strVal val="#ppt_x"/>
                                          </p:val>
                                        </p:tav>
                                      </p:tavLst>
                                    </p:anim>
                                    <p:anim calcmode="lin" valueType="num">
                                      <p:cBhvr>
                                        <p:cTn id="73" dur="1000" fill="hold"/>
                                        <p:tgtEl>
                                          <p:spTgt spid="5">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5">
                                            <p:txEl>
                                              <p:pRg st="17" end="17"/>
                                            </p:txEl>
                                          </p:spTgt>
                                        </p:tgtEl>
                                        <p:attrNameLst>
                                          <p:attrName>style.visibility</p:attrName>
                                        </p:attrNameLst>
                                      </p:cBhvr>
                                      <p:to>
                                        <p:strVal val="visible"/>
                                      </p:to>
                                    </p:set>
                                    <p:animEffect transition="in" filter="fade">
                                      <p:cBhvr>
                                        <p:cTn id="78" dur="1000"/>
                                        <p:tgtEl>
                                          <p:spTgt spid="5">
                                            <p:txEl>
                                              <p:pRg st="17" end="17"/>
                                            </p:txEl>
                                          </p:spTgt>
                                        </p:tgtEl>
                                      </p:cBhvr>
                                    </p:animEffect>
                                    <p:anim calcmode="lin" valueType="num">
                                      <p:cBhvr>
                                        <p:cTn id="79" dur="1000" fill="hold"/>
                                        <p:tgtEl>
                                          <p:spTgt spid="5">
                                            <p:txEl>
                                              <p:pRg st="17" end="17"/>
                                            </p:txEl>
                                          </p:spTgt>
                                        </p:tgtEl>
                                        <p:attrNameLst>
                                          <p:attrName>ppt_x</p:attrName>
                                        </p:attrNameLst>
                                      </p:cBhvr>
                                      <p:tavLst>
                                        <p:tav tm="0">
                                          <p:val>
                                            <p:strVal val="#ppt_x"/>
                                          </p:val>
                                        </p:tav>
                                        <p:tav tm="100000">
                                          <p:val>
                                            <p:strVal val="#ppt_x"/>
                                          </p:val>
                                        </p:tav>
                                      </p:tavLst>
                                    </p:anim>
                                    <p:anim calcmode="lin" valueType="num">
                                      <p:cBhvr>
                                        <p:cTn id="80" dur="1000" fill="hold"/>
                                        <p:tgtEl>
                                          <p:spTgt spid="5">
                                            <p:txEl>
                                              <p:pRg st="17" end="1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271022" y="-382090"/>
            <a:ext cx="11582400" cy="2006222"/>
          </a:xfrm>
        </p:spPr>
        <p:txBody>
          <a:bodyPr/>
          <a:lstStyle/>
          <a:p>
            <a:pPr marL="914400" lvl="1" indent="-457200" algn="ctr">
              <a:buFont typeface="+mj-lt"/>
              <a:buAutoNum type="arabicPeriod"/>
              <a:defRPr/>
            </a:pPr>
            <a:endParaRPr lang="en-US" sz="3200" b="1" u="sng" dirty="0">
              <a:solidFill>
                <a:schemeClr val="tx2">
                  <a:lumMod val="50000"/>
                </a:schemeClr>
              </a:solidFill>
              <a:latin typeface="Calibri" panose="020F0502020204030204" pitchFamily="34" charset="0"/>
            </a:endParaRPr>
          </a:p>
          <a:p>
            <a:pPr marL="457200" lvl="1" indent="0" algn="ctr">
              <a:buNone/>
              <a:defRPr/>
            </a:pPr>
            <a:r>
              <a:rPr lang="en-US" b="1" u="sng" dirty="0">
                <a:solidFill>
                  <a:schemeClr val="tx2">
                    <a:lumMod val="50000"/>
                  </a:schemeClr>
                </a:solidFill>
                <a:latin typeface="Calibri" panose="020F0502020204030204" pitchFamily="34" charset="0"/>
              </a:rPr>
              <a:t>Labor Management Reporting and Disclosure Act of 1959 (LMRDA)</a:t>
            </a:r>
          </a:p>
          <a:p>
            <a:pPr algn="ctr">
              <a:buFont typeface="Arial" charset="0"/>
              <a:buNone/>
              <a:defRPr/>
            </a:pPr>
            <a:endParaRPr lang="en-US" dirty="0">
              <a:solidFill>
                <a:schemeClr val="tx2">
                  <a:lumMod val="50000"/>
                </a:schemeClr>
              </a:solidFill>
              <a:latin typeface="Calibri" panose="020F0502020204030204" pitchFamily="34" charset="0"/>
            </a:endParaRPr>
          </a:p>
          <a:p>
            <a:pPr algn="ctr">
              <a:buFont typeface="Arial" charset="0"/>
              <a:buNone/>
              <a:defRPr/>
            </a:pPr>
            <a:endParaRPr lang="en-US" dirty="0">
              <a:solidFill>
                <a:schemeClr val="tx2">
                  <a:lumMod val="50000"/>
                </a:schemeClr>
              </a:solidFill>
              <a:latin typeface="Calibri" panose="020F0502020204030204" pitchFamily="34" charset="0"/>
            </a:endParaRPr>
          </a:p>
        </p:txBody>
      </p:sp>
      <p:sp>
        <p:nvSpPr>
          <p:cNvPr id="4" name="TextBox 3">
            <a:extLst>
              <a:ext uri="{FF2B5EF4-FFF2-40B4-BE49-F238E27FC236}">
                <a16:creationId xmlns:a16="http://schemas.microsoft.com/office/drawing/2014/main" id="{0DACA527-6043-46AE-8DF5-BB651CE98AD7}"/>
              </a:ext>
            </a:extLst>
          </p:cNvPr>
          <p:cNvSpPr txBox="1"/>
          <p:nvPr/>
        </p:nvSpPr>
        <p:spPr>
          <a:xfrm>
            <a:off x="135511" y="1102578"/>
            <a:ext cx="11920977" cy="57554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Calibri" panose="020F0502020204030204" pitchFamily="34" charset="0"/>
              </a:rPr>
              <a:t>Protects the rights of union members and ensures freedom and democracy by ensuring members and officers voices are heard, and certain protections are in place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Bill of Rights in Title I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Calibri" panose="020F0502020204030204" pitchFamily="34" charset="0"/>
              </a:rPr>
              <a:t>Provide for the reporting and disclosure of certain financial transactions and administrative practices of labor organizations and employers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Calibri" panose="020F0502020204030204" pitchFamily="34" charset="0"/>
              </a:rPr>
              <a:t>Prevent abuses in the administration of trusteeships by labor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Calibri" panose="020F0502020204030204" pitchFamily="34" charset="0"/>
              </a:rPr>
              <a:t>Provide standards with respect to the election of officers of labor organizations, and for other purposes.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0663487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Pen placed on top of a signature line">
            <a:extLst>
              <a:ext uri="{FF2B5EF4-FFF2-40B4-BE49-F238E27FC236}">
                <a16:creationId xmlns:a16="http://schemas.microsoft.com/office/drawing/2014/main" id="{5A5E1984-E92D-4A59-AF19-E99451C38D2F}"/>
              </a:ext>
            </a:extLst>
          </p:cNvPr>
          <p:cNvPicPr>
            <a:picLocks noChangeAspect="1"/>
          </p:cNvPicPr>
          <p:nvPr/>
        </p:nvPicPr>
        <p:blipFill rotWithShape="1">
          <a:blip r:embed="rId3"/>
          <a:srcRect l="15628" r="-1" b="-1"/>
          <a:stretch/>
        </p:blipFill>
        <p:spPr>
          <a:xfrm>
            <a:off x="3597317" y="0"/>
            <a:ext cx="866851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89CDD37-4CDD-4262-BFC7-AB70AD772BC3}"/>
              </a:ext>
            </a:extLst>
          </p:cNvPr>
          <p:cNvSpPr>
            <a:spLocks noGrp="1"/>
          </p:cNvSpPr>
          <p:nvPr>
            <p:ph type="title"/>
          </p:nvPr>
        </p:nvSpPr>
        <p:spPr>
          <a:xfrm>
            <a:off x="424815" y="334318"/>
            <a:ext cx="6978396" cy="1295306"/>
          </a:xfrm>
          <a:solidFill>
            <a:schemeClr val="tx1"/>
          </a:solidFill>
        </p:spPr>
        <p:txBody>
          <a:bodyPr vert="horz" lIns="91440" tIns="45720" rIns="91440" bIns="45720" rtlCol="0" anchor="b">
            <a:noAutofit/>
          </a:bodyPr>
          <a:lstStyle/>
          <a:p>
            <a:pPr algn="ctr"/>
            <a:r>
              <a:rPr lang="en-US" b="1" dirty="0">
                <a:solidFill>
                  <a:schemeClr val="bg1"/>
                </a:solidFill>
              </a:rPr>
              <a:t>Activity:</a:t>
            </a:r>
            <a:br>
              <a:rPr lang="en-US" b="1" dirty="0">
                <a:solidFill>
                  <a:schemeClr val="bg1"/>
                </a:solidFill>
              </a:rPr>
            </a:br>
            <a:r>
              <a:rPr lang="en-US" b="1" dirty="0">
                <a:solidFill>
                  <a:schemeClr val="bg1"/>
                </a:solidFill>
              </a:rPr>
              <a:t>In Your Own Words</a:t>
            </a:r>
            <a:endParaRPr lang="en-US" dirty="0">
              <a:solidFill>
                <a:schemeClr val="bg1"/>
              </a:solidFill>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5DAD740-B013-4E3A-91C6-4CFE67F76926}"/>
              </a:ext>
            </a:extLst>
          </p:cNvPr>
          <p:cNvSpPr txBox="1"/>
          <p:nvPr/>
        </p:nvSpPr>
        <p:spPr>
          <a:xfrm>
            <a:off x="2" y="2342561"/>
            <a:ext cx="8035288" cy="450628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Local Officer Resource Guide, see Appendix ____</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New Local Officers Participant Workbook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with your group, complete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page .</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457A6F03-7C4E-49AE-A154-5363C1C3082B}"/>
              </a:ext>
            </a:extLst>
          </p:cNvPr>
          <p:cNvSpPr txBox="1">
            <a:spLocks/>
          </p:cNvSpPr>
          <p:nvPr/>
        </p:nvSpPr>
        <p:spPr>
          <a:xfrm>
            <a:off x="1136822" y="1245576"/>
            <a:ext cx="4755979" cy="35623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3891054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normAutofit/>
          </a:bodyPr>
          <a:lstStyle/>
          <a:p>
            <a:pPr algn="ctr"/>
            <a:r>
              <a:rPr lang="en-US" sz="6600" b="1" u="sng" dirty="0"/>
              <a:t>INTRODUCTIONS</a:t>
            </a:r>
          </a:p>
        </p:txBody>
      </p:sp>
      <p:sp>
        <p:nvSpPr>
          <p:cNvPr id="3" name="Content Placeholder 2"/>
          <p:cNvSpPr>
            <a:spLocks noGrp="1"/>
          </p:cNvSpPr>
          <p:nvPr>
            <p:ph idx="1"/>
          </p:nvPr>
        </p:nvSpPr>
        <p:spPr>
          <a:xfrm>
            <a:off x="838200" y="1343818"/>
            <a:ext cx="10515600" cy="4868296"/>
          </a:xfrm>
        </p:spPr>
        <p:txBody>
          <a:bodyPr>
            <a:normAutofit lnSpcReduction="10000"/>
          </a:bodyPr>
          <a:lstStyle/>
          <a:p>
            <a:r>
              <a:rPr lang="en-US" sz="4000" dirty="0"/>
              <a:t>WHAT IS </a:t>
            </a:r>
            <a:r>
              <a:rPr lang="en-US" sz="4000" b="1" dirty="0"/>
              <a:t>YOUR NAME? </a:t>
            </a:r>
          </a:p>
          <a:p>
            <a:pPr marL="0" indent="0">
              <a:buNone/>
            </a:pPr>
            <a:endParaRPr lang="en-US" sz="4000" dirty="0"/>
          </a:p>
          <a:p>
            <a:r>
              <a:rPr lang="en-US" sz="4000" dirty="0"/>
              <a:t>WHAT </a:t>
            </a:r>
            <a:r>
              <a:rPr lang="en-US" sz="4000" b="1" dirty="0"/>
              <a:t>LOCAL/AGENCY </a:t>
            </a:r>
            <a:r>
              <a:rPr lang="en-US" sz="4000" dirty="0"/>
              <a:t>ARE YOU FROM? </a:t>
            </a:r>
          </a:p>
          <a:p>
            <a:pPr marL="0" indent="0">
              <a:buNone/>
            </a:pPr>
            <a:endParaRPr lang="en-US" sz="4000" dirty="0"/>
          </a:p>
          <a:p>
            <a:r>
              <a:rPr lang="en-US" sz="4000" dirty="0"/>
              <a:t>What </a:t>
            </a:r>
            <a:r>
              <a:rPr lang="en-US" sz="4000" b="1" dirty="0"/>
              <a:t>LEADERSHIP POSITION </a:t>
            </a:r>
            <a:r>
              <a:rPr lang="en-US" sz="4000" dirty="0"/>
              <a:t>do you serve in at your local?</a:t>
            </a:r>
          </a:p>
          <a:p>
            <a:endParaRPr lang="en-US" sz="4000" dirty="0"/>
          </a:p>
          <a:p>
            <a:r>
              <a:rPr lang="en-US" sz="4000" dirty="0"/>
              <a:t>If you had a theme song what would it be? </a:t>
            </a:r>
          </a:p>
          <a:p>
            <a:endParaRPr lang="en-US" sz="4000" dirty="0"/>
          </a:p>
        </p:txBody>
      </p:sp>
    </p:spTree>
    <p:extLst>
      <p:ext uri="{BB962C8B-B14F-4D97-AF65-F5344CB8AC3E}">
        <p14:creationId xmlns:p14="http://schemas.microsoft.com/office/powerpoint/2010/main" val="2953693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64514" name="Title 1"/>
          <p:cNvSpPr>
            <a:spLocks noGrp="1"/>
          </p:cNvSpPr>
          <p:nvPr>
            <p:ph type="title"/>
          </p:nvPr>
        </p:nvSpPr>
        <p:spPr>
          <a:xfrm>
            <a:off x="2141165" y="0"/>
            <a:ext cx="8229600" cy="1143000"/>
          </a:xfrm>
        </p:spPr>
        <p:txBody>
          <a:bodyPr/>
          <a:lstStyle/>
          <a:p>
            <a:pPr eaLnBrk="1" hangingPunct="1"/>
            <a:r>
              <a:rPr lang="en-US" altLang="en-US" sz="4000" b="1" dirty="0">
                <a:solidFill>
                  <a:schemeClr val="tx2">
                    <a:lumMod val="50000"/>
                  </a:schemeClr>
                </a:solidFill>
                <a:latin typeface="Calibri" panose="020F0502020204030204" pitchFamily="34" charset="0"/>
              </a:rPr>
              <a:t>Activity: In Your Own Words</a:t>
            </a:r>
            <a:endParaRPr lang="en-US" altLang="en-US" sz="2800" b="1" dirty="0">
              <a:solidFill>
                <a:schemeClr val="tx2">
                  <a:lumMod val="50000"/>
                </a:schemeClr>
              </a:solidFill>
              <a:latin typeface="Calibri" panose="020F0502020204030204" pitchFamily="34" charset="0"/>
            </a:endParaRPr>
          </a:p>
        </p:txBody>
      </p:sp>
      <p:sp>
        <p:nvSpPr>
          <p:cNvPr id="64515" name="Content Placeholder 2"/>
          <p:cNvSpPr>
            <a:spLocks noGrp="1"/>
          </p:cNvSpPr>
          <p:nvPr>
            <p:ph idx="1"/>
          </p:nvPr>
        </p:nvSpPr>
        <p:spPr bwMode="auto">
          <a:xfrm>
            <a:off x="1513195" y="1099758"/>
            <a:ext cx="9165609" cy="58094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lvl="1" indent="0">
              <a:buNone/>
            </a:pPr>
            <a:r>
              <a:rPr lang="en-US" altLang="en-US" b="1" dirty="0">
                <a:solidFill>
                  <a:schemeClr val="tx2">
                    <a:lumMod val="50000"/>
                  </a:schemeClr>
                </a:solidFill>
                <a:latin typeface="Calibri" panose="020F0502020204030204" pitchFamily="34" charset="0"/>
              </a:rPr>
              <a:t>458.2: Bill of Rights of Members</a:t>
            </a:r>
          </a:p>
          <a:p>
            <a:pPr marL="1371600" lvl="2" indent="-514350">
              <a:lnSpc>
                <a:spcPct val="200000"/>
              </a:lnSpc>
              <a:buFont typeface="+mj-lt"/>
              <a:buAutoNum type="arabicPeriod"/>
            </a:pPr>
            <a:r>
              <a:rPr lang="en-US" altLang="en-US" sz="2800" b="1" dirty="0">
                <a:solidFill>
                  <a:schemeClr val="tx2">
                    <a:lumMod val="50000"/>
                  </a:schemeClr>
                </a:solidFill>
                <a:latin typeface="Calibri" panose="020F0502020204030204" pitchFamily="34" charset="0"/>
              </a:rPr>
              <a:t>Union Member Rights, (a)(1) </a:t>
            </a:r>
          </a:p>
          <a:p>
            <a:pPr marL="1371600" lvl="2" indent="-514350">
              <a:lnSpc>
                <a:spcPct val="200000"/>
              </a:lnSpc>
              <a:buFont typeface="+mj-lt"/>
              <a:buAutoNum type="arabicPeriod"/>
            </a:pPr>
            <a:r>
              <a:rPr lang="en-US" altLang="en-US" sz="2800" b="1" dirty="0">
                <a:solidFill>
                  <a:schemeClr val="tx2">
                    <a:lumMod val="50000"/>
                  </a:schemeClr>
                </a:solidFill>
                <a:latin typeface="Calibri" panose="020F0502020204030204" pitchFamily="34" charset="0"/>
              </a:rPr>
              <a:t>Freedom of Speech (a)(2) </a:t>
            </a:r>
          </a:p>
          <a:p>
            <a:pPr marL="1371600" lvl="2" indent="-514350">
              <a:lnSpc>
                <a:spcPct val="200000"/>
              </a:lnSpc>
              <a:buFont typeface="+mj-lt"/>
              <a:buAutoNum type="arabicPeriod"/>
            </a:pPr>
            <a:r>
              <a:rPr lang="en-US" altLang="en-US" sz="2800" b="1" dirty="0">
                <a:solidFill>
                  <a:schemeClr val="tx2">
                    <a:lumMod val="50000"/>
                  </a:schemeClr>
                </a:solidFill>
                <a:latin typeface="Calibri" panose="020F0502020204030204" pitchFamily="34" charset="0"/>
              </a:rPr>
              <a:t>Dues, (a)(3)</a:t>
            </a:r>
          </a:p>
          <a:p>
            <a:pPr marL="1371600" lvl="2" indent="-514350">
              <a:lnSpc>
                <a:spcPct val="200000"/>
              </a:lnSpc>
              <a:buFont typeface="+mj-lt"/>
              <a:buAutoNum type="arabicPeriod"/>
            </a:pPr>
            <a:r>
              <a:rPr lang="en-US" altLang="en-US" sz="2800" b="1" dirty="0">
                <a:solidFill>
                  <a:schemeClr val="tx2">
                    <a:lumMod val="50000"/>
                  </a:schemeClr>
                </a:solidFill>
                <a:latin typeface="Calibri" panose="020F0502020204030204" pitchFamily="34" charset="0"/>
              </a:rPr>
              <a:t>Members Right to Sue, (a)(4)</a:t>
            </a:r>
          </a:p>
          <a:p>
            <a:pPr marL="1371600" lvl="2" indent="-514350">
              <a:lnSpc>
                <a:spcPct val="200000"/>
              </a:lnSpc>
              <a:buFont typeface="+mj-lt"/>
              <a:buAutoNum type="arabicPeriod"/>
            </a:pPr>
            <a:r>
              <a:rPr lang="en-US" altLang="en-US" sz="2800" b="1" dirty="0">
                <a:solidFill>
                  <a:schemeClr val="tx2">
                    <a:lumMod val="50000"/>
                  </a:schemeClr>
                </a:solidFill>
                <a:latin typeface="Calibri" panose="020F0502020204030204" pitchFamily="34" charset="0"/>
              </a:rPr>
              <a:t>Disciplinary Action, (a)(5)</a:t>
            </a:r>
          </a:p>
          <a:p>
            <a:pPr marL="457200" lvl="1" indent="0">
              <a:buNone/>
            </a:pPr>
            <a:endParaRPr lang="en-US" altLang="en-US" dirty="0">
              <a:solidFill>
                <a:schemeClr val="tx2">
                  <a:lumMod val="50000"/>
                </a:schemeClr>
              </a:solidFill>
              <a:latin typeface="Calibri" panose="020F0502020204030204" pitchFamily="34" charset="0"/>
            </a:endParaRPr>
          </a:p>
        </p:txBody>
      </p:sp>
      <p:sp>
        <p:nvSpPr>
          <p:cNvPr id="645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7730C7-66BC-4D9C-923A-22D651D8668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5756013"/>
      </p:ext>
    </p:extLst>
  </p:cSld>
  <p:clrMapOvr>
    <a:masterClrMapping/>
  </p:clrMapOvr>
  <p:transition spd="slow">
    <p:circl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2291" name="Content Placeholder 2"/>
          <p:cNvSpPr>
            <a:spLocks noGrp="1"/>
          </p:cNvSpPr>
          <p:nvPr>
            <p:ph idx="1"/>
          </p:nvPr>
        </p:nvSpPr>
        <p:spPr>
          <a:xfrm>
            <a:off x="-61519" y="-696948"/>
            <a:ext cx="11887200" cy="1666944"/>
          </a:xfrm>
        </p:spPr>
        <p:txBody>
          <a:bodyPr/>
          <a:lstStyle/>
          <a:p>
            <a:pPr marL="914400" lvl="1" indent="-457200">
              <a:buFont typeface="+mj-lt"/>
              <a:buAutoNum type="arabicPeriod"/>
              <a:defRPr/>
            </a:pPr>
            <a:endParaRPr lang="en-US" sz="3200" b="1" dirty="0">
              <a:solidFill>
                <a:schemeClr val="tx2">
                  <a:lumMod val="50000"/>
                </a:schemeClr>
              </a:solidFill>
              <a:latin typeface="Calibri" panose="020F0502020204030204" pitchFamily="34" charset="0"/>
            </a:endParaRPr>
          </a:p>
          <a:p>
            <a:pPr marL="457200" lvl="1" indent="0">
              <a:lnSpc>
                <a:spcPct val="150000"/>
              </a:lnSpc>
              <a:buNone/>
              <a:defRPr/>
            </a:pPr>
            <a:r>
              <a:rPr lang="en-US" sz="3200" b="1" u="sng" dirty="0">
                <a:solidFill>
                  <a:schemeClr val="tx2">
                    <a:lumMod val="50000"/>
                  </a:schemeClr>
                </a:solidFill>
                <a:latin typeface="Calibri" panose="020F0502020204030204" pitchFamily="34" charset="0"/>
              </a:rPr>
              <a:t>Labor Management Reporting and Disclosure Act of 1959 (LMRDA)</a:t>
            </a:r>
          </a:p>
          <a:p>
            <a:pPr>
              <a:buFont typeface="Arial" charset="0"/>
              <a:buNone/>
              <a:defRPr/>
            </a:pPr>
            <a:endParaRPr lang="en-US" dirty="0">
              <a:solidFill>
                <a:schemeClr val="tx2">
                  <a:lumMod val="50000"/>
                </a:schemeClr>
              </a:solidFill>
              <a:latin typeface="Calibri" panose="020F0502020204030204" pitchFamily="34" charset="0"/>
            </a:endParaRPr>
          </a:p>
          <a:p>
            <a:pPr>
              <a:buFont typeface="Arial" charset="0"/>
              <a:buNone/>
              <a:defRPr/>
            </a:pPr>
            <a:endParaRPr lang="en-US" dirty="0">
              <a:solidFill>
                <a:schemeClr val="tx2">
                  <a:lumMod val="50000"/>
                </a:schemeClr>
              </a:solidFill>
              <a:latin typeface="Calibri" panose="020F0502020204030204" pitchFamily="34" charset="0"/>
            </a:endParaRPr>
          </a:p>
        </p:txBody>
      </p:sp>
      <p:sp>
        <p:nvSpPr>
          <p:cNvPr id="1280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A2D46D-96F3-4E10-8B62-30CB4C2C723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TextBox 3">
            <a:extLst>
              <a:ext uri="{FF2B5EF4-FFF2-40B4-BE49-F238E27FC236}">
                <a16:creationId xmlns:a16="http://schemas.microsoft.com/office/drawing/2014/main" id="{0DACA527-6043-46AE-8DF5-BB651CE98AD7}"/>
              </a:ext>
            </a:extLst>
          </p:cNvPr>
          <p:cNvSpPr txBox="1"/>
          <p:nvPr/>
        </p:nvSpPr>
        <p:spPr>
          <a:xfrm>
            <a:off x="445827" y="1089165"/>
            <a:ext cx="10544962" cy="563231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rPr>
              <a:t>Title I: Bill of Rights (just covered in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rPr>
              <a:t>Title II: Financial Reporting Requirements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rPr>
              <a:t>guarantees the disclosure to union members of information regarding the financial condition of the unions and its officials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rPr>
              <a:t>Title III: Trusteeships-controls on the use of trusteeships/prevents abuse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rPr>
              <a:t>Title IV: Elections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rPr>
              <a:t>Title V: Safeguards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rPr>
              <a:t>declares that union officers occupy positions of trust; requires them to hold and use money and property of the union solely for the benefit of the members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rPr>
              <a:t>Title VI: </a:t>
            </a:r>
            <a:r>
              <a:rPr kumimoji="0" lang="en-US" sz="2000" b="0" i="0" u="none" strike="noStrike" kern="1200" cap="none" spc="0" normalizeH="0" baseline="0" noProof="0" dirty="0" err="1">
                <a:ln>
                  <a:noFill/>
                </a:ln>
                <a:solidFill>
                  <a:srgbClr val="1F497D">
                    <a:lumMod val="50000"/>
                  </a:srgbClr>
                </a:solidFill>
                <a:effectLst/>
                <a:uLnTx/>
                <a:uFillTx/>
                <a:latin typeface="Trebuchet MS" panose="020B0603020202020204"/>
                <a:ea typeface="+mn-ea"/>
                <a:cs typeface="+mn-cs"/>
              </a:rPr>
              <a:t>Misc</a:t>
            </a:r>
            <a:r>
              <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rPr>
              <a:t>: grants the Secretary of Labor express power to investigate, inspect records, and to question persons in order to determine whether any provision of the LMRDA has been violated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F497D">
                  <a:lumMod val="50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9269264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 calcmode="lin" valueType="num">
                                      <p:cBhvr additive="base">
                                        <p:cTn id="4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 calcmode="lin" valueType="num">
                                      <p:cBhvr additive="base">
                                        <p:cTn id="49"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anim calcmode="lin" valueType="num">
                                      <p:cBhvr additive="base">
                                        <p:cTn id="55"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64514" name="Title 1"/>
          <p:cNvSpPr>
            <a:spLocks noGrp="1"/>
          </p:cNvSpPr>
          <p:nvPr>
            <p:ph type="title"/>
          </p:nvPr>
        </p:nvSpPr>
        <p:spPr>
          <a:xfrm>
            <a:off x="689610" y="-68226"/>
            <a:ext cx="10892790" cy="1143000"/>
          </a:xfrm>
        </p:spPr>
        <p:txBody>
          <a:bodyPr/>
          <a:lstStyle/>
          <a:p>
            <a:pPr eaLnBrk="1" hangingPunct="1"/>
            <a:r>
              <a:rPr lang="en-US" altLang="en-US" sz="3200" u="sng" dirty="0">
                <a:solidFill>
                  <a:schemeClr val="bg2">
                    <a:lumMod val="10000"/>
                  </a:schemeClr>
                </a:solidFill>
                <a:latin typeface="Calibri" panose="020F0502020204030204" pitchFamily="34" charset="0"/>
              </a:rPr>
              <a:t>29 CFR IV, Subchapter B, Parts 457-459 (Standards of Conduct)</a:t>
            </a:r>
          </a:p>
        </p:txBody>
      </p:sp>
      <p:sp>
        <p:nvSpPr>
          <p:cNvPr id="645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7730C7-66BC-4D9C-923A-22D651D8668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Content Placeholder 2">
            <a:extLst>
              <a:ext uri="{FF2B5EF4-FFF2-40B4-BE49-F238E27FC236}">
                <a16:creationId xmlns:a16="http://schemas.microsoft.com/office/drawing/2014/main" id="{17C7EF37-4617-3549-3D4C-F39424E492F3}"/>
              </a:ext>
            </a:extLst>
          </p:cNvPr>
          <p:cNvSpPr txBox="1">
            <a:spLocks/>
          </p:cNvSpPr>
          <p:nvPr/>
        </p:nvSpPr>
        <p:spPr bwMode="auto">
          <a:xfrm>
            <a:off x="0" y="886446"/>
            <a:ext cx="11631168" cy="22286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000" b="1" i="1"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Designed to implement the standards of conduct for labor organizations in the Federal sector set forth in title VII of the Civil Service Reform Act of 1978 …</a:t>
            </a:r>
          </a:p>
          <a:p>
            <a:pPr marL="457200" marR="0" lvl="1"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000" b="1" i="1"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000" b="1" i="1"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Provides procedures and basic principles for Director of Labor to utilize in enforcing the standards of conduct required of labor organizations composed of Federal government employees that are covered by the Statute, LMRDA and CSRA</a:t>
            </a:r>
          </a:p>
          <a:p>
            <a:pPr marL="742950" marR="0" lvl="1" indent="-28575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US" altLang="en-US" sz="2400" b="1" i="1"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457200" marR="0" lvl="1"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1" i="1"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p:txBody>
      </p:sp>
      <p:sp>
        <p:nvSpPr>
          <p:cNvPr id="6" name="Rectangle 5">
            <a:extLst>
              <a:ext uri="{FF2B5EF4-FFF2-40B4-BE49-F238E27FC236}">
                <a16:creationId xmlns:a16="http://schemas.microsoft.com/office/drawing/2014/main" id="{3D321543-2A5C-C0C0-3C92-E89BB07DA11E}"/>
              </a:ext>
            </a:extLst>
          </p:cNvPr>
          <p:cNvSpPr/>
          <p:nvPr/>
        </p:nvSpPr>
        <p:spPr>
          <a:xfrm>
            <a:off x="1250372" y="3429000"/>
            <a:ext cx="4845628" cy="3231654"/>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Union Member Rights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Reporting Requirements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Union Officer Elections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Trusteeship</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Bonding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p:txBody>
      </p:sp>
      <p:sp>
        <p:nvSpPr>
          <p:cNvPr id="7" name="Rectangle 6">
            <a:extLst>
              <a:ext uri="{FF2B5EF4-FFF2-40B4-BE49-F238E27FC236}">
                <a16:creationId xmlns:a16="http://schemas.microsoft.com/office/drawing/2014/main" id="{5C3F2BBF-F8AE-A4CB-B2A9-74BDD2A6FE25}"/>
              </a:ext>
            </a:extLst>
          </p:cNvPr>
          <p:cNvSpPr/>
          <p:nvPr/>
        </p:nvSpPr>
        <p:spPr>
          <a:xfrm>
            <a:off x="5486400" y="3177056"/>
            <a:ext cx="6096000" cy="3477875"/>
          </a:xfrm>
          <a:prstGeom prst="rect">
            <a:avLst/>
          </a:prstGeom>
        </p:spPr>
        <p:txBody>
          <a:bodyP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Removal of Officers/Discipline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Prohibitions against certain discipline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Compliance/Enforcement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Procedures regarding the Member’s Bill of Rights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Hearing Procedures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Complaint Procedures</a:t>
            </a:r>
          </a:p>
        </p:txBody>
      </p:sp>
    </p:spTree>
    <p:extLst>
      <p:ext uri="{BB962C8B-B14F-4D97-AF65-F5344CB8AC3E}">
        <p14:creationId xmlns:p14="http://schemas.microsoft.com/office/powerpoint/2010/main" val="250686957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72706" name="Title 1"/>
          <p:cNvSpPr>
            <a:spLocks noGrp="1"/>
          </p:cNvSpPr>
          <p:nvPr>
            <p:ph type="title"/>
          </p:nvPr>
        </p:nvSpPr>
        <p:spPr>
          <a:xfrm>
            <a:off x="1981200" y="374650"/>
            <a:ext cx="8229600" cy="1143000"/>
          </a:xfrm>
        </p:spPr>
        <p:txBody>
          <a:bodyPr/>
          <a:lstStyle/>
          <a:p>
            <a:pPr eaLnBrk="1" hangingPunct="1"/>
            <a:r>
              <a:rPr lang="en-US" altLang="en-US" sz="4000" b="1" dirty="0">
                <a:solidFill>
                  <a:schemeClr val="bg2">
                    <a:lumMod val="10000"/>
                  </a:schemeClr>
                </a:solidFill>
                <a:latin typeface="Calibri" panose="020F0502020204030204" pitchFamily="34" charset="0"/>
              </a:rPr>
              <a:t>Trusteeship</a:t>
            </a:r>
            <a:endParaRPr lang="en-US" altLang="en-US" sz="2800" b="1" dirty="0">
              <a:solidFill>
                <a:schemeClr val="bg2">
                  <a:lumMod val="10000"/>
                </a:schemeClr>
              </a:solidFill>
              <a:latin typeface="Calibri" panose="020F0502020204030204" pitchFamily="34" charset="0"/>
            </a:endParaRPr>
          </a:p>
        </p:txBody>
      </p:sp>
      <p:sp>
        <p:nvSpPr>
          <p:cNvPr id="72707" name="Content Placeholder 2"/>
          <p:cNvSpPr>
            <a:spLocks noGrp="1"/>
          </p:cNvSpPr>
          <p:nvPr>
            <p:ph idx="1"/>
          </p:nvPr>
        </p:nvSpPr>
        <p:spPr bwMode="auto">
          <a:xfrm>
            <a:off x="1552575" y="1517650"/>
            <a:ext cx="8229600" cy="4729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chemeClr val="bg2">
                    <a:lumMod val="10000"/>
                  </a:schemeClr>
                </a:solidFill>
                <a:latin typeface="Calibri" panose="020F0502020204030204" pitchFamily="34" charset="0"/>
              </a:rPr>
              <a:t>Reasons, 458.26 </a:t>
            </a:r>
          </a:p>
          <a:p>
            <a:pPr lvl="1"/>
            <a:r>
              <a:rPr lang="en-US" altLang="en-US" b="1" dirty="0">
                <a:solidFill>
                  <a:schemeClr val="bg2">
                    <a:lumMod val="10000"/>
                  </a:schemeClr>
                </a:solidFill>
                <a:latin typeface="Calibri" panose="020F0502020204030204" pitchFamily="34" charset="0"/>
              </a:rPr>
              <a:t>Correct corruption or financial malpractice</a:t>
            </a:r>
          </a:p>
          <a:p>
            <a:pPr lvl="1"/>
            <a:r>
              <a:rPr lang="en-US" altLang="en-US" b="1" dirty="0">
                <a:solidFill>
                  <a:schemeClr val="bg2">
                    <a:lumMod val="10000"/>
                  </a:schemeClr>
                </a:solidFill>
                <a:latin typeface="Calibri" panose="020F0502020204030204" pitchFamily="34" charset="0"/>
              </a:rPr>
              <a:t>Assure the performance of negotiated agreements or other duties </a:t>
            </a:r>
          </a:p>
          <a:p>
            <a:pPr lvl="1"/>
            <a:r>
              <a:rPr lang="en-US" altLang="en-US" b="1" dirty="0">
                <a:solidFill>
                  <a:schemeClr val="bg2">
                    <a:lumMod val="10000"/>
                  </a:schemeClr>
                </a:solidFill>
                <a:latin typeface="Calibri" panose="020F0502020204030204" pitchFamily="34" charset="0"/>
              </a:rPr>
              <a:t>Restore democratic procedures</a:t>
            </a:r>
          </a:p>
          <a:p>
            <a:pPr lvl="1"/>
            <a:r>
              <a:rPr lang="en-US" altLang="en-US" sz="2800" b="1" dirty="0">
                <a:solidFill>
                  <a:schemeClr val="bg2">
                    <a:lumMod val="10000"/>
                  </a:schemeClr>
                </a:solidFill>
                <a:latin typeface="Calibri" panose="020F0502020204030204" pitchFamily="34" charset="0"/>
              </a:rPr>
              <a:t>Most common</a:t>
            </a:r>
          </a:p>
          <a:p>
            <a:pPr lvl="2"/>
            <a:r>
              <a:rPr lang="en-US" altLang="en-US" b="1" dirty="0">
                <a:solidFill>
                  <a:schemeClr val="bg2">
                    <a:lumMod val="10000"/>
                  </a:schemeClr>
                </a:solidFill>
                <a:latin typeface="Calibri" panose="020F0502020204030204" pitchFamily="34" charset="0"/>
              </a:rPr>
              <a:t>Fighting  </a:t>
            </a:r>
          </a:p>
          <a:p>
            <a:pPr lvl="2"/>
            <a:r>
              <a:rPr lang="en-US" altLang="en-US" b="1" dirty="0">
                <a:solidFill>
                  <a:schemeClr val="bg2">
                    <a:lumMod val="10000"/>
                  </a:schemeClr>
                </a:solidFill>
                <a:latin typeface="Calibri" panose="020F0502020204030204" pitchFamily="34" charset="0"/>
              </a:rPr>
              <a:t>Failure to pay</a:t>
            </a:r>
          </a:p>
          <a:p>
            <a:pPr lvl="1"/>
            <a:endParaRPr lang="en-US" altLang="en-US" sz="1400" dirty="0">
              <a:solidFill>
                <a:schemeClr val="bg2">
                  <a:lumMod val="10000"/>
                </a:schemeClr>
              </a:solidFill>
            </a:endParaRPr>
          </a:p>
        </p:txBody>
      </p:sp>
      <p:sp>
        <p:nvSpPr>
          <p:cNvPr id="727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B0465F9-CF53-4D4D-8BCA-9530B549787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722298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2707">
                                            <p:txEl>
                                              <p:pRg st="1" end="1"/>
                                            </p:txEl>
                                          </p:spTgt>
                                        </p:tgtEl>
                                        <p:attrNameLst>
                                          <p:attrName>style.visibility</p:attrName>
                                        </p:attrNameLst>
                                      </p:cBhvr>
                                      <p:to>
                                        <p:strVal val="visible"/>
                                      </p:to>
                                    </p:set>
                                    <p:animEffect transition="in" filter="fade">
                                      <p:cBhvr>
                                        <p:cTn id="7" dur="2000"/>
                                        <p:tgtEl>
                                          <p:spTgt spid="72707">
                                            <p:txEl>
                                              <p:pRg st="1" end="1"/>
                                            </p:txEl>
                                          </p:spTgt>
                                        </p:tgtEl>
                                      </p:cBhvr>
                                    </p:animEffect>
                                    <p:anim calcmode="lin" valueType="num">
                                      <p:cBhvr>
                                        <p:cTn id="8" dur="2000" fill="hold"/>
                                        <p:tgtEl>
                                          <p:spTgt spid="72707">
                                            <p:txEl>
                                              <p:pRg st="1" end="1"/>
                                            </p:txEl>
                                          </p:spTgt>
                                        </p:tgtEl>
                                        <p:attrNameLst>
                                          <p:attrName>ppt_w</p:attrName>
                                        </p:attrNameLst>
                                      </p:cBhvr>
                                      <p:tavLst>
                                        <p:tav tm="0" fmla="#ppt_w*sin(2.5*pi*$)">
                                          <p:val>
                                            <p:fltVal val="0"/>
                                          </p:val>
                                        </p:tav>
                                        <p:tav tm="100000">
                                          <p:val>
                                            <p:fltVal val="1"/>
                                          </p:val>
                                        </p:tav>
                                      </p:tavLst>
                                    </p:anim>
                                    <p:anim calcmode="lin" valueType="num">
                                      <p:cBhvr>
                                        <p:cTn id="9" dur="2000" fill="hold"/>
                                        <p:tgtEl>
                                          <p:spTgt spid="72707">
                                            <p:txEl>
                                              <p:pRg st="1" end="1"/>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72707">
                                            <p:txEl>
                                              <p:pRg st="2" end="2"/>
                                            </p:txEl>
                                          </p:spTgt>
                                        </p:tgtEl>
                                        <p:attrNameLst>
                                          <p:attrName>style.visibility</p:attrName>
                                        </p:attrNameLst>
                                      </p:cBhvr>
                                      <p:to>
                                        <p:strVal val="visible"/>
                                      </p:to>
                                    </p:set>
                                    <p:animEffect transition="in" filter="fade">
                                      <p:cBhvr>
                                        <p:cTn id="12" dur="2000"/>
                                        <p:tgtEl>
                                          <p:spTgt spid="72707">
                                            <p:txEl>
                                              <p:pRg st="2" end="2"/>
                                            </p:txEl>
                                          </p:spTgt>
                                        </p:tgtEl>
                                      </p:cBhvr>
                                    </p:animEffect>
                                    <p:anim calcmode="lin" valueType="num">
                                      <p:cBhvr>
                                        <p:cTn id="13" dur="2000" fill="hold"/>
                                        <p:tgtEl>
                                          <p:spTgt spid="72707">
                                            <p:txEl>
                                              <p:pRg st="2" end="2"/>
                                            </p:txEl>
                                          </p:spTgt>
                                        </p:tgtEl>
                                        <p:attrNameLst>
                                          <p:attrName>ppt_w</p:attrName>
                                        </p:attrNameLst>
                                      </p:cBhvr>
                                      <p:tavLst>
                                        <p:tav tm="0" fmla="#ppt_w*sin(2.5*pi*$)">
                                          <p:val>
                                            <p:fltVal val="0"/>
                                          </p:val>
                                        </p:tav>
                                        <p:tav tm="100000">
                                          <p:val>
                                            <p:fltVal val="1"/>
                                          </p:val>
                                        </p:tav>
                                      </p:tavLst>
                                    </p:anim>
                                    <p:anim calcmode="lin" valueType="num">
                                      <p:cBhvr>
                                        <p:cTn id="14" dur="2000" fill="hold"/>
                                        <p:tgtEl>
                                          <p:spTgt spid="72707">
                                            <p:txEl>
                                              <p:pRg st="2" end="2"/>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fade">
                                      <p:cBhvr>
                                        <p:cTn id="17" dur="2000"/>
                                        <p:tgtEl>
                                          <p:spTgt spid="72707">
                                            <p:txEl>
                                              <p:pRg st="3" end="3"/>
                                            </p:txEl>
                                          </p:spTgt>
                                        </p:tgtEl>
                                      </p:cBhvr>
                                    </p:animEffect>
                                    <p:anim calcmode="lin" valueType="num">
                                      <p:cBhvr>
                                        <p:cTn id="18" dur="2000" fill="hold"/>
                                        <p:tgtEl>
                                          <p:spTgt spid="72707">
                                            <p:txEl>
                                              <p:pRg st="3" end="3"/>
                                            </p:txEl>
                                          </p:spTgt>
                                        </p:tgtEl>
                                        <p:attrNameLst>
                                          <p:attrName>ppt_w</p:attrName>
                                        </p:attrNameLst>
                                      </p:cBhvr>
                                      <p:tavLst>
                                        <p:tav tm="0" fmla="#ppt_w*sin(2.5*pi*$)">
                                          <p:val>
                                            <p:fltVal val="0"/>
                                          </p:val>
                                        </p:tav>
                                        <p:tav tm="100000">
                                          <p:val>
                                            <p:fltVal val="1"/>
                                          </p:val>
                                        </p:tav>
                                      </p:tavLst>
                                    </p:anim>
                                    <p:anim calcmode="lin" valueType="num">
                                      <p:cBhvr>
                                        <p:cTn id="19" dur="2000" fill="hold"/>
                                        <p:tgtEl>
                                          <p:spTgt spid="72707">
                                            <p:txEl>
                                              <p:pRg st="3" end="3"/>
                                            </p:txEl>
                                          </p:spTgt>
                                        </p:tgtEl>
                                        <p:attrNameLst>
                                          <p:attrName>ppt_h</p:attrName>
                                        </p:attrNameLst>
                                      </p:cBhvr>
                                      <p:tavLst>
                                        <p:tav tm="0">
                                          <p:val>
                                            <p:strVal val="#ppt_h"/>
                                          </p:val>
                                        </p:tav>
                                        <p:tav tm="100000">
                                          <p:val>
                                            <p:strVal val="#ppt_h"/>
                                          </p:val>
                                        </p:tav>
                                      </p:tavLst>
                                    </p:anim>
                                  </p:childTnLst>
                                </p:cTn>
                              </p:par>
                              <p:par>
                                <p:cTn id="20" presetID="21" presetClass="entr" presetSubtype="1" fill="hold" nodeType="withEffect">
                                  <p:stCondLst>
                                    <p:cond delay="0"/>
                                  </p:stCondLst>
                                  <p:childTnLst>
                                    <p:set>
                                      <p:cBhvr>
                                        <p:cTn id="21" dur="1" fill="hold">
                                          <p:stCondLst>
                                            <p:cond delay="0"/>
                                          </p:stCondLst>
                                        </p:cTn>
                                        <p:tgtEl>
                                          <p:spTgt spid="72707">
                                            <p:txEl>
                                              <p:pRg st="4" end="4"/>
                                            </p:txEl>
                                          </p:spTgt>
                                        </p:tgtEl>
                                        <p:attrNameLst>
                                          <p:attrName>style.visibility</p:attrName>
                                        </p:attrNameLst>
                                      </p:cBhvr>
                                      <p:to>
                                        <p:strVal val="visible"/>
                                      </p:to>
                                    </p:set>
                                    <p:animEffect transition="in" filter="wheel(1)">
                                      <p:cBhvr>
                                        <p:cTn id="22" dur="2000"/>
                                        <p:tgtEl>
                                          <p:spTgt spid="72707">
                                            <p:txEl>
                                              <p:pRg st="4" end="4"/>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72707">
                                            <p:txEl>
                                              <p:pRg st="5" end="5"/>
                                            </p:txEl>
                                          </p:spTgt>
                                        </p:tgtEl>
                                        <p:attrNameLst>
                                          <p:attrName>style.visibility</p:attrName>
                                        </p:attrNameLst>
                                      </p:cBhvr>
                                      <p:to>
                                        <p:strVal val="visible"/>
                                      </p:to>
                                    </p:set>
                                    <p:animEffect transition="in" filter="wheel(1)">
                                      <p:cBhvr>
                                        <p:cTn id="25" dur="2000"/>
                                        <p:tgtEl>
                                          <p:spTgt spid="72707">
                                            <p:txEl>
                                              <p:pRg st="5" end="5"/>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72707">
                                            <p:txEl>
                                              <p:pRg st="6" end="6"/>
                                            </p:txEl>
                                          </p:spTgt>
                                        </p:tgtEl>
                                        <p:attrNameLst>
                                          <p:attrName>style.visibility</p:attrName>
                                        </p:attrNameLst>
                                      </p:cBhvr>
                                      <p:to>
                                        <p:strVal val="visible"/>
                                      </p:to>
                                    </p:set>
                                    <p:animEffect transition="in" filter="wheel(1)">
                                      <p:cBhvr>
                                        <p:cTn id="28"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74754" name="Title 1"/>
          <p:cNvSpPr>
            <a:spLocks noGrp="1"/>
          </p:cNvSpPr>
          <p:nvPr>
            <p:ph type="title"/>
          </p:nvPr>
        </p:nvSpPr>
        <p:spPr>
          <a:xfrm>
            <a:off x="1981200" y="119063"/>
            <a:ext cx="8229600" cy="1143000"/>
          </a:xfrm>
        </p:spPr>
        <p:txBody>
          <a:bodyPr/>
          <a:lstStyle/>
          <a:p>
            <a:pPr eaLnBrk="1" hangingPunct="1"/>
            <a:r>
              <a:rPr lang="en-US" altLang="en-US" sz="4000" b="1" dirty="0">
                <a:solidFill>
                  <a:schemeClr val="bg2">
                    <a:lumMod val="10000"/>
                  </a:schemeClr>
                </a:solidFill>
                <a:latin typeface="Calibri" panose="020F0502020204030204" pitchFamily="34" charset="0"/>
              </a:rPr>
              <a:t>Trusteeship</a:t>
            </a:r>
          </a:p>
        </p:txBody>
      </p:sp>
      <p:sp>
        <p:nvSpPr>
          <p:cNvPr id="74755" name="Content Placeholder 2"/>
          <p:cNvSpPr>
            <a:spLocks noGrp="1"/>
          </p:cNvSpPr>
          <p:nvPr>
            <p:ph idx="1"/>
          </p:nvPr>
        </p:nvSpPr>
        <p:spPr bwMode="auto">
          <a:xfrm>
            <a:off x="1981200" y="2241550"/>
            <a:ext cx="82296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b="1" dirty="0">
                <a:solidFill>
                  <a:schemeClr val="bg2">
                    <a:lumMod val="10000"/>
                  </a:schemeClr>
                </a:solidFill>
                <a:latin typeface="Calibri" panose="020F0502020204030204" pitchFamily="34" charset="0"/>
              </a:rPr>
              <a:t>When imposed</a:t>
            </a:r>
          </a:p>
          <a:p>
            <a:pPr lvl="1"/>
            <a:r>
              <a:rPr lang="en-US" altLang="en-US" b="1" dirty="0">
                <a:solidFill>
                  <a:schemeClr val="bg2">
                    <a:lumMod val="10000"/>
                  </a:schemeClr>
                </a:solidFill>
                <a:latin typeface="Calibri" panose="020F0502020204030204" pitchFamily="34" charset="0"/>
              </a:rPr>
              <a:t>AFGE removes current officers</a:t>
            </a:r>
          </a:p>
          <a:p>
            <a:pPr lvl="1"/>
            <a:r>
              <a:rPr lang="en-US" altLang="en-US" b="1" dirty="0">
                <a:solidFill>
                  <a:schemeClr val="bg2">
                    <a:lumMod val="10000"/>
                  </a:schemeClr>
                </a:solidFill>
                <a:latin typeface="Calibri" panose="020F0502020204030204" pitchFamily="34" charset="0"/>
              </a:rPr>
              <a:t>Considered valid by </a:t>
            </a:r>
            <a:r>
              <a:rPr lang="en-US" altLang="en-US" b="1" dirty="0" err="1">
                <a:solidFill>
                  <a:schemeClr val="bg2">
                    <a:lumMod val="10000"/>
                  </a:schemeClr>
                </a:solidFill>
                <a:latin typeface="Calibri" panose="020F0502020204030204" pitchFamily="34" charset="0"/>
              </a:rPr>
              <a:t>DoL</a:t>
            </a:r>
            <a:r>
              <a:rPr lang="en-US" altLang="en-US" b="1" dirty="0">
                <a:solidFill>
                  <a:schemeClr val="bg2">
                    <a:lumMod val="10000"/>
                  </a:schemeClr>
                </a:solidFill>
                <a:latin typeface="Calibri" panose="020F0502020204030204" pitchFamily="34" charset="0"/>
              </a:rPr>
              <a:t> for </a:t>
            </a:r>
            <a:r>
              <a:rPr lang="en-US" altLang="en-US" b="1" u="sng" dirty="0">
                <a:solidFill>
                  <a:schemeClr val="bg2">
                    <a:lumMod val="10000"/>
                  </a:schemeClr>
                </a:solidFill>
                <a:latin typeface="Calibri" panose="020F0502020204030204" pitchFamily="34" charset="0"/>
              </a:rPr>
              <a:t>18</a:t>
            </a:r>
            <a:r>
              <a:rPr lang="en-US" altLang="en-US" b="1" dirty="0">
                <a:solidFill>
                  <a:schemeClr val="bg2">
                    <a:lumMod val="10000"/>
                  </a:schemeClr>
                </a:solidFill>
                <a:latin typeface="Calibri" panose="020F0502020204030204" pitchFamily="34" charset="0"/>
              </a:rPr>
              <a:t> months</a:t>
            </a:r>
          </a:p>
          <a:p>
            <a:pPr lvl="1"/>
            <a:r>
              <a:rPr lang="en-US" altLang="en-US" b="1" dirty="0">
                <a:solidFill>
                  <a:schemeClr val="bg2">
                    <a:lumMod val="10000"/>
                  </a:schemeClr>
                </a:solidFill>
                <a:latin typeface="Calibri" panose="020F0502020204030204" pitchFamily="34" charset="0"/>
              </a:rPr>
              <a:t>§ 458.27 and §458.28</a:t>
            </a:r>
          </a:p>
        </p:txBody>
      </p:sp>
      <p:sp>
        <p:nvSpPr>
          <p:cNvPr id="747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E7313F8-9515-4E9F-A92B-C83D67ACF82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14899020"/>
      </p:ext>
    </p:extLst>
  </p:cSld>
  <p:clrMapOvr>
    <a:masterClrMapping/>
  </p:clrMapOvr>
  <p:transition spd="slow">
    <p:circl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F24BFF-F838-4DEA-C00B-46455FE619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806CA-853F-496E-9D97-81205ED87AC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1E3A9C7-B001-EE39-B92C-B2D551519C6A}"/>
              </a:ext>
            </a:extLst>
          </p:cNvPr>
          <p:cNvSpPr txBox="1"/>
          <p:nvPr/>
        </p:nvSpPr>
        <p:spPr>
          <a:xfrm>
            <a:off x="223068" y="554331"/>
            <a:ext cx="11650484" cy="1387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000"/>
              </a:spcBef>
              <a:spcAft>
                <a:spcPts val="50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§458.37   Prohibition of certain discipline.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No labor organization or any officer, agent, shop steward, or other representative or any employee thereof shall fine, suspend, expel, or otherwise discipline any of its members for exercising any right to which he is entitled under the provisions of the CSRA or FSA or this subchapter.</a:t>
            </a:r>
          </a:p>
        </p:txBody>
      </p:sp>
      <p:sp>
        <p:nvSpPr>
          <p:cNvPr id="6" name="TextBox 5">
            <a:extLst>
              <a:ext uri="{FF2B5EF4-FFF2-40B4-BE49-F238E27FC236}">
                <a16:creationId xmlns:a16="http://schemas.microsoft.com/office/drawing/2014/main" id="{DAA1F124-AC71-EC69-8F2A-ED1D7797CF4F}"/>
              </a:ext>
            </a:extLst>
          </p:cNvPr>
          <p:cNvSpPr txBox="1"/>
          <p:nvPr/>
        </p:nvSpPr>
        <p:spPr>
          <a:xfrm>
            <a:off x="223068" y="2459504"/>
            <a:ext cx="1144690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Calibri" panose="020F0502020204030204" pitchFamily="34" charset="0"/>
              </a:rPr>
              <a:t>458.30	Removal of elected officers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97D">
                    <a:lumMod val="50000"/>
                  </a:srgbClr>
                </a:solidFill>
                <a:effectLst/>
                <a:uLnTx/>
                <a:uFillTx/>
                <a:latin typeface="Calibri" panose="020F0502020204030204" pitchFamily="34" charset="0"/>
                <a:ea typeface="+mn-ea"/>
                <a:cs typeface="Calibri" panose="020F0502020204030204" pitchFamily="34" charset="0"/>
              </a:rPr>
              <a:t>When an elected officer of a local labor organization is charged with serious misconduct and the constitution and bylaws of such organization do not provide an adequate procedure meeting the standards of § 417.2(b) of this chapter for removal of such officer, the labor organization shall follow a procedure which meets those standards.</a:t>
            </a:r>
          </a:p>
        </p:txBody>
      </p:sp>
      <p:sp>
        <p:nvSpPr>
          <p:cNvPr id="7" name="TextBox 6">
            <a:extLst>
              <a:ext uri="{FF2B5EF4-FFF2-40B4-BE49-F238E27FC236}">
                <a16:creationId xmlns:a16="http://schemas.microsoft.com/office/drawing/2014/main" id="{A3A6A983-8733-6F17-0CC2-FBCB7DBB27EB}"/>
              </a:ext>
            </a:extLst>
          </p:cNvPr>
          <p:cNvSpPr txBox="1"/>
          <p:nvPr/>
        </p:nvSpPr>
        <p:spPr>
          <a:xfrm>
            <a:off x="388269" y="4602024"/>
            <a:ext cx="1128170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(5)</a:t>
            </a:r>
            <a:r>
              <a:rPr kumimoji="0" lang="en-US" sz="18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If such accused officer(s) is found guilty, he may be removed by a procedure which includes: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a:t>
            </a:r>
            <a:r>
              <a:rPr kumimoji="0" lang="en-US" sz="1800" b="1" i="0" u="none" strike="noStrike" kern="1200" cap="none" spc="0" normalizeH="0" baseline="0" noProof="0" dirty="0" err="1">
                <a:ln>
                  <a:noFill/>
                </a:ln>
                <a:solidFill>
                  <a:srgbClr val="333333"/>
                </a:solidFill>
                <a:effectLst/>
                <a:uLnTx/>
                <a:uFillTx/>
                <a:latin typeface="Calibri" panose="020F0502020204030204" pitchFamily="34" charset="0"/>
                <a:ea typeface="+mn-ea"/>
                <a:cs typeface="Calibri" panose="020F0502020204030204" pitchFamily="34" charset="0"/>
              </a:rPr>
              <a:t>i</a:t>
            </a:r>
            <a:r>
              <a:rPr kumimoji="0" lang="en-US" sz="18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a:t>
            </a:r>
            <a:r>
              <a:rPr kumimoji="0" lang="en-US" sz="18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 secret ballot vote of the members at an appropriately called meeting, 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(ii)</a:t>
            </a:r>
            <a:r>
              <a:rPr kumimoji="0" lang="en-US" sz="18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A vote of a trial committee or other duly authorized body, subject to appeal and review by the members voting by a secret ballot at an appropriately called meeting.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(6)</a:t>
            </a:r>
            <a:r>
              <a:rPr kumimoji="0" lang="en-US" sz="18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 Within a reasonable time after the charges of serious misconduct are filed with the labor organization final disposition (including appellate procedures) is made of the charges.</a:t>
            </a:r>
          </a:p>
        </p:txBody>
      </p:sp>
    </p:spTree>
    <p:extLst>
      <p:ext uri="{BB962C8B-B14F-4D97-AF65-F5344CB8AC3E}">
        <p14:creationId xmlns:p14="http://schemas.microsoft.com/office/powerpoint/2010/main" val="204150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30050" name="Title 1"/>
          <p:cNvSpPr>
            <a:spLocks noGrp="1"/>
          </p:cNvSpPr>
          <p:nvPr>
            <p:ph type="title"/>
          </p:nvPr>
        </p:nvSpPr>
        <p:spPr>
          <a:xfrm>
            <a:off x="1785620" y="124019"/>
            <a:ext cx="8229600" cy="1143000"/>
          </a:xfrm>
        </p:spPr>
        <p:txBody>
          <a:bodyPr/>
          <a:lstStyle/>
          <a:p>
            <a:pPr eaLnBrk="1" hangingPunct="1"/>
            <a:r>
              <a:rPr lang="en-US" altLang="en-US" sz="4000" dirty="0">
                <a:solidFill>
                  <a:schemeClr val="bg2">
                    <a:lumMod val="10000"/>
                  </a:schemeClr>
                </a:solidFill>
                <a:latin typeface="Calibri" panose="020F0502020204030204" pitchFamily="34" charset="0"/>
                <a:cs typeface="Calibri" panose="020F0502020204030204" pitchFamily="34" charset="0"/>
              </a:rPr>
              <a:t>Agencies| Enforcement/Accountability</a:t>
            </a:r>
            <a:br>
              <a:rPr lang="en-US" altLang="en-US" sz="4000" dirty="0">
                <a:solidFill>
                  <a:schemeClr val="bg2">
                    <a:lumMod val="10000"/>
                  </a:schemeClr>
                </a:solidFill>
                <a:latin typeface="Calibri" panose="020F0502020204030204" pitchFamily="34" charset="0"/>
                <a:cs typeface="Calibri" panose="020F0502020204030204" pitchFamily="34" charset="0"/>
              </a:rPr>
            </a:br>
            <a:endParaRPr lang="en-US" altLang="en-US" sz="2800" dirty="0">
              <a:solidFill>
                <a:schemeClr val="bg2">
                  <a:lumMod val="10000"/>
                </a:schemeClr>
              </a:solidFill>
              <a:latin typeface="Calibri" panose="020F0502020204030204" pitchFamily="34" charset="0"/>
              <a:cs typeface="Calibri" panose="020F0502020204030204" pitchFamily="34" charset="0"/>
            </a:endParaRPr>
          </a:p>
        </p:txBody>
      </p:sp>
      <p:sp>
        <p:nvSpPr>
          <p:cNvPr id="13315" name="Content Placeholder 2"/>
          <p:cNvSpPr>
            <a:spLocks noGrp="1"/>
          </p:cNvSpPr>
          <p:nvPr>
            <p:ph idx="1"/>
          </p:nvPr>
        </p:nvSpPr>
        <p:spPr>
          <a:xfrm>
            <a:off x="1785620" y="1480406"/>
            <a:ext cx="8788400" cy="4736149"/>
          </a:xfrm>
        </p:spPr>
        <p:txBody>
          <a:bodyPr/>
          <a:lstStyle/>
          <a:p>
            <a:pPr marL="457200" lvl="1" indent="0">
              <a:buNone/>
              <a:defRPr/>
            </a:pPr>
            <a:r>
              <a:rPr lang="en-US" dirty="0">
                <a:solidFill>
                  <a:schemeClr val="bg2">
                    <a:lumMod val="10000"/>
                  </a:schemeClr>
                </a:solidFill>
                <a:latin typeface="Calibri" panose="020F0502020204030204" pitchFamily="34" charset="0"/>
                <a:cs typeface="Calibri" panose="020F0502020204030204" pitchFamily="34" charset="0"/>
              </a:rPr>
              <a:t>LMRDA and 29 CFR is regulated by the </a:t>
            </a:r>
          </a:p>
          <a:p>
            <a:pPr marL="857250" lvl="2" indent="0">
              <a:buNone/>
              <a:defRPr/>
            </a:pPr>
            <a:r>
              <a:rPr lang="en-US" dirty="0">
                <a:solidFill>
                  <a:schemeClr val="bg2">
                    <a:lumMod val="10000"/>
                  </a:schemeClr>
                </a:solidFill>
                <a:latin typeface="Calibri" panose="020F0502020204030204" pitchFamily="34" charset="0"/>
                <a:cs typeface="Calibri" panose="020F0502020204030204" pitchFamily="34" charset="0"/>
              </a:rPr>
              <a:t>Department of Labor (DOL)</a:t>
            </a:r>
          </a:p>
          <a:p>
            <a:pPr marL="857250" lvl="2" indent="0">
              <a:buNone/>
              <a:defRPr/>
            </a:pPr>
            <a:r>
              <a:rPr lang="en-US" dirty="0">
                <a:solidFill>
                  <a:schemeClr val="bg2">
                    <a:lumMod val="10000"/>
                  </a:schemeClr>
                </a:solidFill>
                <a:latin typeface="Calibri" panose="020F0502020204030204" pitchFamily="34" charset="0"/>
                <a:cs typeface="Calibri" panose="020F0502020204030204" pitchFamily="34" charset="0"/>
              </a:rPr>
              <a:t>Office of Labor-Management Standards (OLMS)</a:t>
            </a:r>
          </a:p>
          <a:p>
            <a:pPr marL="857250" lvl="2" indent="0">
              <a:buNone/>
              <a:defRPr/>
            </a:pPr>
            <a:endParaRPr lang="en-US" dirty="0">
              <a:solidFill>
                <a:schemeClr val="bg2">
                  <a:lumMod val="10000"/>
                </a:schemeClr>
              </a:solidFill>
              <a:latin typeface="Calibri" panose="020F0502020204030204" pitchFamily="34" charset="0"/>
              <a:cs typeface="Calibri" panose="020F0502020204030204" pitchFamily="34" charset="0"/>
            </a:endParaRPr>
          </a:p>
          <a:p>
            <a:pPr marL="457200" lvl="1" indent="0">
              <a:buNone/>
              <a:defRPr/>
            </a:pPr>
            <a:endParaRPr lang="en-US" dirty="0">
              <a:solidFill>
                <a:schemeClr val="bg2">
                  <a:lumMod val="10000"/>
                </a:schemeClr>
              </a:solidFill>
              <a:latin typeface="Calibri" panose="020F0502020204030204" pitchFamily="34" charset="0"/>
              <a:cs typeface="Calibri" panose="020F0502020204030204" pitchFamily="34" charset="0"/>
            </a:endParaRPr>
          </a:p>
          <a:p>
            <a:pPr marL="457200" lvl="1" indent="0">
              <a:buNone/>
              <a:defRPr/>
            </a:pPr>
            <a:r>
              <a:rPr lang="en-US" dirty="0">
                <a:solidFill>
                  <a:schemeClr val="bg2">
                    <a:lumMod val="10000"/>
                  </a:schemeClr>
                </a:solidFill>
                <a:latin typeface="Calibri" panose="020F0502020204030204" pitchFamily="34" charset="0"/>
                <a:cs typeface="Calibri" panose="020F0502020204030204" pitchFamily="34" charset="0"/>
              </a:rPr>
              <a:t>5 USC Chapter 71 is regulated by the </a:t>
            </a:r>
          </a:p>
          <a:p>
            <a:pPr marL="857250" lvl="2" indent="0">
              <a:buNone/>
              <a:defRPr/>
            </a:pPr>
            <a:r>
              <a:rPr lang="en-US" dirty="0">
                <a:solidFill>
                  <a:schemeClr val="bg2">
                    <a:lumMod val="10000"/>
                  </a:schemeClr>
                </a:solidFill>
                <a:latin typeface="Calibri" panose="020F0502020204030204" pitchFamily="34" charset="0"/>
                <a:cs typeface="Calibri" panose="020F0502020204030204" pitchFamily="34" charset="0"/>
              </a:rPr>
              <a:t>Federal Labor Relations Authority (FLRA) or “the Authority”</a:t>
            </a:r>
          </a:p>
          <a:p>
            <a:pPr marL="457200" lvl="1" indent="0">
              <a:buNone/>
              <a:defRPr/>
            </a:pPr>
            <a:endParaRPr lang="en-US" dirty="0">
              <a:solidFill>
                <a:schemeClr val="bg2">
                  <a:lumMod val="10000"/>
                </a:schemeClr>
              </a:solidFill>
              <a:latin typeface="Calibri" panose="020F0502020204030204" pitchFamily="34" charset="0"/>
              <a:cs typeface="Calibri" panose="020F0502020204030204" pitchFamily="34" charset="0"/>
            </a:endParaRPr>
          </a:p>
          <a:p>
            <a:pPr>
              <a:buFont typeface="Arial" charset="0"/>
              <a:buNone/>
              <a:defRPr/>
            </a:pPr>
            <a:endParaRPr lang="en-US" dirty="0">
              <a:solidFill>
                <a:schemeClr val="bg2">
                  <a:lumMod val="10000"/>
                </a:schemeClr>
              </a:solidFill>
              <a:latin typeface="Calibri" panose="020F0502020204030204" pitchFamily="34" charset="0"/>
              <a:cs typeface="Calibri" panose="020F0502020204030204" pitchFamily="34" charset="0"/>
            </a:endParaRPr>
          </a:p>
          <a:p>
            <a:pPr>
              <a:buFont typeface="Arial" charset="0"/>
              <a:buNone/>
              <a:defRPr/>
            </a:pPr>
            <a:endParaRPr lang="en-US"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3956801"/>
      </p:ext>
    </p:extLst>
  </p:cSld>
  <p:clrMapOvr>
    <a:masterClrMapping/>
  </p:clrMapOvr>
  <p:transition spd="slow">
    <p:circl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Pen placed on top of a signature line">
            <a:extLst>
              <a:ext uri="{FF2B5EF4-FFF2-40B4-BE49-F238E27FC236}">
                <a16:creationId xmlns:a16="http://schemas.microsoft.com/office/drawing/2014/main" id="{5A5E1984-E92D-4A59-AF19-E99451C38D2F}"/>
              </a:ext>
            </a:extLst>
          </p:cNvPr>
          <p:cNvPicPr>
            <a:picLocks noChangeAspect="1"/>
          </p:cNvPicPr>
          <p:nvPr/>
        </p:nvPicPr>
        <p:blipFill rotWithShape="1">
          <a:blip r:embed="rId3"/>
          <a:srcRect l="15628" r="-1" b="-1"/>
          <a:stretch/>
        </p:blipFill>
        <p:spPr>
          <a:xfrm>
            <a:off x="3597317" y="0"/>
            <a:ext cx="866851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89CDD37-4CDD-4262-BFC7-AB70AD772BC3}"/>
              </a:ext>
            </a:extLst>
          </p:cNvPr>
          <p:cNvSpPr>
            <a:spLocks noGrp="1"/>
          </p:cNvSpPr>
          <p:nvPr>
            <p:ph type="title"/>
          </p:nvPr>
        </p:nvSpPr>
        <p:spPr>
          <a:xfrm>
            <a:off x="424815" y="334318"/>
            <a:ext cx="6978396" cy="1295306"/>
          </a:xfrm>
          <a:solidFill>
            <a:schemeClr val="tx1"/>
          </a:solidFill>
        </p:spPr>
        <p:txBody>
          <a:bodyPr vert="horz" lIns="91440" tIns="45720" rIns="91440" bIns="45720" rtlCol="0" anchor="b">
            <a:noAutofit/>
          </a:bodyPr>
          <a:lstStyle/>
          <a:p>
            <a:pPr algn="ctr"/>
            <a:r>
              <a:rPr lang="en-US" b="1" dirty="0">
                <a:solidFill>
                  <a:schemeClr val="bg1"/>
                </a:solidFill>
              </a:rPr>
              <a:t>Small Group Activity:</a:t>
            </a:r>
            <a:br>
              <a:rPr lang="en-US" b="1" dirty="0">
                <a:solidFill>
                  <a:schemeClr val="bg1"/>
                </a:solidFill>
              </a:rPr>
            </a:br>
            <a:r>
              <a:rPr lang="en-US" b="1" dirty="0">
                <a:solidFill>
                  <a:schemeClr val="bg1"/>
                </a:solidFill>
              </a:rPr>
              <a:t>Hard Cases</a:t>
            </a:r>
            <a:endParaRPr lang="en-US" dirty="0">
              <a:solidFill>
                <a:schemeClr val="bg1"/>
              </a:solidFill>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5DAD740-B013-4E3A-91C6-4CFE67F76926}"/>
              </a:ext>
            </a:extLst>
          </p:cNvPr>
          <p:cNvSpPr txBox="1"/>
          <p:nvPr/>
        </p:nvSpPr>
        <p:spPr>
          <a:xfrm>
            <a:off x="2" y="2342561"/>
            <a:ext cx="8035288" cy="450628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New Local Officers Participant Workbook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with your group, complete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page .</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457A6F03-7C4E-49AE-A154-5363C1C3082B}"/>
              </a:ext>
            </a:extLst>
          </p:cNvPr>
          <p:cNvSpPr txBox="1">
            <a:spLocks/>
          </p:cNvSpPr>
          <p:nvPr/>
        </p:nvSpPr>
        <p:spPr>
          <a:xfrm>
            <a:off x="1136822" y="1245576"/>
            <a:ext cx="4755979" cy="35623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18286322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683000" y="2246448"/>
            <a:ext cx="7987270" cy="1325563"/>
          </a:xfrm>
          <a:effectLst>
            <a:outerShdw blurRad="50800" dist="38100" dir="2700000" algn="tl" rotWithShape="0">
              <a:prstClr val="black">
                <a:alpha val="40000"/>
              </a:prstClr>
            </a:outerShdw>
          </a:effectLst>
        </p:spPr>
        <p:txBody>
          <a:bodyPr>
            <a:noAutofit/>
          </a:bodyPr>
          <a:lstStyle/>
          <a:p>
            <a:r>
              <a:rPr lang="en-US" sz="2800" b="1" dirty="0">
                <a:solidFill>
                  <a:srgbClr val="003399"/>
                </a:solidFill>
                <a:latin typeface="+mn-lt"/>
                <a:cs typeface="Aharoni" panose="02010803020104030203" pitchFamily="2" charset="-79"/>
              </a:rPr>
              <a:t>Chuck attends all local membership meetings, but he is loud and critical of the leadership at virtually every meeting. </a:t>
            </a:r>
            <a:br>
              <a:rPr lang="en-US" sz="2800" b="1" dirty="0">
                <a:solidFill>
                  <a:srgbClr val="003399"/>
                </a:solidFill>
                <a:latin typeface="+mn-lt"/>
                <a:cs typeface="Aharoni" panose="02010803020104030203" pitchFamily="2" charset="-79"/>
              </a:rPr>
            </a:br>
            <a:br>
              <a:rPr lang="en-US" sz="2800" b="1" dirty="0">
                <a:solidFill>
                  <a:srgbClr val="003399"/>
                </a:solidFill>
                <a:latin typeface="+mn-lt"/>
                <a:cs typeface="Aharoni" panose="02010803020104030203" pitchFamily="2" charset="-79"/>
              </a:rPr>
            </a:br>
            <a:r>
              <a:rPr lang="en-US" sz="2800" b="1" dirty="0">
                <a:solidFill>
                  <a:srgbClr val="003399"/>
                </a:solidFill>
                <a:latin typeface="+mn-lt"/>
                <a:cs typeface="Aharoni" panose="02010803020104030203" pitchFamily="2" charset="-79"/>
              </a:rPr>
              <a:t>Because of his antics and verbal abuse of officers and other members, attendance of other members has declined, and it is difficult to conduct business at the meetings. </a:t>
            </a:r>
            <a:br>
              <a:rPr lang="en-US" sz="2800" b="1" dirty="0">
                <a:solidFill>
                  <a:srgbClr val="003399"/>
                </a:solidFill>
                <a:latin typeface="+mn-lt"/>
                <a:cs typeface="Aharoni" panose="02010803020104030203" pitchFamily="2" charset="-79"/>
              </a:rPr>
            </a:br>
            <a:br>
              <a:rPr lang="en-US" sz="2800" b="1" dirty="0">
                <a:solidFill>
                  <a:srgbClr val="003399"/>
                </a:solidFill>
                <a:latin typeface="+mn-lt"/>
                <a:cs typeface="Aharoni" panose="02010803020104030203" pitchFamily="2" charset="-79"/>
              </a:rPr>
            </a:br>
            <a:r>
              <a:rPr lang="en-US" sz="2800" b="1" dirty="0">
                <a:solidFill>
                  <a:srgbClr val="003399"/>
                </a:solidFill>
                <a:latin typeface="+mn-lt"/>
                <a:cs typeface="Aharoni" panose="02010803020104030203" pitchFamily="2" charset="-79"/>
              </a:rPr>
              <a:t>The Executive Board is meeting to consider what to do about Chuck. What options does it have? Can it bar him from meetings, order him to leave if he criticizes, file disciplinary charges against him, or suspend him from membership? </a:t>
            </a:r>
          </a:p>
        </p:txBody>
      </p:sp>
      <p:sp>
        <p:nvSpPr>
          <p:cNvPr id="2" name="TextBox 1"/>
          <p:cNvSpPr txBox="1"/>
          <p:nvPr/>
        </p:nvSpPr>
        <p:spPr>
          <a:xfrm>
            <a:off x="419100" y="685800"/>
            <a:ext cx="2273300" cy="5283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0" y="939800"/>
            <a:ext cx="3443974" cy="4241800"/>
          </a:xfrm>
          <a:prstGeom prst="rect">
            <a:avLst/>
          </a:prstGeom>
        </p:spPr>
      </p:pic>
    </p:spTree>
    <p:extLst>
      <p:ext uri="{BB962C8B-B14F-4D97-AF65-F5344CB8AC3E}">
        <p14:creationId xmlns:p14="http://schemas.microsoft.com/office/powerpoint/2010/main" val="22337036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64515" name="Content Placeholder 2"/>
          <p:cNvSpPr>
            <a:spLocks noGrp="1"/>
          </p:cNvSpPr>
          <p:nvPr>
            <p:ph idx="1"/>
          </p:nvPr>
        </p:nvSpPr>
        <p:spPr bwMode="auto">
          <a:xfrm>
            <a:off x="764275" y="136524"/>
            <a:ext cx="11151501" cy="62198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lvl="1" indent="0" algn="ctr">
              <a:buNone/>
            </a:pPr>
            <a:r>
              <a:rPr lang="en-US" altLang="en-US" sz="2400" b="1" dirty="0">
                <a:solidFill>
                  <a:schemeClr val="bg2">
                    <a:lumMod val="10000"/>
                  </a:schemeClr>
                </a:solidFill>
                <a:latin typeface="Calibri" panose="020F0502020204030204" pitchFamily="34" charset="0"/>
              </a:rPr>
              <a:t>LMRDA 101(a)(2)</a:t>
            </a:r>
          </a:p>
          <a:p>
            <a:pPr marL="457200" lvl="1" indent="0" algn="ctr">
              <a:buNone/>
            </a:pPr>
            <a:r>
              <a:rPr lang="en-US" altLang="en-US" sz="2400" b="1" dirty="0">
                <a:solidFill>
                  <a:schemeClr val="bg2">
                    <a:lumMod val="10000"/>
                  </a:schemeClr>
                </a:solidFill>
                <a:latin typeface="Calibri" panose="020F0502020204030204" pitchFamily="34" charset="0"/>
              </a:rPr>
              <a:t>Title I Bill of Rights of Members</a:t>
            </a:r>
          </a:p>
          <a:p>
            <a:pPr marL="457200" lvl="1" indent="0">
              <a:buNone/>
            </a:pPr>
            <a:r>
              <a:rPr lang="en-US" altLang="en-US" sz="2400" b="1" u="sng" dirty="0">
                <a:solidFill>
                  <a:schemeClr val="bg2">
                    <a:lumMod val="10000"/>
                  </a:schemeClr>
                </a:solidFill>
                <a:latin typeface="Calibri" panose="020F0502020204030204" pitchFamily="34" charset="0"/>
              </a:rPr>
              <a:t>Union Member Rights, (a)(1)</a:t>
            </a:r>
            <a:r>
              <a:rPr lang="en-US" altLang="en-US" sz="2400" b="1" dirty="0">
                <a:solidFill>
                  <a:schemeClr val="bg2">
                    <a:lumMod val="10000"/>
                  </a:schemeClr>
                </a:solidFill>
                <a:latin typeface="Calibri" panose="020F0502020204030204" pitchFamily="34" charset="0"/>
              </a:rPr>
              <a:t> |Every member has the right to nominate, vote in elections, attend meetings and vote on business.  </a:t>
            </a:r>
          </a:p>
          <a:p>
            <a:pPr marL="457200" lvl="1" indent="0">
              <a:buNone/>
            </a:pPr>
            <a:endParaRPr lang="en-US" altLang="en-US" sz="2400" b="1" dirty="0">
              <a:solidFill>
                <a:schemeClr val="bg2">
                  <a:lumMod val="10000"/>
                </a:schemeClr>
              </a:solidFill>
              <a:latin typeface="Calibri" panose="020F0502020204030204" pitchFamily="34" charset="0"/>
            </a:endParaRPr>
          </a:p>
          <a:p>
            <a:pPr marL="457200" lvl="1" indent="0">
              <a:spcBef>
                <a:spcPts val="0"/>
              </a:spcBef>
              <a:buNone/>
            </a:pPr>
            <a:r>
              <a:rPr lang="en-US" altLang="en-US" sz="2400" b="1" u="sng" dirty="0">
                <a:solidFill>
                  <a:schemeClr val="bg2">
                    <a:lumMod val="10000"/>
                  </a:schemeClr>
                </a:solidFill>
                <a:latin typeface="Calibri" panose="020F0502020204030204" pitchFamily="34" charset="0"/>
              </a:rPr>
              <a:t>Freedom of Speech (a)(2) </a:t>
            </a:r>
            <a:r>
              <a:rPr lang="en-US" altLang="en-US" sz="2400" b="1" dirty="0">
                <a:solidFill>
                  <a:schemeClr val="bg2">
                    <a:lumMod val="10000"/>
                  </a:schemeClr>
                </a:solidFill>
                <a:latin typeface="Calibri" panose="020F0502020204030204" pitchFamily="34" charset="0"/>
              </a:rPr>
              <a:t> |Every member has a right to freedom of speech, as long as it does not interfere with legal or contractual duties. </a:t>
            </a:r>
          </a:p>
          <a:p>
            <a:pPr marL="457200" lvl="1" indent="0">
              <a:spcBef>
                <a:spcPts val="0"/>
              </a:spcBef>
              <a:buNone/>
            </a:pPr>
            <a:endParaRPr lang="en-US" altLang="en-US" sz="2400" b="1" u="sng" dirty="0">
              <a:solidFill>
                <a:schemeClr val="bg2">
                  <a:lumMod val="10000"/>
                </a:schemeClr>
              </a:solidFill>
              <a:highlight>
                <a:srgbClr val="0000FF"/>
              </a:highlight>
              <a:latin typeface="Calibri" panose="020F0502020204030204" pitchFamily="34" charset="0"/>
            </a:endParaRPr>
          </a:p>
          <a:p>
            <a:pPr marL="457200" lvl="1" indent="0">
              <a:spcBef>
                <a:spcPts val="0"/>
              </a:spcBef>
              <a:buNone/>
            </a:pPr>
            <a:r>
              <a:rPr lang="en-US" altLang="en-US" sz="2400" b="1" u="sng" dirty="0">
                <a:solidFill>
                  <a:schemeClr val="bg2">
                    <a:lumMod val="10000"/>
                  </a:schemeClr>
                </a:solidFill>
                <a:latin typeface="Calibri" panose="020F0502020204030204" pitchFamily="34" charset="0"/>
              </a:rPr>
              <a:t>Dues, (a)(3)</a:t>
            </a:r>
            <a:r>
              <a:rPr lang="en-US" altLang="en-US" sz="2400" b="1" dirty="0">
                <a:solidFill>
                  <a:schemeClr val="bg2">
                    <a:lumMod val="10000"/>
                  </a:schemeClr>
                </a:solidFill>
                <a:latin typeface="Calibri" panose="020F0502020204030204" pitchFamily="34" charset="0"/>
              </a:rPr>
              <a:t> |Increases only accomplished by reasonable notice (standard being 30 days), majority vote, secret ballot (can be mailed)</a:t>
            </a:r>
          </a:p>
          <a:p>
            <a:pPr marL="457200" lvl="1" indent="0">
              <a:spcBef>
                <a:spcPts val="0"/>
              </a:spcBef>
              <a:buNone/>
            </a:pPr>
            <a:endParaRPr lang="en-US" altLang="en-US" sz="2400" b="1" dirty="0">
              <a:solidFill>
                <a:schemeClr val="bg2">
                  <a:lumMod val="10000"/>
                </a:schemeClr>
              </a:solidFill>
              <a:latin typeface="Calibri" panose="020F0502020204030204" pitchFamily="34" charset="0"/>
            </a:endParaRPr>
          </a:p>
          <a:p>
            <a:pPr marL="457200" lvl="1" indent="0">
              <a:spcBef>
                <a:spcPts val="0"/>
              </a:spcBef>
              <a:buNone/>
            </a:pPr>
            <a:r>
              <a:rPr lang="en-US" altLang="en-US" sz="2400" b="1" u="sng" dirty="0">
                <a:solidFill>
                  <a:schemeClr val="bg2">
                    <a:lumMod val="10000"/>
                  </a:schemeClr>
                </a:solidFill>
                <a:latin typeface="Calibri" panose="020F0502020204030204" pitchFamily="34" charset="0"/>
              </a:rPr>
              <a:t>Members Right to Sue, (a)(4)</a:t>
            </a:r>
            <a:r>
              <a:rPr lang="en-US" altLang="en-US" sz="2400" b="1" dirty="0">
                <a:solidFill>
                  <a:schemeClr val="bg2">
                    <a:lumMod val="10000"/>
                  </a:schemeClr>
                </a:solidFill>
                <a:latin typeface="Calibri" panose="020F0502020204030204" pitchFamily="34" charset="0"/>
              </a:rPr>
              <a:t> |Members can sue if rights are violated, but must go through an internal process. </a:t>
            </a:r>
          </a:p>
          <a:p>
            <a:pPr marL="457200" lvl="1" indent="0">
              <a:spcBef>
                <a:spcPts val="0"/>
              </a:spcBef>
              <a:buNone/>
            </a:pPr>
            <a:endParaRPr lang="en-US" altLang="en-US" sz="2400" b="1" dirty="0">
              <a:solidFill>
                <a:schemeClr val="bg2">
                  <a:lumMod val="10000"/>
                </a:schemeClr>
              </a:solidFill>
              <a:latin typeface="Calibri" panose="020F0502020204030204" pitchFamily="34" charset="0"/>
            </a:endParaRPr>
          </a:p>
          <a:p>
            <a:pPr marL="457200" lvl="1" indent="0">
              <a:spcBef>
                <a:spcPts val="0"/>
              </a:spcBef>
              <a:buNone/>
            </a:pPr>
            <a:r>
              <a:rPr lang="en-US" altLang="en-US" sz="2400" b="1" dirty="0">
                <a:solidFill>
                  <a:schemeClr val="bg2">
                    <a:lumMod val="10000"/>
                  </a:schemeClr>
                </a:solidFill>
                <a:latin typeface="Calibri" panose="020F0502020204030204" pitchFamily="34" charset="0"/>
              </a:rPr>
              <a:t>Disciplinary Action, (a)(5) |Safeguards against improper disciplinary actions</a:t>
            </a:r>
          </a:p>
          <a:p>
            <a:pPr marL="457200" lvl="1" indent="0">
              <a:buNone/>
            </a:pPr>
            <a:endParaRPr lang="en-US" altLang="en-US" sz="2400" dirty="0">
              <a:solidFill>
                <a:schemeClr val="bg2">
                  <a:lumMod val="10000"/>
                </a:schemeClr>
              </a:solidFill>
              <a:latin typeface="Calibri" panose="020F0502020204030204" pitchFamily="34" charset="0"/>
            </a:endParaRPr>
          </a:p>
        </p:txBody>
      </p:sp>
      <p:sp>
        <p:nvSpPr>
          <p:cNvPr id="645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7730C7-66BC-4D9C-923A-22D651D8668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Arrow: Right 3">
            <a:extLst>
              <a:ext uri="{FF2B5EF4-FFF2-40B4-BE49-F238E27FC236}">
                <a16:creationId xmlns:a16="http://schemas.microsoft.com/office/drawing/2014/main" id="{9B661D28-C0B7-92DF-CBFF-15032A74568F}"/>
              </a:ext>
            </a:extLst>
          </p:cNvPr>
          <p:cNvSpPr/>
          <p:nvPr/>
        </p:nvSpPr>
        <p:spPr>
          <a:xfrm>
            <a:off x="175077" y="2131332"/>
            <a:ext cx="1030514" cy="783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99283059"/>
      </p:ext>
    </p:extLst>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Pen placed on top of a signature line">
            <a:extLst>
              <a:ext uri="{FF2B5EF4-FFF2-40B4-BE49-F238E27FC236}">
                <a16:creationId xmlns:a16="http://schemas.microsoft.com/office/drawing/2014/main" id="{5A5E1984-E92D-4A59-AF19-E99451C38D2F}"/>
              </a:ext>
            </a:extLst>
          </p:cNvPr>
          <p:cNvPicPr>
            <a:picLocks noChangeAspect="1"/>
          </p:cNvPicPr>
          <p:nvPr/>
        </p:nvPicPr>
        <p:blipFill rotWithShape="1">
          <a:blip r:embed="rId3"/>
          <a:srcRect l="15628" r="-1" b="-1"/>
          <a:stretch/>
        </p:blipFill>
        <p:spPr>
          <a:xfrm>
            <a:off x="3597317" y="0"/>
            <a:ext cx="866851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89CDD37-4CDD-4262-BFC7-AB70AD772BC3}"/>
              </a:ext>
            </a:extLst>
          </p:cNvPr>
          <p:cNvSpPr>
            <a:spLocks noGrp="1"/>
          </p:cNvSpPr>
          <p:nvPr>
            <p:ph type="title"/>
          </p:nvPr>
        </p:nvSpPr>
        <p:spPr>
          <a:xfrm>
            <a:off x="424815" y="334318"/>
            <a:ext cx="6978396" cy="1295306"/>
          </a:xfrm>
          <a:solidFill>
            <a:schemeClr val="tx1"/>
          </a:solidFill>
        </p:spPr>
        <p:txBody>
          <a:bodyPr vert="horz" lIns="91440" tIns="45720" rIns="91440" bIns="45720" rtlCol="0" anchor="b">
            <a:noAutofit/>
          </a:bodyPr>
          <a:lstStyle/>
          <a:p>
            <a:pPr algn="ctr"/>
            <a:r>
              <a:rPr lang="en-US" b="1" dirty="0">
                <a:solidFill>
                  <a:schemeClr val="bg1"/>
                </a:solidFill>
              </a:rPr>
              <a:t>Reflection Point #1:</a:t>
            </a:r>
            <a:br>
              <a:rPr lang="en-US" b="1" dirty="0">
                <a:solidFill>
                  <a:schemeClr val="bg1"/>
                </a:solidFill>
              </a:rPr>
            </a:br>
            <a:r>
              <a:rPr lang="en-US" b="1" dirty="0">
                <a:solidFill>
                  <a:schemeClr val="bg1"/>
                </a:solidFill>
              </a:rPr>
              <a:t>What is Leadership to Me?</a:t>
            </a:r>
            <a:endParaRPr lang="en-US" dirty="0">
              <a:solidFill>
                <a:schemeClr val="bg1"/>
              </a:solidFill>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5DAD740-B013-4E3A-91C6-4CFE67F76926}"/>
              </a:ext>
            </a:extLst>
          </p:cNvPr>
          <p:cNvSpPr txBox="1"/>
          <p:nvPr/>
        </p:nvSpPr>
        <p:spPr>
          <a:xfrm>
            <a:off x="2" y="2342561"/>
            <a:ext cx="8035288" cy="450628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t">
            <a:normAutofit lnSpcReduction="10000"/>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New Local Officers Participant Workbook</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Complete the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Reflection Point #1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individually on page 2</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Be prepared to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discuss with a partner/with the class</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457A6F03-7C4E-49AE-A154-5363C1C3082B}"/>
              </a:ext>
            </a:extLst>
          </p:cNvPr>
          <p:cNvSpPr txBox="1">
            <a:spLocks/>
          </p:cNvSpPr>
          <p:nvPr/>
        </p:nvSpPr>
        <p:spPr>
          <a:xfrm>
            <a:off x="1136822" y="1245576"/>
            <a:ext cx="4755979" cy="35623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13372271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shadeToTitle="1">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472" y="121920"/>
            <a:ext cx="11814048" cy="2572511"/>
          </a:xfrm>
        </p:spPr>
        <p:txBody>
          <a:bodyPr>
            <a:normAutofit fontScale="85000" lnSpcReduction="10000"/>
          </a:bodyPr>
          <a:lstStyle/>
          <a:p>
            <a:pPr marL="0" indent="0" algn="ctr">
              <a:buNone/>
            </a:pPr>
            <a:r>
              <a:rPr lang="en-US" sz="5100" b="1" dirty="0">
                <a:solidFill>
                  <a:schemeClr val="bg2">
                    <a:lumMod val="10000"/>
                  </a:schemeClr>
                </a:solidFill>
                <a:latin typeface="Calibri" panose="020F0502020204030204" pitchFamily="34" charset="0"/>
              </a:rPr>
              <a:t>Article XXIII: Offenses, Trials, Penalties, Appeals</a:t>
            </a:r>
          </a:p>
          <a:p>
            <a:pPr marL="0" indent="0" algn="ctr">
              <a:buNone/>
            </a:pPr>
            <a:r>
              <a:rPr lang="en-US" sz="5100" b="1" dirty="0">
                <a:solidFill>
                  <a:schemeClr val="bg2">
                    <a:lumMod val="10000"/>
                  </a:schemeClr>
                </a:solidFill>
                <a:latin typeface="Calibri" panose="020F0502020204030204" pitchFamily="34" charset="0"/>
              </a:rPr>
              <a:t>“Article 23”</a:t>
            </a:r>
          </a:p>
          <a:p>
            <a:pPr marL="0" indent="0" algn="ctr">
              <a:buNone/>
            </a:pPr>
            <a:endParaRPr lang="en-US" sz="3200" b="1" dirty="0">
              <a:solidFill>
                <a:schemeClr val="bg2">
                  <a:lumMod val="10000"/>
                </a:schemeClr>
              </a:solidFill>
              <a:latin typeface="Calibri" panose="020F0502020204030204" pitchFamily="34" charset="0"/>
            </a:endParaRPr>
          </a:p>
          <a:p>
            <a:pPr marL="0" indent="0" algn="ctr">
              <a:buNone/>
            </a:pPr>
            <a:r>
              <a:rPr lang="en-US" sz="3200" b="1" dirty="0">
                <a:solidFill>
                  <a:schemeClr val="bg2">
                    <a:lumMod val="10000"/>
                  </a:schemeClr>
                </a:solidFill>
                <a:latin typeface="Calibri" panose="020F0502020204030204" pitchFamily="34" charset="0"/>
              </a:rPr>
              <a:t> </a:t>
            </a:r>
          </a:p>
          <a:p>
            <a:pPr marL="0" indent="0" algn="ctr">
              <a:buNone/>
            </a:pPr>
            <a:endParaRPr lang="en-US" sz="3200" b="1" dirty="0">
              <a:solidFill>
                <a:schemeClr val="bg2">
                  <a:lumMod val="10000"/>
                </a:schemeClr>
              </a:solidFill>
              <a:latin typeface="Calibri" panose="020F0502020204030204" pitchFamily="34" charset="0"/>
            </a:endParaRPr>
          </a:p>
        </p:txBody>
      </p:sp>
      <p:sp>
        <p:nvSpPr>
          <p:cNvPr id="5" name="TextBox 4"/>
          <p:cNvSpPr txBox="1"/>
          <p:nvPr/>
        </p:nvSpPr>
        <p:spPr>
          <a:xfrm>
            <a:off x="598424" y="2135124"/>
            <a:ext cx="11696700" cy="4985980"/>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mn-cs"/>
              </a:rPr>
              <a:t>Section 1: The Local is expected to handle its own discipline if it can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mn-cs"/>
              </a:rPr>
              <a:t>Section 2: List of offenses for which charges may be brought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mn-cs"/>
              </a:rPr>
              <a:t>Section 3: Investigating and preferring charges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mn-cs"/>
              </a:rPr>
              <a:t>Section 4: Local trial committee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mn-cs"/>
              </a:rPr>
              <a:t>Section 5: The accused has a right to representation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mn-cs"/>
              </a:rPr>
              <a:t>Section 6: If the accused fails to show up, the trial must go on without him/her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mn-cs"/>
              </a:rPr>
              <a:t>Section 7: For local trial committees, the trial committee presents its finding to the membership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mn-cs"/>
              </a:rPr>
              <a:t>Section 8: The decision goes into effect immediately, pending appeal</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mn-cs"/>
              </a:rPr>
              <a:t>Section 9: Appeals are made to NEC by the accused only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29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7D13A-92B4-3A99-FC29-F41F934560D4}"/>
              </a:ext>
            </a:extLst>
          </p:cNvPr>
          <p:cNvSpPr txBox="1"/>
          <p:nvPr/>
        </p:nvSpPr>
        <p:spPr>
          <a:xfrm>
            <a:off x="316992" y="121920"/>
            <a:ext cx="11558016" cy="6555641"/>
          </a:xfrm>
          <a:prstGeom prst="rect">
            <a:avLst/>
          </a:prstGeom>
          <a:noFill/>
          <a:effectLst>
            <a:glow rad="228600">
              <a:schemeClr val="accent4">
                <a:satMod val="175000"/>
                <a:alpha val="40000"/>
              </a:schemeClr>
            </a:glow>
          </a:effectLst>
        </p:spPr>
        <p:txBody>
          <a:bodyPr wrap="square" rtlCol="0">
            <a:spAutoFit/>
          </a:bodyPr>
          <a:lstStyle/>
          <a:p>
            <a:pPr marL="0" marR="0" lvl="1" indent="-457200" algn="l" defTabSz="914400" rtl="0" eaLnBrk="1" fontAlgn="auto" latinLnBrk="0" hangingPunct="1">
              <a:lnSpc>
                <a:spcPct val="100000"/>
              </a:lnSpc>
              <a:spcBef>
                <a:spcPts val="0"/>
              </a:spcBef>
              <a:spcAft>
                <a:spcPts val="0"/>
              </a:spcAft>
              <a:buClrTx/>
              <a:buSzTx/>
              <a:buFontTx/>
              <a:buAutoNum type="alphaLcParenBoth"/>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Advocating, encouraging, or attempting to bring about a secession from the Federation …</a:t>
            </a:r>
          </a:p>
          <a:p>
            <a:pPr marL="0" marR="0" lvl="1" indent="-457200" algn="l" defTabSz="914400" rtl="0" eaLnBrk="1" fontAlgn="auto" latinLnBrk="0" hangingPunct="1">
              <a:lnSpc>
                <a:spcPct val="100000"/>
              </a:lnSpc>
              <a:spcBef>
                <a:spcPts val="0"/>
              </a:spcBef>
              <a:spcAft>
                <a:spcPts val="0"/>
              </a:spcAft>
              <a:buClrTx/>
              <a:buSzTx/>
              <a:buFontTx/>
              <a:buAutoNum type="alphaLcParenBoth"/>
              <a:tabLst/>
              <a:defRPr/>
            </a:pPr>
            <a:endPar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(b) Working in the interest of or becoming a member of the Communist Party…</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 Violation of any provision of this Constitution/bylaws of the local </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(d) Making known the business of any affiliate of the Federation to management officials of any agency</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(e) Engaging in conduct unbecoming a union member;</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(f) Gross neglect of duty or conduct constituting misfeasance or malfeasance in office</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(g) Incompetence, negligence, or insubordination in the performance of official duties</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(h) Fraud, embezzlement, mismanagement, or appropriating to one's own use any money, property</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514350" marR="0" lvl="1" indent="-514350" algn="l" defTabSz="914400" rtl="0" eaLnBrk="1" fontAlgn="auto" latinLnBrk="0" hangingPunct="1">
              <a:lnSpc>
                <a:spcPct val="100000"/>
              </a:lnSpc>
              <a:spcBef>
                <a:spcPts val="0"/>
              </a:spcBef>
              <a:spcAft>
                <a:spcPts val="0"/>
              </a:spcAft>
              <a:buClrTx/>
              <a:buSzTx/>
              <a:buFontTx/>
              <a:buAutoNum type="romanLcParenBoth"/>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Refusing, failing, or neglecting to deliver …a full and accurate account of all monies, properties, books, and records for examination and audit; and/or</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(j) Assisting, counseling, or aiding any member or officer of the Federation or any of its affiliates to commit any of the offenses herein set forth.</a:t>
            </a:r>
          </a:p>
        </p:txBody>
      </p:sp>
    </p:spTree>
    <p:extLst>
      <p:ext uri="{BB962C8B-B14F-4D97-AF65-F5344CB8AC3E}">
        <p14:creationId xmlns:p14="http://schemas.microsoft.com/office/powerpoint/2010/main" val="393028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1000"/>
                                        <p:tgtEl>
                                          <p:spTgt spid="4">
                                            <p:txEl>
                                              <p:pRg st="2" end="2"/>
                                            </p:txEl>
                                          </p:spTgt>
                                        </p:tgtEl>
                                      </p:cBhvr>
                                    </p:animEffect>
                                    <p:anim calcmode="lin" valueType="num">
                                      <p:cBhvr>
                                        <p:cTn id="3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1000"/>
                                        <p:tgtEl>
                                          <p:spTgt spid="4">
                                            <p:txEl>
                                              <p:pRg st="4" end="4"/>
                                            </p:txEl>
                                          </p:spTgt>
                                        </p:tgtEl>
                                      </p:cBhvr>
                                    </p:animEffect>
                                    <p:anim calcmode="lin" valueType="num">
                                      <p:cBhvr>
                                        <p:cTn id="4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xEl>
                                              <p:pRg st="6" end="6"/>
                                            </p:txEl>
                                          </p:spTgt>
                                        </p:tgtEl>
                                        <p:attrNameLst>
                                          <p:attrName>style.visibility</p:attrName>
                                        </p:attrNameLst>
                                      </p:cBhvr>
                                      <p:to>
                                        <p:strVal val="visible"/>
                                      </p:to>
                                    </p:set>
                                    <p:animEffect transition="in" filter="fade">
                                      <p:cBhvr>
                                        <p:cTn id="46" dur="1000"/>
                                        <p:tgtEl>
                                          <p:spTgt spid="4">
                                            <p:txEl>
                                              <p:pRg st="6" end="6"/>
                                            </p:txEl>
                                          </p:spTgt>
                                        </p:tgtEl>
                                      </p:cBhvr>
                                    </p:animEffect>
                                    <p:anim calcmode="lin" valueType="num">
                                      <p:cBhvr>
                                        <p:cTn id="47"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
                                            <p:txEl>
                                              <p:pRg st="8" end="8"/>
                                            </p:txEl>
                                          </p:spTgt>
                                        </p:tgtEl>
                                        <p:attrNameLst>
                                          <p:attrName>style.visibility</p:attrName>
                                        </p:attrNameLst>
                                      </p:cBhvr>
                                      <p:to>
                                        <p:strVal val="visible"/>
                                      </p:to>
                                    </p:set>
                                    <p:animEffect transition="in" filter="fade">
                                      <p:cBhvr>
                                        <p:cTn id="53" dur="1000"/>
                                        <p:tgtEl>
                                          <p:spTgt spid="4">
                                            <p:txEl>
                                              <p:pRg st="8" end="8"/>
                                            </p:txEl>
                                          </p:spTgt>
                                        </p:tgtEl>
                                      </p:cBhvr>
                                    </p:animEffect>
                                    <p:anim calcmode="lin" valueType="num">
                                      <p:cBhvr>
                                        <p:cTn id="54"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
                                            <p:txEl>
                                              <p:pRg st="10" end="10"/>
                                            </p:txEl>
                                          </p:spTgt>
                                        </p:tgtEl>
                                        <p:attrNameLst>
                                          <p:attrName>style.visibility</p:attrName>
                                        </p:attrNameLst>
                                      </p:cBhvr>
                                      <p:to>
                                        <p:strVal val="visible"/>
                                      </p:to>
                                    </p:set>
                                    <p:animEffect transition="in" filter="fade">
                                      <p:cBhvr>
                                        <p:cTn id="60" dur="1000"/>
                                        <p:tgtEl>
                                          <p:spTgt spid="4">
                                            <p:txEl>
                                              <p:pRg st="10" end="10"/>
                                            </p:txEl>
                                          </p:spTgt>
                                        </p:tgtEl>
                                      </p:cBhvr>
                                    </p:animEffect>
                                    <p:anim calcmode="lin" valueType="num">
                                      <p:cBhvr>
                                        <p:cTn id="61"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Effect transition="in" filter="fade">
                                      <p:cBhvr>
                                        <p:cTn id="67" dur="1000"/>
                                        <p:tgtEl>
                                          <p:spTgt spid="4">
                                            <p:txEl>
                                              <p:pRg st="12" end="12"/>
                                            </p:txEl>
                                          </p:spTgt>
                                        </p:tgtEl>
                                      </p:cBhvr>
                                    </p:animEffect>
                                    <p:anim calcmode="lin" valueType="num">
                                      <p:cBhvr>
                                        <p:cTn id="68"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4">
                                            <p:txEl>
                                              <p:pRg st="14" end="14"/>
                                            </p:txEl>
                                          </p:spTgt>
                                        </p:tgtEl>
                                        <p:attrNameLst>
                                          <p:attrName>style.visibility</p:attrName>
                                        </p:attrNameLst>
                                      </p:cBhvr>
                                      <p:to>
                                        <p:strVal val="visible"/>
                                      </p:to>
                                    </p:set>
                                    <p:animEffect transition="in" filter="fade">
                                      <p:cBhvr>
                                        <p:cTn id="74" dur="1000"/>
                                        <p:tgtEl>
                                          <p:spTgt spid="4">
                                            <p:txEl>
                                              <p:pRg st="14" end="14"/>
                                            </p:txEl>
                                          </p:spTgt>
                                        </p:tgtEl>
                                      </p:cBhvr>
                                    </p:animEffect>
                                    <p:anim calcmode="lin" valueType="num">
                                      <p:cBhvr>
                                        <p:cTn id="75"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76"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
                                            <p:txEl>
                                              <p:pRg st="16" end="16"/>
                                            </p:txEl>
                                          </p:spTgt>
                                        </p:tgtEl>
                                        <p:attrNameLst>
                                          <p:attrName>style.visibility</p:attrName>
                                        </p:attrNameLst>
                                      </p:cBhvr>
                                      <p:to>
                                        <p:strVal val="visible"/>
                                      </p:to>
                                    </p:set>
                                    <p:animEffect transition="in" filter="fade">
                                      <p:cBhvr>
                                        <p:cTn id="81" dur="1000"/>
                                        <p:tgtEl>
                                          <p:spTgt spid="4">
                                            <p:txEl>
                                              <p:pRg st="16" end="16"/>
                                            </p:txEl>
                                          </p:spTgt>
                                        </p:tgtEl>
                                      </p:cBhvr>
                                    </p:animEffect>
                                    <p:anim calcmode="lin" valueType="num">
                                      <p:cBhvr>
                                        <p:cTn id="82"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p:cTn id="83" dur="1000" fill="hold"/>
                                        <p:tgtEl>
                                          <p:spTgt spid="4">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4">
                                            <p:txEl>
                                              <p:pRg st="18" end="18"/>
                                            </p:txEl>
                                          </p:spTgt>
                                        </p:tgtEl>
                                        <p:attrNameLst>
                                          <p:attrName>style.visibility</p:attrName>
                                        </p:attrNameLst>
                                      </p:cBhvr>
                                      <p:to>
                                        <p:strVal val="visible"/>
                                      </p:to>
                                    </p:set>
                                    <p:animEffect transition="in" filter="fade">
                                      <p:cBhvr>
                                        <p:cTn id="88" dur="1000"/>
                                        <p:tgtEl>
                                          <p:spTgt spid="4">
                                            <p:txEl>
                                              <p:pRg st="18" end="18"/>
                                            </p:txEl>
                                          </p:spTgt>
                                        </p:tgtEl>
                                      </p:cBhvr>
                                    </p:animEffect>
                                    <p:anim calcmode="lin" valueType="num">
                                      <p:cBhvr>
                                        <p:cTn id="89" dur="1000" fill="hold"/>
                                        <p:tgtEl>
                                          <p:spTgt spid="4">
                                            <p:txEl>
                                              <p:pRg st="18" end="18"/>
                                            </p:txEl>
                                          </p:spTgt>
                                        </p:tgtEl>
                                        <p:attrNameLst>
                                          <p:attrName>ppt_x</p:attrName>
                                        </p:attrNameLst>
                                      </p:cBhvr>
                                      <p:tavLst>
                                        <p:tav tm="0">
                                          <p:val>
                                            <p:strVal val="#ppt_x"/>
                                          </p:val>
                                        </p:tav>
                                        <p:tav tm="100000">
                                          <p:val>
                                            <p:strVal val="#ppt_x"/>
                                          </p:val>
                                        </p:tav>
                                      </p:tavLst>
                                    </p:anim>
                                    <p:anim calcmode="lin" valueType="num">
                                      <p:cBhvr>
                                        <p:cTn id="90" dur="1000" fill="hold"/>
                                        <p:tgtEl>
                                          <p:spTgt spid="4">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232400" y="1028700"/>
            <a:ext cx="6158470" cy="4191000"/>
          </a:xfrm>
          <a:effectLst>
            <a:outerShdw blurRad="50800" dist="38100" dir="2700000" algn="tl" rotWithShape="0">
              <a:prstClr val="black">
                <a:alpha val="40000"/>
              </a:prstClr>
            </a:outerShdw>
          </a:effectLst>
        </p:spPr>
        <p:txBody>
          <a:bodyPr>
            <a:noAutofit/>
          </a:bodyPr>
          <a:lstStyle/>
          <a:p>
            <a:r>
              <a:rPr lang="en-US" sz="2800" b="1" dirty="0">
                <a:solidFill>
                  <a:srgbClr val="003399"/>
                </a:solidFill>
                <a:latin typeface="Calibri" panose="020F0502020204030204" pitchFamily="34" charset="0"/>
              </a:rPr>
              <a:t>Judy wants to join your Local. </a:t>
            </a:r>
            <a:br>
              <a:rPr lang="en-US" sz="2800" b="1" dirty="0">
                <a:solidFill>
                  <a:srgbClr val="003399"/>
                </a:solidFill>
                <a:latin typeface="Calibri" panose="020F0502020204030204" pitchFamily="34" charset="0"/>
              </a:rPr>
            </a:br>
            <a:br>
              <a:rPr lang="en-US" sz="2800" b="1" dirty="0">
                <a:solidFill>
                  <a:srgbClr val="003399"/>
                </a:solidFill>
                <a:latin typeface="Calibri" panose="020F0502020204030204" pitchFamily="34" charset="0"/>
              </a:rPr>
            </a:br>
            <a:r>
              <a:rPr lang="en-US" sz="2800" b="1" dirty="0">
                <a:solidFill>
                  <a:srgbClr val="003399"/>
                </a:solidFill>
                <a:latin typeface="Calibri" panose="020F0502020204030204" pitchFamily="34" charset="0"/>
              </a:rPr>
              <a:t>Unfortunately, in the past she has loudly criticized AFGE and has urged other employees to seek another union. </a:t>
            </a:r>
            <a:br>
              <a:rPr lang="en-US" sz="2800" b="1" dirty="0">
                <a:solidFill>
                  <a:srgbClr val="003399"/>
                </a:solidFill>
                <a:latin typeface="Calibri" panose="020F0502020204030204" pitchFamily="34" charset="0"/>
              </a:rPr>
            </a:br>
            <a:br>
              <a:rPr lang="en-US" sz="2800" b="1" dirty="0">
                <a:solidFill>
                  <a:srgbClr val="003399"/>
                </a:solidFill>
                <a:latin typeface="Calibri" panose="020F0502020204030204" pitchFamily="34" charset="0"/>
              </a:rPr>
            </a:br>
            <a:r>
              <a:rPr lang="en-US" sz="2800" b="1" dirty="0">
                <a:solidFill>
                  <a:srgbClr val="003399"/>
                </a:solidFill>
                <a:latin typeface="Calibri" panose="020F0502020204030204" pitchFamily="34" charset="0"/>
              </a:rPr>
              <a:t>Now she brags that she will get into the Local in order to “destroy it from the inside.” She has signed and submitted a SF-1187, dues allotment form, to become a member. </a:t>
            </a:r>
            <a:br>
              <a:rPr lang="en-US" sz="2800" b="1" dirty="0">
                <a:solidFill>
                  <a:srgbClr val="003399"/>
                </a:solidFill>
                <a:latin typeface="Calibri" panose="020F0502020204030204" pitchFamily="34" charset="0"/>
              </a:rPr>
            </a:br>
            <a:br>
              <a:rPr lang="en-US" sz="2800" b="1" dirty="0">
                <a:solidFill>
                  <a:srgbClr val="003399"/>
                </a:solidFill>
                <a:latin typeface="Calibri" panose="020F0502020204030204" pitchFamily="34" charset="0"/>
              </a:rPr>
            </a:br>
            <a:r>
              <a:rPr lang="en-US" sz="2800" b="1" dirty="0">
                <a:solidFill>
                  <a:srgbClr val="003399"/>
                </a:solidFill>
                <a:latin typeface="Calibri" panose="020F0502020204030204" pitchFamily="34" charset="0"/>
              </a:rPr>
              <a:t>What can your Local do?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12" y="266700"/>
            <a:ext cx="3990975" cy="5715000"/>
          </a:xfrm>
          <a:prstGeom prst="rect">
            <a:avLst/>
          </a:prstGeom>
        </p:spPr>
      </p:pic>
    </p:spTree>
    <p:extLst>
      <p:ext uri="{BB962C8B-B14F-4D97-AF65-F5344CB8AC3E}">
        <p14:creationId xmlns:p14="http://schemas.microsoft.com/office/powerpoint/2010/main" val="1444325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3" name="Shape 903"/>
          <p:cNvSpPr/>
          <p:nvPr/>
        </p:nvSpPr>
        <p:spPr>
          <a:xfrm>
            <a:off x="366387" y="-118451"/>
            <a:ext cx="5193165" cy="230832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00" b="1">
                <a:ln w="12699">
                  <a:solidFill>
                    <a:srgbClr val="3A5274"/>
                  </a:solidFill>
                </a:ln>
                <a:solidFill>
                  <a:srgbClr val="FFFF00"/>
                </a:solidFill>
                <a:latin typeface="Berlin Sans FB Demi"/>
                <a:ea typeface="Berlin Sans FB Demi"/>
                <a:cs typeface="Berlin Sans FB Demi"/>
                <a:sym typeface="Berlin Sans FB Demi"/>
              </a:defRPr>
            </a:pPr>
            <a:endParaRPr kumimoji="0" sz="2400" b="1" i="0" u="none" strike="noStrike" kern="1200" cap="none" spc="0" normalizeH="0" baseline="0" noProof="0" dirty="0">
              <a:ln w="12699">
                <a:solidFill>
                  <a:srgbClr val="3A5274"/>
                </a:solidFill>
              </a:ln>
              <a:solidFill>
                <a:srgbClr val="EEECE1">
                  <a:lumMod val="10000"/>
                </a:srgbClr>
              </a:solidFill>
              <a:effectLst/>
              <a:uLnTx/>
              <a:uFillTx/>
              <a:latin typeface="Berlin Sans FB Demi"/>
              <a:sym typeface="Berlin Sans FB Demi"/>
            </a:endParaRPr>
          </a:p>
          <a:p>
            <a:pPr marL="0" marR="0" lvl="0" indent="0" algn="l" defTabSz="914400" rtl="0" eaLnBrk="1" fontAlgn="auto" latinLnBrk="0" hangingPunct="1">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r>
              <a:rPr kumimoji="0" lang="en-US" sz="4000" b="0"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The Statute gives employees the right:  </a:t>
            </a:r>
            <a:br>
              <a:rPr kumimoji="0" sz="4400" b="0"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br>
            <a:endParaRPr kumimoji="0" sz="4000" b="0"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endParaRPr>
          </a:p>
        </p:txBody>
      </p:sp>
      <p:sp>
        <p:nvSpPr>
          <p:cNvPr id="904" name="Shape 904"/>
          <p:cNvSpPr/>
          <p:nvPr/>
        </p:nvSpPr>
        <p:spPr>
          <a:xfrm>
            <a:off x="1160118" y="5254498"/>
            <a:ext cx="3251169" cy="523220"/>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800" b="1">
                <a:effectLst>
                  <a:outerShdw blurRad="38100" dist="38100" dir="2700000" rotWithShape="0">
                    <a:srgbClr val="000000">
                      <a:alpha val="43137"/>
                    </a:srgbClr>
                  </a:outerShdw>
                </a:effectLst>
              </a:defRPr>
            </a:pPr>
            <a:r>
              <a:rPr kumimoji="0" sz="28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Citation:  	§ 7102</a:t>
            </a:r>
          </a:p>
        </p:txBody>
      </p:sp>
      <p:sp>
        <p:nvSpPr>
          <p:cNvPr id="905" name="Shape 905"/>
          <p:cNvSpPr/>
          <p:nvPr/>
        </p:nvSpPr>
        <p:spPr>
          <a:xfrm>
            <a:off x="685141" y="1603502"/>
            <a:ext cx="4752491" cy="3724096"/>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457200" marR="0" lvl="0" indent="-457200" algn="l" defTabSz="914400" rtl="0" eaLnBrk="1" fontAlgn="auto" latinLnBrk="0" hangingPunct="1">
              <a:lnSpc>
                <a:spcPct val="100000"/>
              </a:lnSpc>
              <a:spcBef>
                <a:spcPts val="0"/>
              </a:spcBef>
              <a:spcAft>
                <a:spcPts val="0"/>
              </a:spcAft>
              <a:buClrTx/>
              <a:buSzPct val="100000"/>
              <a:buFont typeface="Arial"/>
              <a:buChar char="•"/>
              <a:tabLst/>
              <a:defRPr sz="3200">
                <a:solidFill>
                  <a:srgbClr val="002060"/>
                </a:solidFill>
                <a:effectLst>
                  <a:outerShdw blurRad="38100" dist="38100" dir="2700000" rotWithShape="0">
                    <a:srgbClr val="000000">
                      <a:alpha val="43137"/>
                    </a:srgbClr>
                  </a:outerShdw>
                </a:effectLst>
              </a:defRPr>
            </a:pPr>
            <a:r>
              <a:rPr kumimoji="0"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To </a:t>
            </a:r>
            <a:r>
              <a:rPr kumimoji="0" sz="2000" b="1" i="0" u="sng"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form</a:t>
            </a:r>
            <a:r>
              <a:rPr kumimoji="0"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 </a:t>
            </a:r>
            <a:r>
              <a:rPr kumimoji="0" sz="2000" b="1" i="0" u="sng"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join</a:t>
            </a:r>
            <a:r>
              <a:rPr kumimoji="0"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 or </a:t>
            </a:r>
            <a:r>
              <a:rPr kumimoji="0" sz="2000" b="1" i="0" u="sng"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assist </a:t>
            </a:r>
            <a:r>
              <a:rPr kumimoji="0"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any labor organization</a:t>
            </a:r>
            <a:r>
              <a:rPr kumimoji="0" lang="en-US"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 </a:t>
            </a:r>
            <a:r>
              <a:rPr kumimoji="0"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or to </a:t>
            </a:r>
            <a:r>
              <a:rPr kumimoji="0" sz="2000" b="1" i="0" u="sng"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refrain</a:t>
            </a:r>
            <a:r>
              <a:rPr kumimoji="0"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 freely and without fear of penalty or reprisal.</a:t>
            </a:r>
            <a:endParaRPr kumimoji="0" lang="en-US"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sz="3200">
                <a:solidFill>
                  <a:srgbClr val="002060"/>
                </a:solidFill>
                <a:effectLst>
                  <a:outerShdw blurRad="38100" dist="38100" dir="2700000" rotWithShape="0">
                    <a:srgbClr val="000000">
                      <a:alpha val="43137"/>
                    </a:srgbClr>
                  </a:outerShdw>
                </a:effectLst>
              </a:defRPr>
            </a:pPr>
            <a:endParaRPr kumimoji="0"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Pct val="100000"/>
              <a:buFont typeface="Arial"/>
              <a:buChar char="•"/>
              <a:tabLst/>
              <a:defRPr sz="3200">
                <a:solidFill>
                  <a:srgbClr val="002060"/>
                </a:solidFill>
                <a:effectLst>
                  <a:outerShdw blurRad="38100" dist="38100" dir="2700000" rotWithShape="0">
                    <a:srgbClr val="000000">
                      <a:alpha val="43137"/>
                    </a:srgbClr>
                  </a:outerShdw>
                </a:effectLst>
              </a:defRPr>
            </a:pPr>
            <a:r>
              <a:rPr kumimoji="0"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To </a:t>
            </a:r>
            <a:r>
              <a:rPr kumimoji="0" sz="2000" b="1" i="0" u="sng"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act</a:t>
            </a:r>
            <a:r>
              <a:rPr kumimoji="0"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 for a labor organization in the capacity of a representative and to present the views of the labor organization </a:t>
            </a:r>
            <a:endParaRPr kumimoji="0" lang="en-US"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Pct val="100000"/>
              <a:buFontTx/>
              <a:buNone/>
              <a:tabLst/>
              <a:defRPr sz="3200">
                <a:solidFill>
                  <a:srgbClr val="002060"/>
                </a:solidFill>
                <a:effectLst>
                  <a:outerShdw blurRad="38100" dist="38100" dir="2700000" rotWithShape="0">
                    <a:srgbClr val="000000">
                      <a:alpha val="43137"/>
                    </a:srgbClr>
                  </a:outerShdw>
                </a:effectLst>
              </a:defRPr>
            </a:pPr>
            <a:endParaRPr kumimoji="0"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Pct val="100000"/>
              <a:buFont typeface="Arial"/>
              <a:buChar char="•"/>
              <a:tabLst/>
              <a:defRPr sz="3200">
                <a:solidFill>
                  <a:srgbClr val="002060"/>
                </a:solidFill>
                <a:effectLst>
                  <a:outerShdw blurRad="38100" dist="38100" dir="2700000" rotWithShape="0">
                    <a:srgbClr val="000000">
                      <a:alpha val="43137"/>
                    </a:srgbClr>
                  </a:outerShdw>
                </a:effectLst>
              </a:defRPr>
            </a:pPr>
            <a:r>
              <a:rPr kumimoji="0"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To </a:t>
            </a:r>
            <a:r>
              <a:rPr kumimoji="0" sz="2000" b="1" i="0" u="sng"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engage</a:t>
            </a:r>
            <a:r>
              <a:rPr kumimoji="0" sz="20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 in collective bargaining</a:t>
            </a:r>
            <a:br>
              <a:rPr kumimoji="0" sz="16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br>
            <a:endParaRPr kumimoji="0" sz="16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endParaRPr>
          </a:p>
        </p:txBody>
      </p:sp>
      <p:sp>
        <p:nvSpPr>
          <p:cNvPr id="5" name="Shape 903">
            <a:extLst>
              <a:ext uri="{FF2B5EF4-FFF2-40B4-BE49-F238E27FC236}">
                <a16:creationId xmlns:a16="http://schemas.microsoft.com/office/drawing/2014/main" id="{26DCD497-1C2A-4B0F-8755-9C192A976BF3}"/>
              </a:ext>
            </a:extLst>
          </p:cNvPr>
          <p:cNvSpPr/>
          <p:nvPr/>
        </p:nvSpPr>
        <p:spPr>
          <a:xfrm>
            <a:off x="6313694" y="-160619"/>
            <a:ext cx="5193165" cy="501675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2400" b="1">
                <a:ln w="12699">
                  <a:solidFill>
                    <a:srgbClr val="3A5274"/>
                  </a:solidFill>
                </a:ln>
                <a:solidFill>
                  <a:srgbClr val="FFFF00"/>
                </a:solidFill>
                <a:latin typeface="Berlin Sans FB Demi"/>
                <a:ea typeface="Berlin Sans FB Demi"/>
                <a:cs typeface="Berlin Sans FB Demi"/>
                <a:sym typeface="Berlin Sans FB Demi"/>
              </a:defRPr>
            </a:pPr>
            <a:endParaRPr kumimoji="0" sz="2400" b="1" i="0" u="none" strike="noStrike" kern="1200" cap="none" spc="0" normalizeH="0" baseline="0" noProof="0" dirty="0">
              <a:ln w="12699">
                <a:solidFill>
                  <a:srgbClr val="3A5274"/>
                </a:solidFill>
              </a:ln>
              <a:solidFill>
                <a:srgbClr val="EEECE1">
                  <a:lumMod val="10000"/>
                </a:srgbClr>
              </a:solidFill>
              <a:effectLst/>
              <a:uLnTx/>
              <a:uFillTx/>
              <a:latin typeface="Berlin Sans FB Demi"/>
              <a:sym typeface="Berlin Sans FB Demi"/>
            </a:endParaRPr>
          </a:p>
          <a:p>
            <a:pPr marL="0" marR="0" lvl="0" indent="0" algn="l" defTabSz="914400" rtl="0" eaLnBrk="1" fontAlgn="auto" latinLnBrk="0" hangingPunct="1">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r>
              <a:rPr kumimoji="0" lang="en-US" sz="4000" b="0"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The Statute also states: </a:t>
            </a:r>
          </a:p>
          <a:p>
            <a:pPr marL="0" marR="0" lvl="0" indent="0" algn="l" defTabSz="914400" rtl="0" eaLnBrk="1" fontAlgn="auto" latinLnBrk="0" hangingPunct="1">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endParaRPr kumimoji="0" lang="en-US" sz="2400" b="0"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sz="3600">
                <a:effectLst>
                  <a:outerShdw blurRad="38100" dist="38100" dir="2700000" rotWithShape="0">
                    <a:srgbClr val="000000">
                      <a:alpha val="43137"/>
                    </a:srgbClr>
                  </a:outerShdw>
                </a:effectLst>
              </a:defRPr>
            </a:pPr>
            <a:r>
              <a:rPr kumimoji="0" lang="en-US" sz="24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For the purpose of this chapter it shall be an unfair labor practice for an exclusive representative to deny membership to any employee in the appropriate unit represented by such exclusive representative except for failure--</a:t>
            </a:r>
            <a:br>
              <a:rPr kumimoji="0" sz="2400" b="0"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br>
            <a:endParaRPr kumimoji="0" sz="2400" b="0"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endParaRPr>
          </a:p>
        </p:txBody>
      </p:sp>
      <p:sp>
        <p:nvSpPr>
          <p:cNvPr id="7" name="Shape 904">
            <a:extLst>
              <a:ext uri="{FF2B5EF4-FFF2-40B4-BE49-F238E27FC236}">
                <a16:creationId xmlns:a16="http://schemas.microsoft.com/office/drawing/2014/main" id="{A155A585-7D91-47CC-BE20-C0332BE61759}"/>
              </a:ext>
            </a:extLst>
          </p:cNvPr>
          <p:cNvSpPr/>
          <p:nvPr/>
        </p:nvSpPr>
        <p:spPr>
          <a:xfrm>
            <a:off x="7284691" y="4594529"/>
            <a:ext cx="3251169" cy="523220"/>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800" b="1">
                <a:effectLst>
                  <a:outerShdw blurRad="38100" dist="38100" dir="2700000" rotWithShape="0">
                    <a:srgbClr val="000000">
                      <a:alpha val="43137"/>
                    </a:srgbClr>
                  </a:outerShdw>
                </a:effectLst>
              </a:defRPr>
            </a:pPr>
            <a:r>
              <a:rPr kumimoji="0" sz="28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Citation:  	§</a:t>
            </a:r>
            <a:r>
              <a:rPr kumimoji="0" lang="en-US" sz="28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rPr>
              <a:t> 7116c</a:t>
            </a:r>
            <a:endParaRPr kumimoji="0" sz="2800" b="1" i="0" u="none" strike="noStrike" kern="1200" cap="none" spc="0" normalizeH="0" baseline="0" noProof="0" dirty="0">
              <a:ln>
                <a:noFill/>
              </a:ln>
              <a:solidFill>
                <a:srgbClr val="EEECE1">
                  <a:lumMod val="10000"/>
                </a:srgbClr>
              </a:solidFill>
              <a:effectLst>
                <a:outerShdw blurRad="38100" dist="38100" dir="2700000" rotWithShape="0">
                  <a:srgbClr val="000000">
                    <a:alpha val="43137"/>
                  </a:srgbClr>
                </a:outerShdw>
              </a:effectLst>
              <a:uLnTx/>
              <a:uFillTx/>
              <a:latin typeface="Trebuchet MS" panose="020B0603020202020204"/>
              <a:ea typeface="+mn-ea"/>
              <a:cs typeface="+mn-cs"/>
            </a:endParaRPr>
          </a:p>
        </p:txBody>
      </p:sp>
    </p:spTree>
    <p:extLst>
      <p:ext uri="{BB962C8B-B14F-4D97-AF65-F5344CB8AC3E}">
        <p14:creationId xmlns:p14="http://schemas.microsoft.com/office/powerpoint/2010/main" val="4224330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5016500" y="2055948"/>
            <a:ext cx="6514070" cy="1325563"/>
          </a:xfrm>
          <a:effectLst>
            <a:outerShdw blurRad="50800" dist="38100" dir="2700000" algn="tl" rotWithShape="0">
              <a:prstClr val="black">
                <a:alpha val="40000"/>
              </a:prstClr>
            </a:outerShdw>
          </a:effectLst>
        </p:spPr>
        <p:txBody>
          <a:bodyPr>
            <a:noAutofit/>
          </a:bodyPr>
          <a:lstStyle/>
          <a:p>
            <a:r>
              <a:rPr lang="en-US" sz="2800" b="1" dirty="0">
                <a:solidFill>
                  <a:srgbClr val="003399"/>
                </a:solidFill>
                <a:latin typeface="Calibri" panose="020F0502020204030204" pitchFamily="34" charset="0"/>
              </a:rPr>
              <a:t>Your Local Vice President has just come to you, Local 3333’s President, and confessed that he was convicted of a felony – obstruction of justice – seven years ago, but never served time in jail because he was sentenced to two years on parole, which ended five years ago. </a:t>
            </a:r>
            <a:br>
              <a:rPr lang="en-US" sz="2800" b="1" dirty="0">
                <a:solidFill>
                  <a:srgbClr val="003399"/>
                </a:solidFill>
                <a:latin typeface="Calibri" panose="020F0502020204030204" pitchFamily="34" charset="0"/>
              </a:rPr>
            </a:br>
            <a:br>
              <a:rPr lang="en-US" sz="2800" b="1" dirty="0">
                <a:solidFill>
                  <a:srgbClr val="003399"/>
                </a:solidFill>
                <a:latin typeface="Calibri" panose="020F0502020204030204" pitchFamily="34" charset="0"/>
              </a:rPr>
            </a:br>
            <a:r>
              <a:rPr lang="en-US" sz="2800" b="1" dirty="0">
                <a:solidFill>
                  <a:srgbClr val="003399"/>
                </a:solidFill>
                <a:latin typeface="Calibri" panose="020F0502020204030204" pitchFamily="34" charset="0"/>
              </a:rPr>
              <a:t>Is this a problem? If so, what should you do?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12" y="947872"/>
            <a:ext cx="2731792" cy="4068627"/>
          </a:xfrm>
          <a:prstGeom prst="rect">
            <a:avLst/>
          </a:prstGeom>
        </p:spPr>
      </p:pic>
    </p:spTree>
    <p:extLst>
      <p:ext uri="{BB962C8B-B14F-4D97-AF65-F5344CB8AC3E}">
        <p14:creationId xmlns:p14="http://schemas.microsoft.com/office/powerpoint/2010/main" val="29992423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AD05AD-E2D9-4A0D-84B9-5C98D7E004F4}"/>
              </a:ext>
            </a:extLst>
          </p:cNvPr>
          <p:cNvSpPr txBox="1"/>
          <p:nvPr/>
        </p:nvSpPr>
        <p:spPr>
          <a:xfrm>
            <a:off x="566057" y="0"/>
            <a:ext cx="11442482" cy="67403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7E6E6">
                    <a:lumMod val="10000"/>
                  </a:srgbClr>
                </a:solidFill>
                <a:effectLst/>
                <a:uLnTx/>
                <a:uFillTx/>
                <a:latin typeface="Calibri" panose="020F0502020204030204"/>
                <a:ea typeface="+mn-ea"/>
                <a:cs typeface="+mn-cs"/>
              </a:rPr>
              <a:t>29 CFR, Subchapter B| Standards of Code Regulations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7E6E6">
                    <a:lumMod val="10000"/>
                  </a:srgbClr>
                </a:solidFill>
                <a:effectLst/>
                <a:uLnTx/>
                <a:uFillTx/>
                <a:latin typeface="Calibri" panose="020F0502020204030204"/>
                <a:ea typeface="+mn-ea"/>
                <a:cs typeface="+mn-cs"/>
              </a:rPr>
              <a:t>458.36 Prohibitions against certain persons holding office or employment.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The prohibitions against holding office or employment in a labor organization </a:t>
            </a:r>
            <a:r>
              <a:rPr kumimoji="0" lang="en-US" sz="24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contained in section 504(a) of the LMRDA are incorporated into this subpart by reference and made a part hereof.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7E6E6">
                    <a:lumMod val="10000"/>
                  </a:srgbClr>
                </a:solidFill>
                <a:effectLst/>
                <a:uLnTx/>
                <a:uFillTx/>
                <a:latin typeface="Calibri" panose="020F0502020204030204"/>
                <a:ea typeface="+mn-ea"/>
                <a:cs typeface="+mn-cs"/>
              </a:rPr>
              <a:t>The prohibitions shall also be applicable to any person who has been convicted of, </a:t>
            </a:r>
            <a:r>
              <a:rPr kumimoji="0" lang="en-US" sz="2400" b="1"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or who has served any part of a prison term resulting from his conviction of</a:t>
            </a:r>
            <a:r>
              <a:rPr kumimoji="0" lang="en-US" sz="24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 violating 18 U.S.C. 1001 by making a false statement in any report required to be filed pursuant to this subpart, or who has been determined by the Director after an appropriate proceeding pursuant to §§ 458.66 through 458.92 to have willfully violated § 458.27: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10000"/>
                  </a:srgbClr>
                </a:solidFill>
                <a:effectLst/>
                <a:uLnTx/>
                <a:uFillTx/>
                <a:latin typeface="Calibri" panose="020F0502020204030204"/>
                <a:ea typeface="+mn-ea"/>
                <a:cs typeface="+mn-cs"/>
              </a:rPr>
              <a:t>Provided, however, That the Director or such other person as he may designate may exempt a person from the prohibition against holding office or employment or may reduce the period of the prohibition where he determines that it would not be contrary to the purposes of the CSRA or the FSA and this section to permit a person barred from holding office or employment to hold such office or employment.</a:t>
            </a:r>
          </a:p>
        </p:txBody>
      </p:sp>
    </p:spTree>
    <p:extLst>
      <p:ext uri="{BB962C8B-B14F-4D97-AF65-F5344CB8AC3E}">
        <p14:creationId xmlns:p14="http://schemas.microsoft.com/office/powerpoint/2010/main" val="244588188"/>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27533" y="749300"/>
            <a:ext cx="8498971" cy="2654300"/>
          </a:xfrm>
        </p:spPr>
        <p:txBody>
          <a:bodyPr>
            <a:noAutofit/>
          </a:bodyPr>
          <a:lstStyle/>
          <a:p>
            <a:pPr algn="l"/>
            <a:r>
              <a:rPr lang="en-US" sz="7200" dirty="0">
                <a:solidFill>
                  <a:srgbClr val="003399"/>
                </a:solidFill>
                <a:latin typeface="+mn-lt"/>
                <a:cs typeface="Arial" panose="020B0604020202020204" pitchFamily="34" charset="0"/>
              </a:rPr>
              <a:t>FIDUCIARY RESPONSIBILTIES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590" t="44122" b="8208"/>
          <a:stretch/>
        </p:blipFill>
        <p:spPr>
          <a:xfrm>
            <a:off x="3971357" y="4278870"/>
            <a:ext cx="2021170" cy="1739981"/>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382" t="10005" r="-382" b="33338"/>
          <a:stretch/>
        </p:blipFill>
        <p:spPr>
          <a:xfrm>
            <a:off x="9753700" y="4286053"/>
            <a:ext cx="2034287" cy="1729276"/>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3835" t="9905" r="17270"/>
          <a:stretch/>
        </p:blipFill>
        <p:spPr>
          <a:xfrm>
            <a:off x="6865886" y="4281748"/>
            <a:ext cx="2022266" cy="1733581"/>
          </a:xfrm>
          <a:prstGeom prst="rect">
            <a:avLst/>
          </a:prstGeom>
        </p:spPr>
      </p:pic>
    </p:spTree>
    <p:extLst>
      <p:ext uri="{BB962C8B-B14F-4D97-AF65-F5344CB8AC3E}">
        <p14:creationId xmlns:p14="http://schemas.microsoft.com/office/powerpoint/2010/main" val="19063312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Pen placed on top of a signature line">
            <a:extLst>
              <a:ext uri="{FF2B5EF4-FFF2-40B4-BE49-F238E27FC236}">
                <a16:creationId xmlns:a16="http://schemas.microsoft.com/office/drawing/2014/main" id="{5A5E1984-E92D-4A59-AF19-E99451C38D2F}"/>
              </a:ext>
            </a:extLst>
          </p:cNvPr>
          <p:cNvPicPr>
            <a:picLocks noChangeAspect="1"/>
          </p:cNvPicPr>
          <p:nvPr/>
        </p:nvPicPr>
        <p:blipFill rotWithShape="1">
          <a:blip r:embed="rId3"/>
          <a:srcRect l="15628" r="-1" b="-1"/>
          <a:stretch/>
        </p:blipFill>
        <p:spPr>
          <a:xfrm>
            <a:off x="3597317" y="0"/>
            <a:ext cx="866851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89CDD37-4CDD-4262-BFC7-AB70AD772BC3}"/>
              </a:ext>
            </a:extLst>
          </p:cNvPr>
          <p:cNvSpPr>
            <a:spLocks noGrp="1"/>
          </p:cNvSpPr>
          <p:nvPr>
            <p:ph type="title"/>
          </p:nvPr>
        </p:nvSpPr>
        <p:spPr>
          <a:xfrm>
            <a:off x="424815" y="334318"/>
            <a:ext cx="6978396" cy="1849324"/>
          </a:xfrm>
          <a:solidFill>
            <a:schemeClr val="tx1"/>
          </a:solidFill>
        </p:spPr>
        <p:txBody>
          <a:bodyPr vert="horz" lIns="91440" tIns="45720" rIns="91440" bIns="45720" rtlCol="0" anchor="b">
            <a:noAutofit/>
          </a:bodyPr>
          <a:lstStyle/>
          <a:p>
            <a:pPr algn="ctr"/>
            <a:r>
              <a:rPr lang="en-US" b="1" dirty="0">
                <a:solidFill>
                  <a:schemeClr val="bg1"/>
                </a:solidFill>
              </a:rPr>
              <a:t>Individual Activity:</a:t>
            </a:r>
            <a:br>
              <a:rPr lang="en-US" b="1" dirty="0">
                <a:solidFill>
                  <a:schemeClr val="bg1"/>
                </a:solidFill>
              </a:rPr>
            </a:br>
            <a:r>
              <a:rPr lang="en-US" b="1" dirty="0">
                <a:solidFill>
                  <a:schemeClr val="bg1"/>
                </a:solidFill>
              </a:rPr>
              <a:t>PUT YOUR FIDUCIARY IQ TO THE TEST!</a:t>
            </a:r>
            <a:endParaRPr lang="en-US" dirty="0">
              <a:solidFill>
                <a:schemeClr val="bg1"/>
              </a:solidFill>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5DAD740-B013-4E3A-91C6-4CFE67F76926}"/>
              </a:ext>
            </a:extLst>
          </p:cNvPr>
          <p:cNvSpPr txBox="1"/>
          <p:nvPr/>
        </p:nvSpPr>
        <p:spPr>
          <a:xfrm>
            <a:off x="2" y="2342561"/>
            <a:ext cx="8035288" cy="450628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New Local Officers Participant Workbook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on your own, complete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page .</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457A6F03-7C4E-49AE-A154-5363C1C3082B}"/>
              </a:ext>
            </a:extLst>
          </p:cNvPr>
          <p:cNvSpPr txBox="1">
            <a:spLocks/>
          </p:cNvSpPr>
          <p:nvPr/>
        </p:nvSpPr>
        <p:spPr>
          <a:xfrm>
            <a:off x="1136822" y="1245576"/>
            <a:ext cx="4755979" cy="35623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2099326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981200" y="138113"/>
            <a:ext cx="8229600" cy="1543050"/>
          </a:xfrm>
        </p:spPr>
        <p:txBody>
          <a:bodyPr/>
          <a:lstStyle/>
          <a:p>
            <a:pPr eaLnBrk="1" hangingPunct="1"/>
            <a:r>
              <a:rPr lang="en-US" altLang="en-US" sz="4000" dirty="0">
                <a:solidFill>
                  <a:schemeClr val="bg2">
                    <a:lumMod val="10000"/>
                  </a:schemeClr>
                </a:solidFill>
                <a:latin typeface="Calibri" panose="020F0502020204030204" pitchFamily="34" charset="0"/>
              </a:rPr>
              <a:t>Who Are The </a:t>
            </a:r>
            <a:br>
              <a:rPr lang="en-US" altLang="en-US" sz="4000" dirty="0">
                <a:solidFill>
                  <a:schemeClr val="bg2">
                    <a:lumMod val="10000"/>
                  </a:schemeClr>
                </a:solidFill>
                <a:latin typeface="Calibri" panose="020F0502020204030204" pitchFamily="34" charset="0"/>
              </a:rPr>
            </a:br>
            <a:r>
              <a:rPr lang="en-US" altLang="en-US" sz="4000" dirty="0">
                <a:solidFill>
                  <a:schemeClr val="bg2">
                    <a:lumMod val="10000"/>
                  </a:schemeClr>
                </a:solidFill>
                <a:latin typeface="Calibri" panose="020F0502020204030204" pitchFamily="34" charset="0"/>
              </a:rPr>
              <a:t>Financial Officers ? </a:t>
            </a:r>
          </a:p>
        </p:txBody>
      </p:sp>
      <p:sp>
        <p:nvSpPr>
          <p:cNvPr id="1116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B41981-53D4-4305-87B2-FC728B4DEFB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TextBox 3"/>
          <p:cNvSpPr txBox="1"/>
          <p:nvPr/>
        </p:nvSpPr>
        <p:spPr>
          <a:xfrm>
            <a:off x="1981200" y="2006600"/>
            <a:ext cx="7537450" cy="3970338"/>
          </a:xfrm>
          <a:prstGeom prst="rect">
            <a:avLst/>
          </a:prstGeom>
          <a:noFill/>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 </a:t>
            </a:r>
            <a:r>
              <a:rPr kumimoji="0" lang="en-US" sz="2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President</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 Vice-President</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 Treasurer</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 Executive Board</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 Or individuals that make financial decisions or reviews for the Local</a:t>
            </a:r>
          </a:p>
          <a:p>
            <a:pPr marL="1257300" marR="0" lvl="2"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Audit Committee</a:t>
            </a:r>
          </a:p>
          <a:p>
            <a:pPr marL="1257300" marR="0" lvl="2"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Budget Committee</a:t>
            </a:r>
          </a:p>
        </p:txBody>
      </p:sp>
    </p:spTree>
    <p:extLst>
      <p:ext uri="{BB962C8B-B14F-4D97-AF65-F5344CB8AC3E}">
        <p14:creationId xmlns:p14="http://schemas.microsoft.com/office/powerpoint/2010/main" val="396526623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p:cTn id="13"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2" end="2"/>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p:cTn id="19"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4" end="4"/>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p:cTn id="25" dur="10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6" end="6"/>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6" end="6"/>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6" end="6"/>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p:cTn id="31" dur="1000" fill="hold"/>
                                        <p:tgtEl>
                                          <p:spTgt spid="4">
                                            <p:txEl>
                                              <p:pRg st="8" end="8"/>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8" end="8"/>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8" end="8"/>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8" end="8"/>
                                            </p:txEl>
                                          </p:spTgt>
                                        </p:tgtEl>
                                      </p:cBhvr>
                                    </p:animEffect>
                                  </p:childTnLst>
                                </p:cTn>
                              </p:par>
                              <p:par>
                                <p:cTn id="35" presetID="31" presetClass="entr" presetSubtype="0" fill="hold"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 calcmode="lin" valueType="num">
                                      <p:cBhvr>
                                        <p:cTn id="37" dur="1000" fill="hold"/>
                                        <p:tgtEl>
                                          <p:spTgt spid="4">
                                            <p:txEl>
                                              <p:pRg st="9" end="9"/>
                                            </p:txEl>
                                          </p:spTgt>
                                        </p:tgtEl>
                                        <p:attrNameLst>
                                          <p:attrName>ppt_w</p:attrName>
                                        </p:attrNameLst>
                                      </p:cBhvr>
                                      <p:tavLst>
                                        <p:tav tm="0">
                                          <p:val>
                                            <p:fltVal val="0"/>
                                          </p:val>
                                        </p:tav>
                                        <p:tav tm="100000">
                                          <p:val>
                                            <p:strVal val="#ppt_w"/>
                                          </p:val>
                                        </p:tav>
                                      </p:tavLst>
                                    </p:anim>
                                    <p:anim calcmode="lin" valueType="num">
                                      <p:cBhvr>
                                        <p:cTn id="38" dur="1000" fill="hold"/>
                                        <p:tgtEl>
                                          <p:spTgt spid="4">
                                            <p:txEl>
                                              <p:pRg st="9" end="9"/>
                                            </p:txEl>
                                          </p:spTgt>
                                        </p:tgtEl>
                                        <p:attrNameLst>
                                          <p:attrName>ppt_h</p:attrName>
                                        </p:attrNameLst>
                                      </p:cBhvr>
                                      <p:tavLst>
                                        <p:tav tm="0">
                                          <p:val>
                                            <p:fltVal val="0"/>
                                          </p:val>
                                        </p:tav>
                                        <p:tav tm="100000">
                                          <p:val>
                                            <p:strVal val="#ppt_h"/>
                                          </p:val>
                                        </p:tav>
                                      </p:tavLst>
                                    </p:anim>
                                    <p:anim calcmode="lin" valueType="num">
                                      <p:cBhvr>
                                        <p:cTn id="39" dur="1000" fill="hold"/>
                                        <p:tgtEl>
                                          <p:spTgt spid="4">
                                            <p:txEl>
                                              <p:pRg st="9" end="9"/>
                                            </p:txEl>
                                          </p:spTgt>
                                        </p:tgtEl>
                                        <p:attrNameLst>
                                          <p:attrName>style.rotation</p:attrName>
                                        </p:attrNameLst>
                                      </p:cBhvr>
                                      <p:tavLst>
                                        <p:tav tm="0">
                                          <p:val>
                                            <p:fltVal val="90"/>
                                          </p:val>
                                        </p:tav>
                                        <p:tav tm="100000">
                                          <p:val>
                                            <p:fltVal val="0"/>
                                          </p:val>
                                        </p:tav>
                                      </p:tavLst>
                                    </p:anim>
                                    <p:animEffect transition="in" filter="fade">
                                      <p:cBhvr>
                                        <p:cTn id="40" dur="1000"/>
                                        <p:tgtEl>
                                          <p:spTgt spid="4">
                                            <p:txEl>
                                              <p:pRg st="9" end="9"/>
                                            </p:txEl>
                                          </p:spTgt>
                                        </p:tgtEl>
                                      </p:cBhvr>
                                    </p:animEffect>
                                  </p:childTnLst>
                                </p:cTn>
                              </p:par>
                              <p:par>
                                <p:cTn id="41" presetID="31" presetClass="entr" presetSubtype="0" fill="hold"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 calcmode="lin" valueType="num">
                                      <p:cBhvr>
                                        <p:cTn id="43" dur="1000" fill="hold"/>
                                        <p:tgtEl>
                                          <p:spTgt spid="4">
                                            <p:txEl>
                                              <p:pRg st="10" end="10"/>
                                            </p:txEl>
                                          </p:spTgt>
                                        </p:tgtEl>
                                        <p:attrNameLst>
                                          <p:attrName>ppt_w</p:attrName>
                                        </p:attrNameLst>
                                      </p:cBhvr>
                                      <p:tavLst>
                                        <p:tav tm="0">
                                          <p:val>
                                            <p:fltVal val="0"/>
                                          </p:val>
                                        </p:tav>
                                        <p:tav tm="100000">
                                          <p:val>
                                            <p:strVal val="#ppt_w"/>
                                          </p:val>
                                        </p:tav>
                                      </p:tavLst>
                                    </p:anim>
                                    <p:anim calcmode="lin" valueType="num">
                                      <p:cBhvr>
                                        <p:cTn id="44" dur="1000" fill="hold"/>
                                        <p:tgtEl>
                                          <p:spTgt spid="4">
                                            <p:txEl>
                                              <p:pRg st="10" end="10"/>
                                            </p:txEl>
                                          </p:spTgt>
                                        </p:tgtEl>
                                        <p:attrNameLst>
                                          <p:attrName>ppt_h</p:attrName>
                                        </p:attrNameLst>
                                      </p:cBhvr>
                                      <p:tavLst>
                                        <p:tav tm="0">
                                          <p:val>
                                            <p:fltVal val="0"/>
                                          </p:val>
                                        </p:tav>
                                        <p:tav tm="100000">
                                          <p:val>
                                            <p:strVal val="#ppt_h"/>
                                          </p:val>
                                        </p:tav>
                                      </p:tavLst>
                                    </p:anim>
                                    <p:anim calcmode="lin" valueType="num">
                                      <p:cBhvr>
                                        <p:cTn id="45" dur="1000" fill="hold"/>
                                        <p:tgtEl>
                                          <p:spTgt spid="4">
                                            <p:txEl>
                                              <p:pRg st="10" end="10"/>
                                            </p:txEl>
                                          </p:spTgt>
                                        </p:tgtEl>
                                        <p:attrNameLst>
                                          <p:attrName>style.rotation</p:attrName>
                                        </p:attrNameLst>
                                      </p:cBhvr>
                                      <p:tavLst>
                                        <p:tav tm="0">
                                          <p:val>
                                            <p:fltVal val="90"/>
                                          </p:val>
                                        </p:tav>
                                        <p:tav tm="100000">
                                          <p:val>
                                            <p:fltVal val="0"/>
                                          </p:val>
                                        </p:tav>
                                      </p:tavLst>
                                    </p:anim>
                                    <p:animEffect transition="in" filter="fade">
                                      <p:cBhvr>
                                        <p:cTn id="46"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13666" name="Title 1"/>
          <p:cNvSpPr>
            <a:spLocks noGrp="1"/>
          </p:cNvSpPr>
          <p:nvPr>
            <p:ph type="title"/>
          </p:nvPr>
        </p:nvSpPr>
        <p:spPr>
          <a:xfrm>
            <a:off x="2193925" y="566738"/>
            <a:ext cx="8229600" cy="1143000"/>
          </a:xfrm>
        </p:spPr>
        <p:txBody>
          <a:bodyPr/>
          <a:lstStyle/>
          <a:p>
            <a:pPr eaLnBrk="1" hangingPunct="1"/>
            <a:r>
              <a:rPr lang="en-US" altLang="en-US" b="1" dirty="0">
                <a:solidFill>
                  <a:schemeClr val="bg2">
                    <a:lumMod val="10000"/>
                  </a:schemeClr>
                </a:solidFill>
                <a:latin typeface="Calibri" panose="020F0502020204030204" pitchFamily="34" charset="0"/>
              </a:rPr>
              <a:t>General Responsibilities</a:t>
            </a:r>
          </a:p>
        </p:txBody>
      </p:sp>
      <p:sp>
        <p:nvSpPr>
          <p:cNvPr id="113667" name="Content Placeholder 2"/>
          <p:cNvSpPr>
            <a:spLocks noGrp="1"/>
          </p:cNvSpPr>
          <p:nvPr>
            <p:ph idx="1"/>
          </p:nvPr>
        </p:nvSpPr>
        <p:spPr bwMode="auto">
          <a:xfrm>
            <a:off x="1981200" y="2035175"/>
            <a:ext cx="8229600" cy="468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
            </a:pPr>
            <a:r>
              <a:rPr lang="en-US" altLang="en-US" sz="2800" b="1" dirty="0">
                <a:solidFill>
                  <a:schemeClr val="bg2">
                    <a:lumMod val="10000"/>
                  </a:schemeClr>
                </a:solidFill>
                <a:latin typeface="Calibri" panose="020F0502020204030204" pitchFamily="34" charset="0"/>
              </a:rPr>
              <a:t>Safeguard the property of the Local and its members</a:t>
            </a:r>
          </a:p>
          <a:p>
            <a:pPr eaLnBrk="1" hangingPunct="1">
              <a:buFont typeface="Wingdings" panose="05000000000000000000" pitchFamily="2" charset="2"/>
              <a:buChar char="§"/>
            </a:pPr>
            <a:endParaRPr lang="en-US" altLang="en-US" sz="12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sz="2800" b="1" dirty="0">
                <a:solidFill>
                  <a:schemeClr val="bg2">
                    <a:lumMod val="10000"/>
                  </a:schemeClr>
                </a:solidFill>
                <a:latin typeface="Calibri" panose="020F0502020204030204" pitchFamily="34" charset="0"/>
              </a:rPr>
              <a:t>Collect and </a:t>
            </a:r>
            <a:r>
              <a:rPr lang="en-US" altLang="en-US" sz="2800" b="1" u="sng" dirty="0">
                <a:solidFill>
                  <a:schemeClr val="bg2">
                    <a:lumMod val="10000"/>
                  </a:schemeClr>
                </a:solidFill>
                <a:latin typeface="Calibri" panose="020F0502020204030204" pitchFamily="34" charset="0"/>
              </a:rPr>
              <a:t>disburse</a:t>
            </a:r>
            <a:r>
              <a:rPr lang="en-US" altLang="en-US" sz="2800" b="1" dirty="0">
                <a:solidFill>
                  <a:schemeClr val="bg2">
                    <a:lumMod val="10000"/>
                  </a:schemeClr>
                </a:solidFill>
                <a:latin typeface="Calibri" panose="020F0502020204030204" pitchFamily="34" charset="0"/>
              </a:rPr>
              <a:t> Local funds</a:t>
            </a:r>
          </a:p>
          <a:p>
            <a:pPr eaLnBrk="1" hangingPunct="1">
              <a:buFont typeface="Wingdings" panose="05000000000000000000" pitchFamily="2" charset="2"/>
              <a:buChar char="§"/>
            </a:pPr>
            <a:endParaRPr lang="en-US" altLang="en-US" sz="12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sz="2800" b="1" dirty="0">
                <a:solidFill>
                  <a:schemeClr val="bg2">
                    <a:lumMod val="10000"/>
                  </a:schemeClr>
                </a:solidFill>
                <a:latin typeface="Calibri" panose="020F0502020204030204" pitchFamily="34" charset="0"/>
              </a:rPr>
              <a:t>Accurately record all financial transactions</a:t>
            </a:r>
          </a:p>
          <a:p>
            <a:pPr eaLnBrk="1" hangingPunct="1">
              <a:buFont typeface="Wingdings" panose="05000000000000000000" pitchFamily="2" charset="2"/>
              <a:buChar char="§"/>
            </a:pPr>
            <a:endParaRPr lang="en-US" altLang="en-US" sz="12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sz="2800" b="1" u="sng" dirty="0">
                <a:solidFill>
                  <a:schemeClr val="bg2">
                    <a:lumMod val="10000"/>
                  </a:schemeClr>
                </a:solidFill>
                <a:latin typeface="Calibri" panose="020F0502020204030204" pitchFamily="34" charset="0"/>
              </a:rPr>
              <a:t>Report</a:t>
            </a:r>
            <a:r>
              <a:rPr lang="en-US" altLang="en-US" sz="2800" b="1" dirty="0">
                <a:solidFill>
                  <a:schemeClr val="bg2">
                    <a:lumMod val="10000"/>
                  </a:schemeClr>
                </a:solidFill>
                <a:latin typeface="Calibri" panose="020F0502020204030204" pitchFamily="34" charset="0"/>
              </a:rPr>
              <a:t> to Federal and State Government Agencies</a:t>
            </a:r>
          </a:p>
        </p:txBody>
      </p:sp>
      <p:sp>
        <p:nvSpPr>
          <p:cNvPr id="1136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B1D7A30-902E-43E3-AC8E-8AF551B22EA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6392237"/>
      </p:ext>
    </p:extLst>
  </p:cSld>
  <p:clrMapOvr>
    <a:masterClrMapping/>
  </p:clrMapOvr>
  <p:transition spd="slow">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847"/>
            <a:ext cx="4457700" cy="6857153"/>
            <a:chOff x="0" y="0"/>
            <a:chExt cx="8915399" cy="13714307"/>
          </a:xfrm>
        </p:grpSpPr>
        <p:sp>
          <p:nvSpPr>
            <p:cNvPr id="3" name="Freeform 3"/>
            <p:cNvSpPr/>
            <p:nvPr/>
          </p:nvSpPr>
          <p:spPr>
            <a:xfrm>
              <a:off x="0" y="0"/>
              <a:ext cx="8915400" cy="13714349"/>
            </a:xfrm>
            <a:custGeom>
              <a:avLst/>
              <a:gdLst/>
              <a:ahLst/>
              <a:cxnLst/>
              <a:rect l="l" t="t" r="r" b="b"/>
              <a:pathLst>
                <a:path w="8915400" h="13714349">
                  <a:moveTo>
                    <a:pt x="0" y="0"/>
                  </a:moveTo>
                  <a:lnTo>
                    <a:pt x="0" y="13714349"/>
                  </a:lnTo>
                  <a:lnTo>
                    <a:pt x="8915400" y="13714349"/>
                  </a:lnTo>
                  <a:lnTo>
                    <a:pt x="8915400" y="0"/>
                  </a:lnTo>
                  <a:close/>
                </a:path>
              </a:pathLst>
            </a:custGeom>
            <a:blipFill>
              <a:blip r:embed="rId3"/>
              <a:stretch>
                <a:fillRect l="-65370" r="-65370"/>
              </a:stretch>
            </a:blipFill>
          </p:spPr>
        </p:sp>
      </p:grpSp>
      <p:sp>
        <p:nvSpPr>
          <p:cNvPr id="6" name="TextBox 6"/>
          <p:cNvSpPr txBox="1"/>
          <p:nvPr/>
        </p:nvSpPr>
        <p:spPr>
          <a:xfrm>
            <a:off x="4238847" y="2871411"/>
            <a:ext cx="8449339" cy="1111138"/>
          </a:xfrm>
          <a:prstGeom prst="rect">
            <a:avLst/>
          </a:prstGeom>
        </p:spPr>
        <p:txBody>
          <a:bodyPr wrap="square" lIns="0" tIns="0" rIns="0" bIns="0" rtlCol="0" anchor="t">
            <a:spAutoFit/>
          </a:bodyPr>
          <a:lstStyle/>
          <a:p>
            <a:pPr marL="0" marR="0" lvl="0" indent="0" algn="ctr" defTabSz="609630" rtl="0" eaLnBrk="1" fontAlgn="auto" latinLnBrk="0" hangingPunct="1">
              <a:lnSpc>
                <a:spcPts val="9333"/>
              </a:lnSpc>
              <a:spcBef>
                <a:spcPts val="0"/>
              </a:spcBef>
              <a:spcAft>
                <a:spcPts val="0"/>
              </a:spcAft>
              <a:buClrTx/>
              <a:buSzTx/>
              <a:buFontTx/>
              <a:buNone/>
              <a:tabLst/>
              <a:defRPr/>
            </a:pPr>
            <a:r>
              <a:rPr kumimoji="0" lang="en-US" sz="6400" b="0" i="0" u="none" strike="noStrike" kern="1200" cap="none" spc="0" normalizeH="0" baseline="0" noProof="0">
                <a:ln>
                  <a:noFill/>
                </a:ln>
                <a:solidFill>
                  <a:srgbClr val="171615"/>
                </a:solidFill>
                <a:effectLst/>
                <a:uLnTx/>
                <a:uFillTx/>
                <a:latin typeface="League Gothic"/>
                <a:ea typeface="+mn-ea"/>
                <a:cs typeface="+mn-cs"/>
              </a:rPr>
              <a:t>Defining Leadership</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15714" name="Title 1"/>
          <p:cNvSpPr>
            <a:spLocks noGrp="1"/>
          </p:cNvSpPr>
          <p:nvPr>
            <p:ph type="title"/>
          </p:nvPr>
        </p:nvSpPr>
        <p:spPr>
          <a:xfrm>
            <a:off x="2576513" y="401638"/>
            <a:ext cx="8229600" cy="1143000"/>
          </a:xfrm>
          <a:noFill/>
        </p:spPr>
        <p:txBody>
          <a:bodyPr/>
          <a:lstStyle/>
          <a:p>
            <a:pPr eaLnBrk="1" hangingPunct="1"/>
            <a:r>
              <a:rPr lang="en-US" altLang="en-US" dirty="0">
                <a:solidFill>
                  <a:schemeClr val="bg2">
                    <a:lumMod val="10000"/>
                  </a:schemeClr>
                </a:solidFill>
              </a:rPr>
              <a:t>Fiduciary Responsibilities</a:t>
            </a:r>
          </a:p>
        </p:txBody>
      </p:sp>
      <p:sp>
        <p:nvSpPr>
          <p:cNvPr id="115715" name="Content Placeholder 2"/>
          <p:cNvSpPr>
            <a:spLocks noGrp="1"/>
          </p:cNvSpPr>
          <p:nvPr>
            <p:ph idx="1"/>
          </p:nvPr>
        </p:nvSpPr>
        <p:spPr bwMode="auto">
          <a:xfrm>
            <a:off x="1981200" y="2230439"/>
            <a:ext cx="8229600" cy="389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Ø"/>
            </a:pPr>
            <a:r>
              <a:rPr lang="en-US" altLang="en-US" sz="2800" b="1" dirty="0">
                <a:solidFill>
                  <a:schemeClr val="bg2">
                    <a:lumMod val="10000"/>
                  </a:schemeClr>
                </a:solidFill>
                <a:latin typeface="Calibri" panose="020F0502020204030204" pitchFamily="34" charset="0"/>
              </a:rPr>
              <a:t>Local Officers manage and handle funds which belong to </a:t>
            </a:r>
            <a:r>
              <a:rPr lang="en-US" altLang="en-US" sz="2800" b="1" u="sng" dirty="0">
                <a:solidFill>
                  <a:schemeClr val="bg2">
                    <a:lumMod val="10000"/>
                  </a:schemeClr>
                </a:solidFill>
                <a:latin typeface="Calibri" panose="020F0502020204030204" pitchFamily="34" charset="0"/>
              </a:rPr>
              <a:t>the Local and its members; </a:t>
            </a:r>
            <a:r>
              <a:rPr lang="en-US" altLang="en-US" sz="2800" b="1" dirty="0">
                <a:solidFill>
                  <a:schemeClr val="bg2">
                    <a:lumMod val="10000"/>
                  </a:schemeClr>
                </a:solidFill>
                <a:latin typeface="Calibri" panose="020F0502020204030204" pitchFamily="34" charset="0"/>
              </a:rPr>
              <a:t>holding positions of trust known as </a:t>
            </a:r>
            <a:r>
              <a:rPr lang="en-US" altLang="en-US" sz="2800" b="1" u="sng" dirty="0">
                <a:solidFill>
                  <a:schemeClr val="bg2">
                    <a:lumMod val="10000"/>
                  </a:schemeClr>
                </a:solidFill>
                <a:latin typeface="Calibri" panose="020F0502020204030204" pitchFamily="34" charset="0"/>
              </a:rPr>
              <a:t>“fiduciary positions”</a:t>
            </a:r>
          </a:p>
          <a:p>
            <a:pPr eaLnBrk="1" hangingPunct="1">
              <a:buFont typeface="Wingdings" panose="05000000000000000000" pitchFamily="2" charset="2"/>
              <a:buChar char="Ø"/>
            </a:pPr>
            <a:endParaRPr lang="en-US" altLang="en-US" sz="28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Ø"/>
            </a:pPr>
            <a:r>
              <a:rPr lang="en-US" altLang="en-US" sz="2800" b="1" dirty="0">
                <a:solidFill>
                  <a:schemeClr val="bg2">
                    <a:lumMod val="10000"/>
                  </a:schemeClr>
                </a:solidFill>
                <a:latin typeface="Calibri" panose="020F0502020204030204" pitchFamily="34" charset="0"/>
              </a:rPr>
              <a:t>Fiduciary Duties are imposed on Union Officers by law.</a:t>
            </a:r>
          </a:p>
        </p:txBody>
      </p:sp>
      <p:sp>
        <p:nvSpPr>
          <p:cNvPr id="1157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EED436-F553-4752-872C-3DB78BAF7CD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02503549"/>
      </p:ext>
    </p:extLst>
  </p:cSld>
  <p:clrMapOvr>
    <a:masterClrMapping/>
  </p:clrMapOvr>
  <p:transition spd="slow">
    <p:circle/>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981200" y="-84137"/>
            <a:ext cx="8229600" cy="1543050"/>
          </a:xfrm>
        </p:spPr>
        <p:txBody>
          <a:bodyPr/>
          <a:lstStyle/>
          <a:p>
            <a:pPr eaLnBrk="1" hangingPunct="1"/>
            <a:r>
              <a:rPr lang="en-US" altLang="en-US" sz="4000" dirty="0">
                <a:solidFill>
                  <a:schemeClr val="bg2">
                    <a:lumMod val="10000"/>
                  </a:schemeClr>
                </a:solidFill>
                <a:latin typeface="Calibri" panose="020F0502020204030204" pitchFamily="34" charset="0"/>
              </a:rPr>
              <a:t>Where is this Information? </a:t>
            </a:r>
          </a:p>
        </p:txBody>
      </p:sp>
      <p:sp>
        <p:nvSpPr>
          <p:cNvPr id="11161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8B41981-53D4-4305-87B2-FC728B4DEFB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
        <p:nvSpPr>
          <p:cNvPr id="4" name="TextBox 3"/>
          <p:cNvSpPr txBox="1"/>
          <p:nvPr/>
        </p:nvSpPr>
        <p:spPr>
          <a:xfrm>
            <a:off x="1422400" y="1337489"/>
            <a:ext cx="9055100" cy="5201424"/>
          </a:xfrm>
          <a:prstGeom prst="rect">
            <a:avLst/>
          </a:prstGeom>
          <a:noFill/>
        </p:spPr>
        <p:txBody>
          <a:bodyPr wrap="square">
            <a:spAutoFit/>
          </a:bodyPr>
          <a:lstStyle/>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AFGE Constitution</a:t>
            </a: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Labor Management Reporting and Disclosure Act</a:t>
            </a: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Civil Service Reform Act </a:t>
            </a: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Local Bylaws</a:t>
            </a:r>
          </a:p>
          <a:p>
            <a:pPr marL="342900" marR="0" lvl="0" indent="-342900" algn="l" defTabSz="914400" rtl="0" eaLnBrk="1" fontAlgn="base" latinLnBrk="0" hangingPunct="1">
              <a:lnSpc>
                <a:spcPct val="200000"/>
              </a:lnSpc>
              <a:spcBef>
                <a:spcPct val="0"/>
              </a:spcBef>
              <a:spcAft>
                <a:spcPct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rPr>
              <a:t>Union and Local Operating Practices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EEECE1">
                  <a:lumMod val="10000"/>
                </a:srgb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5097766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4">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4">
                                            <p:txEl>
                                              <p:pRg st="3" end="3"/>
                                            </p:txEl>
                                          </p:spTgt>
                                        </p:tgtEl>
                                      </p:cBhvr>
                                    </p:animEffect>
                                  </p:childTnLst>
                                </p:cTn>
                              </p:par>
                              <p:par>
                                <p:cTn id="29" presetID="3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Pen placed on top of a signature line">
            <a:extLst>
              <a:ext uri="{FF2B5EF4-FFF2-40B4-BE49-F238E27FC236}">
                <a16:creationId xmlns:a16="http://schemas.microsoft.com/office/drawing/2014/main" id="{5A5E1984-E92D-4A59-AF19-E99451C38D2F}"/>
              </a:ext>
            </a:extLst>
          </p:cNvPr>
          <p:cNvPicPr>
            <a:picLocks noChangeAspect="1"/>
          </p:cNvPicPr>
          <p:nvPr/>
        </p:nvPicPr>
        <p:blipFill rotWithShape="1">
          <a:blip r:embed="rId3"/>
          <a:srcRect l="15628" r="-1" b="-1"/>
          <a:stretch/>
        </p:blipFill>
        <p:spPr>
          <a:xfrm>
            <a:off x="3597317" y="0"/>
            <a:ext cx="866851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89CDD37-4CDD-4262-BFC7-AB70AD772BC3}"/>
              </a:ext>
            </a:extLst>
          </p:cNvPr>
          <p:cNvSpPr>
            <a:spLocks noGrp="1"/>
          </p:cNvSpPr>
          <p:nvPr>
            <p:ph type="title"/>
          </p:nvPr>
        </p:nvSpPr>
        <p:spPr>
          <a:xfrm>
            <a:off x="424815" y="334317"/>
            <a:ext cx="8035288" cy="1890267"/>
          </a:xfrm>
          <a:solidFill>
            <a:schemeClr val="tx1"/>
          </a:solidFill>
        </p:spPr>
        <p:txBody>
          <a:bodyPr vert="horz" lIns="91440" tIns="45720" rIns="91440" bIns="45720" rtlCol="0" anchor="b">
            <a:noAutofit/>
          </a:bodyPr>
          <a:lstStyle/>
          <a:p>
            <a:pPr algn="ctr"/>
            <a:r>
              <a:rPr lang="en-US" b="1" dirty="0">
                <a:solidFill>
                  <a:schemeClr val="bg1"/>
                </a:solidFill>
              </a:rPr>
              <a:t>Paired Activity:</a:t>
            </a:r>
            <a:br>
              <a:rPr lang="en-US" b="1" dirty="0">
                <a:solidFill>
                  <a:schemeClr val="bg1"/>
                </a:solidFill>
              </a:rPr>
            </a:br>
            <a:r>
              <a:rPr lang="en-US" b="1" dirty="0">
                <a:solidFill>
                  <a:schemeClr val="bg1"/>
                </a:solidFill>
              </a:rPr>
              <a:t>AFGE Constitution and Fiduciary Responsibilities </a:t>
            </a:r>
            <a:endParaRPr lang="en-US" dirty="0">
              <a:solidFill>
                <a:schemeClr val="bg1"/>
              </a:solidFill>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5DAD740-B013-4E3A-91C6-4CFE67F76926}"/>
              </a:ext>
            </a:extLst>
          </p:cNvPr>
          <p:cNvSpPr txBox="1"/>
          <p:nvPr/>
        </p:nvSpPr>
        <p:spPr>
          <a:xfrm>
            <a:off x="2" y="2342561"/>
            <a:ext cx="8035288" cy="450628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New Local Officers Participant Workbook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with your group, complete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page .</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457A6F03-7C4E-49AE-A154-5363C1C3082B}"/>
              </a:ext>
            </a:extLst>
          </p:cNvPr>
          <p:cNvSpPr txBox="1">
            <a:spLocks/>
          </p:cNvSpPr>
          <p:nvPr/>
        </p:nvSpPr>
        <p:spPr>
          <a:xfrm>
            <a:off x="1136822" y="1245576"/>
            <a:ext cx="4755979" cy="35623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11530415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21858" name="Title 1"/>
          <p:cNvSpPr>
            <a:spLocks noGrp="1"/>
          </p:cNvSpPr>
          <p:nvPr>
            <p:ph type="title"/>
          </p:nvPr>
        </p:nvSpPr>
        <p:spPr>
          <a:xfrm>
            <a:off x="2297113" y="401638"/>
            <a:ext cx="8229600" cy="1143000"/>
          </a:xfrm>
        </p:spPr>
        <p:txBody>
          <a:bodyPr/>
          <a:lstStyle/>
          <a:p>
            <a:pPr eaLnBrk="1" hangingPunct="1"/>
            <a:r>
              <a:rPr lang="en-US" altLang="en-US" dirty="0">
                <a:solidFill>
                  <a:schemeClr val="bg2">
                    <a:lumMod val="10000"/>
                  </a:schemeClr>
                </a:solidFill>
                <a:latin typeface="Calibri" panose="020F0502020204030204" pitchFamily="34" charset="0"/>
              </a:rPr>
              <a:t>AFGE Constitution and Fiduciary Responsibilities </a:t>
            </a:r>
          </a:p>
        </p:txBody>
      </p:sp>
      <p:sp>
        <p:nvSpPr>
          <p:cNvPr id="121859" name="Content Placeholder 2"/>
          <p:cNvSpPr>
            <a:spLocks noGrp="1"/>
          </p:cNvSpPr>
          <p:nvPr>
            <p:ph idx="1"/>
          </p:nvPr>
        </p:nvSpPr>
        <p:spPr bwMode="auto">
          <a:xfrm>
            <a:off x="673100" y="2002632"/>
            <a:ext cx="10312400" cy="389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200000"/>
              </a:lnSpc>
              <a:buFont typeface="Wingdings" panose="05000000000000000000" pitchFamily="2" charset="2"/>
              <a:buChar char="§"/>
            </a:pPr>
            <a:r>
              <a:rPr lang="en-US" altLang="en-US" sz="2400" b="1" dirty="0">
                <a:solidFill>
                  <a:schemeClr val="bg2">
                    <a:lumMod val="10000"/>
                  </a:schemeClr>
                </a:solidFill>
                <a:latin typeface="Calibri" panose="020F0502020204030204" pitchFamily="34" charset="0"/>
              </a:rPr>
              <a:t>Article II, Section 2:</a:t>
            </a:r>
          </a:p>
          <a:p>
            <a:pPr eaLnBrk="1" hangingPunct="1">
              <a:lnSpc>
                <a:spcPct val="200000"/>
              </a:lnSpc>
              <a:buFont typeface="Wingdings" panose="05000000000000000000" pitchFamily="2" charset="2"/>
              <a:buChar char="§"/>
            </a:pPr>
            <a:r>
              <a:rPr lang="en-US" altLang="en-US" sz="2400" b="1" dirty="0">
                <a:solidFill>
                  <a:schemeClr val="bg2">
                    <a:lumMod val="10000"/>
                  </a:schemeClr>
                </a:solidFill>
                <a:latin typeface="Calibri" panose="020F0502020204030204" pitchFamily="34" charset="0"/>
              </a:rPr>
              <a:t>Article IV, Section 1:</a:t>
            </a:r>
          </a:p>
          <a:p>
            <a:pPr eaLnBrk="1" hangingPunct="1">
              <a:lnSpc>
                <a:spcPct val="200000"/>
              </a:lnSpc>
              <a:buFont typeface="Wingdings" panose="05000000000000000000" pitchFamily="2" charset="2"/>
              <a:buChar char="§"/>
            </a:pPr>
            <a:r>
              <a:rPr lang="en-US" altLang="en-US" sz="2400" b="1" dirty="0">
                <a:solidFill>
                  <a:schemeClr val="bg2">
                    <a:lumMod val="10000"/>
                  </a:schemeClr>
                </a:solidFill>
                <a:latin typeface="Calibri" panose="020F0502020204030204" pitchFamily="34" charset="0"/>
              </a:rPr>
              <a:t>Article V:</a:t>
            </a:r>
          </a:p>
          <a:p>
            <a:pPr eaLnBrk="1" hangingPunct="1">
              <a:lnSpc>
                <a:spcPct val="200000"/>
              </a:lnSpc>
              <a:buFont typeface="Wingdings" panose="05000000000000000000" pitchFamily="2" charset="2"/>
              <a:buChar char="§"/>
            </a:pPr>
            <a:r>
              <a:rPr lang="en-US" altLang="en-US" sz="2400" b="1" dirty="0">
                <a:solidFill>
                  <a:schemeClr val="bg2">
                    <a:lumMod val="10000"/>
                  </a:schemeClr>
                </a:solidFill>
                <a:latin typeface="Calibri" panose="020F0502020204030204" pitchFamily="34" charset="0"/>
              </a:rPr>
              <a:t>Article VI, Sections 5:</a:t>
            </a:r>
          </a:p>
          <a:p>
            <a:pPr eaLnBrk="1" hangingPunct="1">
              <a:lnSpc>
                <a:spcPct val="200000"/>
              </a:lnSpc>
              <a:buFont typeface="Wingdings" panose="05000000000000000000" pitchFamily="2" charset="2"/>
              <a:buChar char="§"/>
            </a:pPr>
            <a:r>
              <a:rPr lang="en-US" altLang="en-US" sz="2400" b="1" dirty="0">
                <a:solidFill>
                  <a:schemeClr val="bg2">
                    <a:lumMod val="10000"/>
                  </a:schemeClr>
                </a:solidFill>
                <a:latin typeface="Calibri" panose="020F0502020204030204" pitchFamily="34" charset="0"/>
              </a:rPr>
              <a:t>Article VIII, Sections 3, and 4:</a:t>
            </a:r>
            <a:endParaRPr lang="en-US" altLang="en-US" dirty="0">
              <a:solidFill>
                <a:schemeClr val="bg2">
                  <a:lumMod val="10000"/>
                </a:schemeClr>
              </a:solidFill>
            </a:endParaRPr>
          </a:p>
          <a:p>
            <a:pPr eaLnBrk="1" hangingPunct="1"/>
            <a:endParaRPr lang="en-US" altLang="en-US" dirty="0">
              <a:solidFill>
                <a:schemeClr val="bg2">
                  <a:lumMod val="10000"/>
                </a:schemeClr>
              </a:solidFill>
            </a:endParaRPr>
          </a:p>
          <a:p>
            <a:pPr eaLnBrk="1" hangingPunct="1">
              <a:buFont typeface="Arial" panose="020B0604020202020204" pitchFamily="34" charset="0"/>
              <a:buNone/>
            </a:pPr>
            <a:endParaRPr lang="en-US" altLang="en-US" dirty="0">
              <a:solidFill>
                <a:schemeClr val="bg2">
                  <a:lumMod val="10000"/>
                </a:schemeClr>
              </a:solidFill>
            </a:endParaRPr>
          </a:p>
        </p:txBody>
      </p:sp>
      <p:sp>
        <p:nvSpPr>
          <p:cNvPr id="1218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3923F39-1C18-4DB8-9F84-7F2C01BB5C0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9761508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Effect transition="in" filter="fade">
                                      <p:cBhvr>
                                        <p:cTn id="7" dur="1000"/>
                                        <p:tgtEl>
                                          <p:spTgt spid="121859">
                                            <p:txEl>
                                              <p:pRg st="0" end="0"/>
                                            </p:txEl>
                                          </p:spTgt>
                                        </p:tgtEl>
                                      </p:cBhvr>
                                    </p:animEffect>
                                    <p:anim calcmode="lin" valueType="num">
                                      <p:cBhvr>
                                        <p:cTn id="8" dur="1000" fill="hold"/>
                                        <p:tgtEl>
                                          <p:spTgt spid="1218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18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1859">
                                            <p:txEl>
                                              <p:pRg st="1" end="1"/>
                                            </p:txEl>
                                          </p:spTgt>
                                        </p:tgtEl>
                                        <p:attrNameLst>
                                          <p:attrName>style.visibility</p:attrName>
                                        </p:attrNameLst>
                                      </p:cBhvr>
                                      <p:to>
                                        <p:strVal val="visible"/>
                                      </p:to>
                                    </p:set>
                                    <p:animEffect transition="in" filter="fade">
                                      <p:cBhvr>
                                        <p:cTn id="14" dur="1000"/>
                                        <p:tgtEl>
                                          <p:spTgt spid="121859">
                                            <p:txEl>
                                              <p:pRg st="1" end="1"/>
                                            </p:txEl>
                                          </p:spTgt>
                                        </p:tgtEl>
                                      </p:cBhvr>
                                    </p:animEffect>
                                    <p:anim calcmode="lin" valueType="num">
                                      <p:cBhvr>
                                        <p:cTn id="15" dur="1000" fill="hold"/>
                                        <p:tgtEl>
                                          <p:spTgt spid="12185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18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1859">
                                            <p:txEl>
                                              <p:pRg st="2" end="2"/>
                                            </p:txEl>
                                          </p:spTgt>
                                        </p:tgtEl>
                                        <p:attrNameLst>
                                          <p:attrName>style.visibility</p:attrName>
                                        </p:attrNameLst>
                                      </p:cBhvr>
                                      <p:to>
                                        <p:strVal val="visible"/>
                                      </p:to>
                                    </p:set>
                                    <p:animEffect transition="in" filter="fade">
                                      <p:cBhvr>
                                        <p:cTn id="21" dur="1000"/>
                                        <p:tgtEl>
                                          <p:spTgt spid="121859">
                                            <p:txEl>
                                              <p:pRg st="2" end="2"/>
                                            </p:txEl>
                                          </p:spTgt>
                                        </p:tgtEl>
                                      </p:cBhvr>
                                    </p:animEffect>
                                    <p:anim calcmode="lin" valueType="num">
                                      <p:cBhvr>
                                        <p:cTn id="22" dur="1000" fill="hold"/>
                                        <p:tgtEl>
                                          <p:spTgt spid="12185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18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1859">
                                            <p:txEl>
                                              <p:pRg st="3" end="3"/>
                                            </p:txEl>
                                          </p:spTgt>
                                        </p:tgtEl>
                                        <p:attrNameLst>
                                          <p:attrName>style.visibility</p:attrName>
                                        </p:attrNameLst>
                                      </p:cBhvr>
                                      <p:to>
                                        <p:strVal val="visible"/>
                                      </p:to>
                                    </p:set>
                                    <p:animEffect transition="in" filter="fade">
                                      <p:cBhvr>
                                        <p:cTn id="28" dur="1000"/>
                                        <p:tgtEl>
                                          <p:spTgt spid="121859">
                                            <p:txEl>
                                              <p:pRg st="3" end="3"/>
                                            </p:txEl>
                                          </p:spTgt>
                                        </p:tgtEl>
                                      </p:cBhvr>
                                    </p:animEffect>
                                    <p:anim calcmode="lin" valueType="num">
                                      <p:cBhvr>
                                        <p:cTn id="29" dur="1000" fill="hold"/>
                                        <p:tgtEl>
                                          <p:spTgt spid="12185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18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1859">
                                            <p:txEl>
                                              <p:pRg st="4" end="4"/>
                                            </p:txEl>
                                          </p:spTgt>
                                        </p:tgtEl>
                                        <p:attrNameLst>
                                          <p:attrName>style.visibility</p:attrName>
                                        </p:attrNameLst>
                                      </p:cBhvr>
                                      <p:to>
                                        <p:strVal val="visible"/>
                                      </p:to>
                                    </p:set>
                                    <p:animEffect transition="in" filter="fade">
                                      <p:cBhvr>
                                        <p:cTn id="35" dur="1000"/>
                                        <p:tgtEl>
                                          <p:spTgt spid="121859">
                                            <p:txEl>
                                              <p:pRg st="4" end="4"/>
                                            </p:txEl>
                                          </p:spTgt>
                                        </p:tgtEl>
                                      </p:cBhvr>
                                    </p:animEffect>
                                    <p:anim calcmode="lin" valueType="num">
                                      <p:cBhvr>
                                        <p:cTn id="36" dur="1000" fill="hold"/>
                                        <p:tgtEl>
                                          <p:spTgt spid="12185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2185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76802" name="Title 1"/>
          <p:cNvSpPr>
            <a:spLocks noGrp="1"/>
          </p:cNvSpPr>
          <p:nvPr>
            <p:ph type="title"/>
          </p:nvPr>
        </p:nvSpPr>
        <p:spPr>
          <a:xfrm>
            <a:off x="1735392" y="-253047"/>
            <a:ext cx="8229600" cy="1143000"/>
          </a:xfrm>
        </p:spPr>
        <p:txBody>
          <a:bodyPr/>
          <a:lstStyle/>
          <a:p>
            <a:pPr eaLnBrk="1" hangingPunct="1"/>
            <a:r>
              <a:rPr lang="en-US" altLang="en-US" sz="4000" b="1" dirty="0">
                <a:solidFill>
                  <a:schemeClr val="bg2">
                    <a:lumMod val="10000"/>
                  </a:schemeClr>
                </a:solidFill>
                <a:latin typeface="Calibri" panose="020F0502020204030204" pitchFamily="34" charset="0"/>
              </a:rPr>
              <a:t>29 U.S.C. and DOL </a:t>
            </a:r>
            <a:endParaRPr lang="en-US" altLang="en-US" sz="2800" b="1" dirty="0">
              <a:solidFill>
                <a:schemeClr val="bg2">
                  <a:lumMod val="10000"/>
                </a:schemeClr>
              </a:solidFill>
              <a:latin typeface="Calibri" panose="020F0502020204030204" pitchFamily="34" charset="0"/>
            </a:endParaRPr>
          </a:p>
        </p:txBody>
      </p:sp>
      <p:sp>
        <p:nvSpPr>
          <p:cNvPr id="76803" name="Content Placeholder 2"/>
          <p:cNvSpPr>
            <a:spLocks noGrp="1"/>
          </p:cNvSpPr>
          <p:nvPr>
            <p:ph idx="1"/>
          </p:nvPr>
        </p:nvSpPr>
        <p:spPr bwMode="auto">
          <a:xfrm>
            <a:off x="1280160" y="652208"/>
            <a:ext cx="9930384" cy="60692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0" indent="0">
              <a:buNone/>
            </a:pPr>
            <a:r>
              <a:rPr lang="en-US" altLang="en-US" sz="2800" b="1" i="1" dirty="0">
                <a:solidFill>
                  <a:schemeClr val="bg2">
                    <a:lumMod val="10000"/>
                  </a:schemeClr>
                </a:solidFill>
                <a:latin typeface="Calibri" panose="020F0502020204030204" pitchFamily="34" charset="0"/>
              </a:rPr>
              <a:t>-DOL Regulations, the Local’s money belong to the members and should be spent for the benefit as a union. </a:t>
            </a:r>
            <a:endParaRPr lang="en-US" altLang="en-US" sz="2800" b="1" i="1" u="sng" dirty="0">
              <a:solidFill>
                <a:schemeClr val="bg2">
                  <a:lumMod val="10000"/>
                </a:schemeClr>
              </a:solidFill>
              <a:latin typeface="Calibri" panose="020F0502020204030204" pitchFamily="34" charset="0"/>
            </a:endParaRPr>
          </a:p>
          <a:p>
            <a:pPr marL="0" lvl="0" indent="0">
              <a:buNone/>
            </a:pPr>
            <a:endParaRPr lang="en-US" altLang="en-US" b="1" dirty="0">
              <a:solidFill>
                <a:schemeClr val="bg2">
                  <a:lumMod val="10000"/>
                </a:schemeClr>
              </a:solidFill>
              <a:latin typeface="Calibri" panose="020F0502020204030204" pitchFamily="34" charset="0"/>
            </a:endParaRPr>
          </a:p>
          <a:p>
            <a:r>
              <a:rPr lang="en-US" altLang="en-US" b="1" dirty="0">
                <a:solidFill>
                  <a:schemeClr val="bg2">
                    <a:lumMod val="10000"/>
                  </a:schemeClr>
                </a:solidFill>
                <a:latin typeface="Calibri" panose="020F0502020204030204" pitchFamily="34" charset="0"/>
              </a:rPr>
              <a:t>29 U.S.C. § 501(a): </a:t>
            </a:r>
          </a:p>
          <a:p>
            <a:pPr lvl="1"/>
            <a:r>
              <a:rPr lang="en-US" altLang="en-US" sz="2400" b="1" i="1" dirty="0">
                <a:solidFill>
                  <a:schemeClr val="bg2">
                    <a:lumMod val="10000"/>
                  </a:schemeClr>
                </a:solidFill>
                <a:latin typeface="Calibri" panose="020F0502020204030204" pitchFamily="34" charset="0"/>
              </a:rPr>
              <a:t>You should have no conflicts of interest with the Local, such as business dealings, nor should your family</a:t>
            </a:r>
          </a:p>
          <a:p>
            <a:pPr lvl="1"/>
            <a:r>
              <a:rPr lang="en-US" altLang="en-US" sz="2400" b="1" i="1" dirty="0">
                <a:solidFill>
                  <a:schemeClr val="bg2">
                    <a:lumMod val="10000"/>
                  </a:schemeClr>
                </a:solidFill>
                <a:latin typeface="Calibri" panose="020F0502020204030204" pitchFamily="34" charset="0"/>
              </a:rPr>
              <a:t>Legally the Local CAN lend money to members or officers BUT it shouldn’t (Loans should not exceed $2000)</a:t>
            </a:r>
          </a:p>
          <a:p>
            <a:pPr marL="0" indent="0">
              <a:buNone/>
            </a:pPr>
            <a:r>
              <a:rPr lang="en-US" altLang="en-US" b="1" dirty="0">
                <a:solidFill>
                  <a:schemeClr val="bg2">
                    <a:lumMod val="10000"/>
                  </a:schemeClr>
                </a:solidFill>
                <a:latin typeface="Calibri" panose="020F0502020204030204" pitchFamily="34" charset="0"/>
              </a:rPr>
              <a:t>	</a:t>
            </a:r>
            <a:endParaRPr lang="en-US" altLang="en-US" sz="2000" b="1" u="sng" dirty="0">
              <a:solidFill>
                <a:schemeClr val="bg2">
                  <a:lumMod val="10000"/>
                </a:schemeClr>
              </a:solidFill>
              <a:latin typeface="Calibri" panose="020F0502020204030204" pitchFamily="34" charset="0"/>
            </a:endParaRPr>
          </a:p>
          <a:p>
            <a:r>
              <a:rPr lang="en-US" altLang="en-US" b="1" dirty="0">
                <a:solidFill>
                  <a:schemeClr val="bg2">
                    <a:lumMod val="10000"/>
                  </a:schemeClr>
                </a:solidFill>
                <a:latin typeface="Calibri" panose="020F0502020204030204" pitchFamily="34" charset="0"/>
              </a:rPr>
              <a:t>DOL §458.3 and §403</a:t>
            </a:r>
          </a:p>
          <a:p>
            <a:pPr lvl="1"/>
            <a:r>
              <a:rPr lang="en-US" altLang="en-US" sz="2400" b="1" i="1" u="sng" dirty="0">
                <a:solidFill>
                  <a:schemeClr val="bg2">
                    <a:lumMod val="10000"/>
                  </a:schemeClr>
                </a:solidFill>
                <a:latin typeface="Calibri" panose="020F0502020204030204" pitchFamily="34" charset="0"/>
              </a:rPr>
              <a:t>LM </a:t>
            </a:r>
            <a:r>
              <a:rPr lang="en-US" altLang="en-US" sz="2400" b="1" i="1" dirty="0">
                <a:solidFill>
                  <a:schemeClr val="bg2">
                    <a:lumMod val="10000"/>
                  </a:schemeClr>
                </a:solidFill>
                <a:latin typeface="Calibri" panose="020F0502020204030204" pitchFamily="34" charset="0"/>
              </a:rPr>
              <a:t>reporting is required</a:t>
            </a:r>
          </a:p>
          <a:p>
            <a:pPr lvl="1"/>
            <a:r>
              <a:rPr lang="en-US" altLang="en-US" sz="2400" b="1" i="1" u="sng" dirty="0">
                <a:solidFill>
                  <a:schemeClr val="bg2">
                    <a:lumMod val="10000"/>
                  </a:schemeClr>
                </a:solidFill>
                <a:latin typeface="Calibri" panose="020F0502020204030204" pitchFamily="34" charset="0"/>
              </a:rPr>
              <a:t>Constitution and By-laws</a:t>
            </a:r>
          </a:p>
          <a:p>
            <a:pPr>
              <a:buFont typeface="Arial" panose="020B0604020202020204" pitchFamily="34" charset="0"/>
              <a:buNone/>
            </a:pPr>
            <a:endParaRPr lang="en-US" altLang="en-US" sz="1400" b="1" u="sng" dirty="0">
              <a:solidFill>
                <a:schemeClr val="bg2">
                  <a:lumMod val="10000"/>
                </a:schemeClr>
              </a:solidFill>
            </a:endParaRPr>
          </a:p>
        </p:txBody>
      </p:sp>
      <p:sp>
        <p:nvSpPr>
          <p:cNvPr id="768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427FD2A-C27F-419B-B7D9-54ED6205BB0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2334344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fade">
                                      <p:cBhvr>
                                        <p:cTn id="7" dur="1000"/>
                                        <p:tgtEl>
                                          <p:spTgt spid="76803">
                                            <p:txEl>
                                              <p:pRg st="0" end="0"/>
                                            </p:txEl>
                                          </p:spTgt>
                                        </p:tgtEl>
                                      </p:cBhvr>
                                    </p:animEffect>
                                    <p:anim calcmode="lin" valueType="num">
                                      <p:cBhvr>
                                        <p:cTn id="8" dur="1000" fill="hold"/>
                                        <p:tgtEl>
                                          <p:spTgt spid="7680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68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6803">
                                            <p:txEl>
                                              <p:pRg st="2" end="2"/>
                                            </p:txEl>
                                          </p:spTgt>
                                        </p:tgtEl>
                                        <p:attrNameLst>
                                          <p:attrName>style.visibility</p:attrName>
                                        </p:attrNameLst>
                                      </p:cBhvr>
                                      <p:to>
                                        <p:strVal val="visible"/>
                                      </p:to>
                                    </p:set>
                                    <p:animEffect transition="in" filter="fade">
                                      <p:cBhvr>
                                        <p:cTn id="14" dur="1000"/>
                                        <p:tgtEl>
                                          <p:spTgt spid="76803">
                                            <p:txEl>
                                              <p:pRg st="2" end="2"/>
                                            </p:txEl>
                                          </p:spTgt>
                                        </p:tgtEl>
                                      </p:cBhvr>
                                    </p:animEffect>
                                    <p:anim calcmode="lin" valueType="num">
                                      <p:cBhvr>
                                        <p:cTn id="15" dur="1000" fill="hold"/>
                                        <p:tgtEl>
                                          <p:spTgt spid="7680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680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6803">
                                            <p:txEl>
                                              <p:pRg st="3" end="3"/>
                                            </p:txEl>
                                          </p:spTgt>
                                        </p:tgtEl>
                                        <p:attrNameLst>
                                          <p:attrName>style.visibility</p:attrName>
                                        </p:attrNameLst>
                                      </p:cBhvr>
                                      <p:to>
                                        <p:strVal val="visible"/>
                                      </p:to>
                                    </p:set>
                                    <p:animEffect transition="in" filter="fade">
                                      <p:cBhvr>
                                        <p:cTn id="19" dur="1000"/>
                                        <p:tgtEl>
                                          <p:spTgt spid="76803">
                                            <p:txEl>
                                              <p:pRg st="3" end="3"/>
                                            </p:txEl>
                                          </p:spTgt>
                                        </p:tgtEl>
                                      </p:cBhvr>
                                    </p:animEffect>
                                    <p:anim calcmode="lin" valueType="num">
                                      <p:cBhvr>
                                        <p:cTn id="20" dur="1000" fill="hold"/>
                                        <p:tgtEl>
                                          <p:spTgt spid="7680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7680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6803">
                                            <p:txEl>
                                              <p:pRg st="4" end="4"/>
                                            </p:txEl>
                                          </p:spTgt>
                                        </p:tgtEl>
                                        <p:attrNameLst>
                                          <p:attrName>style.visibility</p:attrName>
                                        </p:attrNameLst>
                                      </p:cBhvr>
                                      <p:to>
                                        <p:strVal val="visible"/>
                                      </p:to>
                                    </p:set>
                                    <p:animEffect transition="in" filter="fade">
                                      <p:cBhvr>
                                        <p:cTn id="24" dur="1000"/>
                                        <p:tgtEl>
                                          <p:spTgt spid="76803">
                                            <p:txEl>
                                              <p:pRg st="4" end="4"/>
                                            </p:txEl>
                                          </p:spTgt>
                                        </p:tgtEl>
                                      </p:cBhvr>
                                    </p:animEffect>
                                    <p:anim calcmode="lin" valueType="num">
                                      <p:cBhvr>
                                        <p:cTn id="25" dur="1000" fill="hold"/>
                                        <p:tgtEl>
                                          <p:spTgt spid="7680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7680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6803">
                                            <p:txEl>
                                              <p:pRg st="6" end="6"/>
                                            </p:txEl>
                                          </p:spTgt>
                                        </p:tgtEl>
                                        <p:attrNameLst>
                                          <p:attrName>style.visibility</p:attrName>
                                        </p:attrNameLst>
                                      </p:cBhvr>
                                      <p:to>
                                        <p:strVal val="visible"/>
                                      </p:to>
                                    </p:set>
                                    <p:animEffect transition="in" filter="fade">
                                      <p:cBhvr>
                                        <p:cTn id="31" dur="1000"/>
                                        <p:tgtEl>
                                          <p:spTgt spid="76803">
                                            <p:txEl>
                                              <p:pRg st="6" end="6"/>
                                            </p:txEl>
                                          </p:spTgt>
                                        </p:tgtEl>
                                      </p:cBhvr>
                                    </p:animEffect>
                                    <p:anim calcmode="lin" valueType="num">
                                      <p:cBhvr>
                                        <p:cTn id="32" dur="1000" fill="hold"/>
                                        <p:tgtEl>
                                          <p:spTgt spid="7680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7680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6803">
                                            <p:txEl>
                                              <p:pRg st="7" end="7"/>
                                            </p:txEl>
                                          </p:spTgt>
                                        </p:tgtEl>
                                        <p:attrNameLst>
                                          <p:attrName>style.visibility</p:attrName>
                                        </p:attrNameLst>
                                      </p:cBhvr>
                                      <p:to>
                                        <p:strVal val="visible"/>
                                      </p:to>
                                    </p:set>
                                    <p:animEffect transition="in" filter="fade">
                                      <p:cBhvr>
                                        <p:cTn id="36" dur="1000"/>
                                        <p:tgtEl>
                                          <p:spTgt spid="76803">
                                            <p:txEl>
                                              <p:pRg st="7" end="7"/>
                                            </p:txEl>
                                          </p:spTgt>
                                        </p:tgtEl>
                                      </p:cBhvr>
                                    </p:animEffect>
                                    <p:anim calcmode="lin" valueType="num">
                                      <p:cBhvr>
                                        <p:cTn id="37" dur="1000" fill="hold"/>
                                        <p:tgtEl>
                                          <p:spTgt spid="7680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76803">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6803">
                                            <p:txEl>
                                              <p:pRg st="8" end="8"/>
                                            </p:txEl>
                                          </p:spTgt>
                                        </p:tgtEl>
                                        <p:attrNameLst>
                                          <p:attrName>style.visibility</p:attrName>
                                        </p:attrNameLst>
                                      </p:cBhvr>
                                      <p:to>
                                        <p:strVal val="visible"/>
                                      </p:to>
                                    </p:set>
                                    <p:animEffect transition="in" filter="fade">
                                      <p:cBhvr>
                                        <p:cTn id="41" dur="1000"/>
                                        <p:tgtEl>
                                          <p:spTgt spid="76803">
                                            <p:txEl>
                                              <p:pRg st="8" end="8"/>
                                            </p:txEl>
                                          </p:spTgt>
                                        </p:tgtEl>
                                      </p:cBhvr>
                                    </p:animEffect>
                                    <p:anim calcmode="lin" valueType="num">
                                      <p:cBhvr>
                                        <p:cTn id="42" dur="1000" fill="hold"/>
                                        <p:tgtEl>
                                          <p:spTgt spid="7680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7680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17762" name="Title 1"/>
          <p:cNvSpPr>
            <a:spLocks noGrp="1"/>
          </p:cNvSpPr>
          <p:nvPr>
            <p:ph type="title"/>
          </p:nvPr>
        </p:nvSpPr>
        <p:spPr>
          <a:xfrm>
            <a:off x="1981200" y="320676"/>
            <a:ext cx="8686800" cy="1508125"/>
          </a:xfrm>
        </p:spPr>
        <p:txBody>
          <a:bodyPr/>
          <a:lstStyle/>
          <a:p>
            <a:pPr eaLnBrk="1" hangingPunct="1"/>
            <a:r>
              <a:rPr lang="en-US" altLang="en-US" dirty="0">
                <a:solidFill>
                  <a:schemeClr val="bg2">
                    <a:lumMod val="10000"/>
                  </a:schemeClr>
                </a:solidFill>
              </a:rPr>
              <a:t>Fiduciary Responsibilities</a:t>
            </a:r>
            <a:br>
              <a:rPr lang="en-US" altLang="en-US" dirty="0">
                <a:solidFill>
                  <a:schemeClr val="bg2">
                    <a:lumMod val="10000"/>
                  </a:schemeClr>
                </a:solidFill>
              </a:rPr>
            </a:br>
            <a:r>
              <a:rPr lang="en-US" altLang="en-US" dirty="0">
                <a:solidFill>
                  <a:schemeClr val="bg2">
                    <a:lumMod val="10000"/>
                  </a:schemeClr>
                </a:solidFill>
              </a:rPr>
              <a:t>	</a:t>
            </a:r>
            <a:r>
              <a:rPr lang="en-US" altLang="en-US" sz="2000" dirty="0">
                <a:solidFill>
                  <a:schemeClr val="bg2">
                    <a:lumMod val="10000"/>
                  </a:schemeClr>
                </a:solidFill>
              </a:rPr>
              <a:t>Under Section 501 of the Labor-Management Reporting and Disclosure Act of 1959 (LMRDA)</a:t>
            </a:r>
          </a:p>
        </p:txBody>
      </p:sp>
      <p:sp>
        <p:nvSpPr>
          <p:cNvPr id="117763" name="Content Placeholder 2"/>
          <p:cNvSpPr>
            <a:spLocks noGrp="1"/>
          </p:cNvSpPr>
          <p:nvPr>
            <p:ph idx="1"/>
          </p:nvPr>
        </p:nvSpPr>
        <p:spPr bwMode="auto">
          <a:xfrm>
            <a:off x="1524000" y="2332038"/>
            <a:ext cx="82296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eaLnBrk="1" hangingPunct="1">
              <a:buFont typeface="Wingdings" panose="05000000000000000000" pitchFamily="2" charset="2"/>
              <a:buChar char="§"/>
            </a:pPr>
            <a:r>
              <a:rPr lang="en-US" altLang="en-US" sz="2400" b="1" dirty="0">
                <a:solidFill>
                  <a:schemeClr val="bg2">
                    <a:lumMod val="10000"/>
                  </a:schemeClr>
                </a:solidFill>
                <a:latin typeface="Calibri" panose="020F0502020204030204" pitchFamily="34" charset="0"/>
              </a:rPr>
              <a:t>Hold the Union’s money and property solely for the benefit of their Union and its members.</a:t>
            </a:r>
          </a:p>
          <a:p>
            <a:pPr lvl="1" eaLnBrk="1" hangingPunct="1">
              <a:buFont typeface="Wingdings" panose="05000000000000000000" pitchFamily="2" charset="2"/>
              <a:buChar char="§"/>
            </a:pPr>
            <a:endParaRPr lang="en-US" altLang="en-US" sz="1400" b="1" dirty="0">
              <a:solidFill>
                <a:schemeClr val="bg2">
                  <a:lumMod val="10000"/>
                </a:schemeClr>
              </a:solidFill>
              <a:latin typeface="Calibri" panose="020F0502020204030204" pitchFamily="34" charset="0"/>
            </a:endParaRPr>
          </a:p>
          <a:p>
            <a:pPr lvl="1" eaLnBrk="1" hangingPunct="1">
              <a:buFont typeface="Wingdings" panose="05000000000000000000" pitchFamily="2" charset="2"/>
              <a:buChar char="§"/>
            </a:pPr>
            <a:r>
              <a:rPr lang="en-US" altLang="en-US" sz="2400" b="1" dirty="0">
                <a:solidFill>
                  <a:schemeClr val="bg2">
                    <a:lumMod val="10000"/>
                  </a:schemeClr>
                </a:solidFill>
                <a:latin typeface="Calibri" panose="020F0502020204030204" pitchFamily="34" charset="0"/>
              </a:rPr>
              <a:t>Manage, invest, and disburse funds and property only as authorized by the Union’s Constitution and By-laws or by proper resolution of its membership</a:t>
            </a:r>
          </a:p>
          <a:p>
            <a:pPr lvl="1" eaLnBrk="1" hangingPunct="1">
              <a:buFont typeface="Wingdings" panose="05000000000000000000" pitchFamily="2" charset="2"/>
              <a:buChar char="§"/>
            </a:pPr>
            <a:endParaRPr lang="en-US" altLang="en-US" sz="1400" b="1" dirty="0">
              <a:solidFill>
                <a:schemeClr val="bg2">
                  <a:lumMod val="10000"/>
                </a:schemeClr>
              </a:solidFill>
              <a:latin typeface="Calibri" panose="020F0502020204030204" pitchFamily="34" charset="0"/>
            </a:endParaRPr>
          </a:p>
          <a:p>
            <a:pPr lvl="1" eaLnBrk="1" hangingPunct="1">
              <a:buFont typeface="Wingdings" panose="05000000000000000000" pitchFamily="2" charset="2"/>
              <a:buChar char="§"/>
            </a:pPr>
            <a:r>
              <a:rPr lang="en-US" altLang="en-US" sz="2400" b="1" dirty="0">
                <a:solidFill>
                  <a:schemeClr val="bg2">
                    <a:lumMod val="10000"/>
                  </a:schemeClr>
                </a:solidFill>
                <a:latin typeface="Calibri" panose="020F0502020204030204" pitchFamily="34" charset="0"/>
              </a:rPr>
              <a:t>Refrain from financial or personal interests which conflict with those of their Union; and account to their Union for any profits received from transacting Union business.</a:t>
            </a:r>
          </a:p>
          <a:p>
            <a:pPr lvl="1" eaLnBrk="1" hangingPunct="1"/>
            <a:endParaRPr lang="en-US" altLang="en-US" dirty="0">
              <a:solidFill>
                <a:schemeClr val="bg2">
                  <a:lumMod val="10000"/>
                </a:schemeClr>
              </a:solidFill>
            </a:endParaRPr>
          </a:p>
        </p:txBody>
      </p:sp>
      <p:sp>
        <p:nvSpPr>
          <p:cNvPr id="1177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62F0DD0-994C-4860-89EA-00B56E2DB82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2678387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7763">
                                            <p:txEl>
                                              <p:pRg st="0" end="0"/>
                                            </p:txEl>
                                          </p:spTgt>
                                        </p:tgtEl>
                                        <p:attrNameLst>
                                          <p:attrName>style.visibility</p:attrName>
                                        </p:attrNameLst>
                                      </p:cBhvr>
                                      <p:to>
                                        <p:strVal val="visible"/>
                                      </p:to>
                                    </p:set>
                                    <p:animEffect transition="in" filter="fade">
                                      <p:cBhvr>
                                        <p:cTn id="7" dur="1000"/>
                                        <p:tgtEl>
                                          <p:spTgt spid="117763">
                                            <p:txEl>
                                              <p:pRg st="0" end="0"/>
                                            </p:txEl>
                                          </p:spTgt>
                                        </p:tgtEl>
                                      </p:cBhvr>
                                    </p:animEffect>
                                    <p:anim calcmode="lin" valueType="num">
                                      <p:cBhvr>
                                        <p:cTn id="8" dur="1000" fill="hold"/>
                                        <p:tgtEl>
                                          <p:spTgt spid="11776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776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7763">
                                            <p:txEl>
                                              <p:pRg st="2" end="2"/>
                                            </p:txEl>
                                          </p:spTgt>
                                        </p:tgtEl>
                                        <p:attrNameLst>
                                          <p:attrName>style.visibility</p:attrName>
                                        </p:attrNameLst>
                                      </p:cBhvr>
                                      <p:to>
                                        <p:strVal val="visible"/>
                                      </p:to>
                                    </p:set>
                                    <p:animEffect transition="in" filter="fade">
                                      <p:cBhvr>
                                        <p:cTn id="14" dur="1000"/>
                                        <p:tgtEl>
                                          <p:spTgt spid="117763">
                                            <p:txEl>
                                              <p:pRg st="2" end="2"/>
                                            </p:txEl>
                                          </p:spTgt>
                                        </p:tgtEl>
                                      </p:cBhvr>
                                    </p:animEffect>
                                    <p:anim calcmode="lin" valueType="num">
                                      <p:cBhvr>
                                        <p:cTn id="15" dur="1000" fill="hold"/>
                                        <p:tgtEl>
                                          <p:spTgt spid="11776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776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7763">
                                            <p:txEl>
                                              <p:pRg st="4" end="4"/>
                                            </p:txEl>
                                          </p:spTgt>
                                        </p:tgtEl>
                                        <p:attrNameLst>
                                          <p:attrName>style.visibility</p:attrName>
                                        </p:attrNameLst>
                                      </p:cBhvr>
                                      <p:to>
                                        <p:strVal val="visible"/>
                                      </p:to>
                                    </p:set>
                                    <p:animEffect transition="in" filter="fade">
                                      <p:cBhvr>
                                        <p:cTn id="21" dur="1000"/>
                                        <p:tgtEl>
                                          <p:spTgt spid="117763">
                                            <p:txEl>
                                              <p:pRg st="4" end="4"/>
                                            </p:txEl>
                                          </p:spTgt>
                                        </p:tgtEl>
                                      </p:cBhvr>
                                    </p:animEffect>
                                    <p:anim calcmode="lin" valueType="num">
                                      <p:cBhvr>
                                        <p:cTn id="22" dur="1000" fill="hold"/>
                                        <p:tgtEl>
                                          <p:spTgt spid="11776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776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73058" name="Title 1"/>
          <p:cNvSpPr>
            <a:spLocks noGrp="1"/>
          </p:cNvSpPr>
          <p:nvPr>
            <p:ph type="title"/>
          </p:nvPr>
        </p:nvSpPr>
        <p:spPr>
          <a:xfrm>
            <a:off x="1981200" y="173038"/>
            <a:ext cx="8229600" cy="1143000"/>
          </a:xfrm>
        </p:spPr>
        <p:txBody>
          <a:bodyPr/>
          <a:lstStyle/>
          <a:p>
            <a:pPr eaLnBrk="1" hangingPunct="1"/>
            <a:r>
              <a:rPr lang="en-US" altLang="en-US" sz="4000" dirty="0">
                <a:solidFill>
                  <a:schemeClr val="bg2">
                    <a:lumMod val="10000"/>
                  </a:schemeClr>
                </a:solidFill>
              </a:rPr>
              <a:t>Local Credit Cards</a:t>
            </a:r>
          </a:p>
        </p:txBody>
      </p:sp>
      <p:sp>
        <p:nvSpPr>
          <p:cNvPr id="173059" name="Content Placeholder 2"/>
          <p:cNvSpPr>
            <a:spLocks noGrp="1"/>
          </p:cNvSpPr>
          <p:nvPr>
            <p:ph idx="1"/>
          </p:nvPr>
        </p:nvSpPr>
        <p:spPr bwMode="auto">
          <a:xfrm>
            <a:off x="1727200" y="1492251"/>
            <a:ext cx="8229600" cy="4687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98463" indent="-398463"/>
            <a:r>
              <a:rPr lang="en-US" altLang="en-US" sz="2400" dirty="0">
                <a:solidFill>
                  <a:schemeClr val="bg2">
                    <a:lumMod val="10000"/>
                  </a:schemeClr>
                </a:solidFill>
                <a:latin typeface="Calibri" panose="020F0502020204030204" pitchFamily="34" charset="0"/>
              </a:rPr>
              <a:t>How to avoid problems when using Credit Cards :</a:t>
            </a:r>
          </a:p>
          <a:p>
            <a:pPr marL="863600" lvl="1">
              <a:buFontTx/>
              <a:buChar char="•"/>
            </a:pPr>
            <a:r>
              <a:rPr lang="en-US" altLang="en-US" sz="2000" dirty="0">
                <a:solidFill>
                  <a:schemeClr val="bg2">
                    <a:lumMod val="10000"/>
                  </a:schemeClr>
                </a:solidFill>
                <a:latin typeface="Calibri" panose="020F0502020204030204" pitchFamily="34" charset="0"/>
              </a:rPr>
              <a:t>Credit Cards should be in the name of the Individual Local Officer</a:t>
            </a:r>
          </a:p>
          <a:p>
            <a:pPr marL="863600" lvl="1">
              <a:spcBef>
                <a:spcPct val="0"/>
              </a:spcBef>
              <a:buNone/>
            </a:pPr>
            <a:endParaRPr lang="en-US" altLang="en-US" sz="1000" dirty="0">
              <a:solidFill>
                <a:schemeClr val="bg2">
                  <a:lumMod val="10000"/>
                </a:schemeClr>
              </a:solidFill>
              <a:latin typeface="Calibri" panose="020F0502020204030204" pitchFamily="34" charset="0"/>
            </a:endParaRPr>
          </a:p>
          <a:p>
            <a:pPr marL="863600" lvl="1">
              <a:buFontTx/>
              <a:buChar char="•"/>
            </a:pPr>
            <a:r>
              <a:rPr lang="en-US" altLang="en-US" sz="2000" dirty="0">
                <a:solidFill>
                  <a:schemeClr val="bg2">
                    <a:lumMod val="10000"/>
                  </a:schemeClr>
                </a:solidFill>
                <a:latin typeface="Calibri" panose="020F0502020204030204" pitchFamily="34" charset="0"/>
              </a:rPr>
              <a:t>Monthly dollar amount limits should be placed on Credit Cards</a:t>
            </a:r>
          </a:p>
          <a:p>
            <a:pPr marL="863600" lvl="1">
              <a:spcBef>
                <a:spcPct val="0"/>
              </a:spcBef>
              <a:buNone/>
            </a:pPr>
            <a:endParaRPr lang="en-US" altLang="en-US" sz="1000" dirty="0">
              <a:solidFill>
                <a:schemeClr val="bg2">
                  <a:lumMod val="10000"/>
                </a:schemeClr>
              </a:solidFill>
              <a:latin typeface="Calibri" panose="020F0502020204030204" pitchFamily="34" charset="0"/>
            </a:endParaRPr>
          </a:p>
          <a:p>
            <a:pPr marL="863600" lvl="1">
              <a:buFontTx/>
              <a:buChar char="•"/>
            </a:pPr>
            <a:r>
              <a:rPr lang="en-US" altLang="en-US" sz="2000" dirty="0">
                <a:solidFill>
                  <a:schemeClr val="bg2">
                    <a:lumMod val="10000"/>
                  </a:schemeClr>
                </a:solidFill>
                <a:latin typeface="Calibri" panose="020F0502020204030204" pitchFamily="34" charset="0"/>
              </a:rPr>
              <a:t>No ATM or Debit capability should be allowed  </a:t>
            </a:r>
          </a:p>
          <a:p>
            <a:pPr marL="863600" lvl="1">
              <a:spcBef>
                <a:spcPct val="0"/>
              </a:spcBef>
              <a:buNone/>
            </a:pPr>
            <a:endParaRPr lang="en-US" altLang="en-US" sz="1000" dirty="0">
              <a:solidFill>
                <a:schemeClr val="bg2">
                  <a:lumMod val="10000"/>
                </a:schemeClr>
              </a:solidFill>
              <a:latin typeface="Calibri" panose="020F0502020204030204" pitchFamily="34" charset="0"/>
            </a:endParaRPr>
          </a:p>
          <a:p>
            <a:pPr marL="863600" lvl="1">
              <a:buFontTx/>
              <a:buChar char="•"/>
            </a:pPr>
            <a:r>
              <a:rPr lang="en-US" altLang="en-US" sz="2000" dirty="0">
                <a:solidFill>
                  <a:schemeClr val="bg2">
                    <a:lumMod val="10000"/>
                  </a:schemeClr>
                </a:solidFill>
                <a:latin typeface="Calibri" panose="020F0502020204030204" pitchFamily="34" charset="0"/>
              </a:rPr>
              <a:t>Credit Cards are to be used for Local business only. </a:t>
            </a:r>
            <a:r>
              <a:rPr lang="en-US" altLang="en-US" sz="2000" u="sng" dirty="0">
                <a:solidFill>
                  <a:schemeClr val="bg2">
                    <a:lumMod val="10000"/>
                  </a:schemeClr>
                </a:solidFill>
                <a:latin typeface="Calibri" panose="020F0502020204030204" pitchFamily="34" charset="0"/>
              </a:rPr>
              <a:t>No personal charges by an officer. </a:t>
            </a:r>
          </a:p>
          <a:p>
            <a:pPr marL="863600" lvl="1">
              <a:spcBef>
                <a:spcPct val="0"/>
              </a:spcBef>
              <a:buNone/>
            </a:pPr>
            <a:endParaRPr lang="en-US" altLang="en-US" sz="1000" u="sng" dirty="0">
              <a:solidFill>
                <a:schemeClr val="bg2">
                  <a:lumMod val="10000"/>
                </a:schemeClr>
              </a:solidFill>
              <a:latin typeface="Calibri" panose="020F0502020204030204" pitchFamily="34" charset="0"/>
            </a:endParaRPr>
          </a:p>
          <a:p>
            <a:pPr marL="863600" lvl="1">
              <a:buFontTx/>
              <a:buChar char="•"/>
            </a:pPr>
            <a:r>
              <a:rPr lang="en-US" altLang="en-US" sz="2000" dirty="0">
                <a:solidFill>
                  <a:schemeClr val="bg2">
                    <a:lumMod val="10000"/>
                  </a:schemeClr>
                </a:solidFill>
                <a:latin typeface="Calibri" panose="020F0502020204030204" pitchFamily="34" charset="0"/>
              </a:rPr>
              <a:t>A Credit Card Statement should not be considered authorization for payment—You must provide receipts, hotel statements, vouchers, etc.  </a:t>
            </a:r>
          </a:p>
          <a:p>
            <a:pPr marL="863600" lvl="1">
              <a:spcBef>
                <a:spcPct val="0"/>
              </a:spcBef>
              <a:buNone/>
            </a:pPr>
            <a:endParaRPr lang="en-US" altLang="en-US" sz="1000" dirty="0">
              <a:solidFill>
                <a:schemeClr val="bg2">
                  <a:lumMod val="10000"/>
                </a:schemeClr>
              </a:solidFill>
              <a:latin typeface="Calibri" panose="020F0502020204030204" pitchFamily="34" charset="0"/>
            </a:endParaRPr>
          </a:p>
          <a:p>
            <a:pPr marL="863600" lvl="1">
              <a:buFontTx/>
              <a:buChar char="•"/>
            </a:pPr>
            <a:r>
              <a:rPr lang="en-US" altLang="en-US" sz="2000" dirty="0">
                <a:solidFill>
                  <a:schemeClr val="bg2">
                    <a:lumMod val="10000"/>
                  </a:schemeClr>
                </a:solidFill>
                <a:latin typeface="Calibri" panose="020F0502020204030204" pitchFamily="34" charset="0"/>
              </a:rPr>
              <a:t>Use of a Credit Card should be defined in the Local’s Bylaws.</a:t>
            </a:r>
          </a:p>
        </p:txBody>
      </p:sp>
      <p:sp>
        <p:nvSpPr>
          <p:cNvPr id="173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A473A0-2945-499D-989B-0F1804B0CD82}"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4527949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3059">
                                            <p:txEl>
                                              <p:pRg st="1" end="1"/>
                                            </p:txEl>
                                          </p:spTgt>
                                        </p:tgtEl>
                                        <p:attrNameLst>
                                          <p:attrName>style.visibility</p:attrName>
                                        </p:attrNameLst>
                                      </p:cBhvr>
                                      <p:to>
                                        <p:strVal val="visible"/>
                                      </p:to>
                                    </p:set>
                                    <p:animEffect transition="in" filter="fade">
                                      <p:cBhvr>
                                        <p:cTn id="7" dur="1000"/>
                                        <p:tgtEl>
                                          <p:spTgt spid="173059">
                                            <p:txEl>
                                              <p:pRg st="1" end="1"/>
                                            </p:txEl>
                                          </p:spTgt>
                                        </p:tgtEl>
                                      </p:cBhvr>
                                    </p:animEffect>
                                    <p:anim calcmode="lin" valueType="num">
                                      <p:cBhvr>
                                        <p:cTn id="8" dur="1000" fill="hold"/>
                                        <p:tgtEl>
                                          <p:spTgt spid="17305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730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3059">
                                            <p:txEl>
                                              <p:pRg st="3" end="3"/>
                                            </p:txEl>
                                          </p:spTgt>
                                        </p:tgtEl>
                                        <p:attrNameLst>
                                          <p:attrName>style.visibility</p:attrName>
                                        </p:attrNameLst>
                                      </p:cBhvr>
                                      <p:to>
                                        <p:strVal val="visible"/>
                                      </p:to>
                                    </p:set>
                                    <p:animEffect transition="in" filter="fade">
                                      <p:cBhvr>
                                        <p:cTn id="14" dur="1000"/>
                                        <p:tgtEl>
                                          <p:spTgt spid="173059">
                                            <p:txEl>
                                              <p:pRg st="3" end="3"/>
                                            </p:txEl>
                                          </p:spTgt>
                                        </p:tgtEl>
                                      </p:cBhvr>
                                    </p:animEffect>
                                    <p:anim calcmode="lin" valueType="num">
                                      <p:cBhvr>
                                        <p:cTn id="15" dur="1000" fill="hold"/>
                                        <p:tgtEl>
                                          <p:spTgt spid="173059">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730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3059">
                                            <p:txEl>
                                              <p:pRg st="5" end="5"/>
                                            </p:txEl>
                                          </p:spTgt>
                                        </p:tgtEl>
                                        <p:attrNameLst>
                                          <p:attrName>style.visibility</p:attrName>
                                        </p:attrNameLst>
                                      </p:cBhvr>
                                      <p:to>
                                        <p:strVal val="visible"/>
                                      </p:to>
                                    </p:set>
                                    <p:animEffect transition="in" filter="fade">
                                      <p:cBhvr>
                                        <p:cTn id="21" dur="1000"/>
                                        <p:tgtEl>
                                          <p:spTgt spid="173059">
                                            <p:txEl>
                                              <p:pRg st="5" end="5"/>
                                            </p:txEl>
                                          </p:spTgt>
                                        </p:tgtEl>
                                      </p:cBhvr>
                                    </p:animEffect>
                                    <p:anim calcmode="lin" valueType="num">
                                      <p:cBhvr>
                                        <p:cTn id="22" dur="1000" fill="hold"/>
                                        <p:tgtEl>
                                          <p:spTgt spid="173059">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7305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3059">
                                            <p:txEl>
                                              <p:pRg st="7" end="7"/>
                                            </p:txEl>
                                          </p:spTgt>
                                        </p:tgtEl>
                                        <p:attrNameLst>
                                          <p:attrName>style.visibility</p:attrName>
                                        </p:attrNameLst>
                                      </p:cBhvr>
                                      <p:to>
                                        <p:strVal val="visible"/>
                                      </p:to>
                                    </p:set>
                                    <p:animEffect transition="in" filter="fade">
                                      <p:cBhvr>
                                        <p:cTn id="28" dur="1000"/>
                                        <p:tgtEl>
                                          <p:spTgt spid="173059">
                                            <p:txEl>
                                              <p:pRg st="7" end="7"/>
                                            </p:txEl>
                                          </p:spTgt>
                                        </p:tgtEl>
                                      </p:cBhvr>
                                    </p:animEffect>
                                    <p:anim calcmode="lin" valueType="num">
                                      <p:cBhvr>
                                        <p:cTn id="29" dur="1000" fill="hold"/>
                                        <p:tgtEl>
                                          <p:spTgt spid="173059">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17305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3059">
                                            <p:txEl>
                                              <p:pRg st="9" end="9"/>
                                            </p:txEl>
                                          </p:spTgt>
                                        </p:tgtEl>
                                        <p:attrNameLst>
                                          <p:attrName>style.visibility</p:attrName>
                                        </p:attrNameLst>
                                      </p:cBhvr>
                                      <p:to>
                                        <p:strVal val="visible"/>
                                      </p:to>
                                    </p:set>
                                    <p:animEffect transition="in" filter="fade">
                                      <p:cBhvr>
                                        <p:cTn id="35" dur="1000"/>
                                        <p:tgtEl>
                                          <p:spTgt spid="173059">
                                            <p:txEl>
                                              <p:pRg st="9" end="9"/>
                                            </p:txEl>
                                          </p:spTgt>
                                        </p:tgtEl>
                                      </p:cBhvr>
                                    </p:animEffect>
                                    <p:anim calcmode="lin" valueType="num">
                                      <p:cBhvr>
                                        <p:cTn id="36" dur="1000" fill="hold"/>
                                        <p:tgtEl>
                                          <p:spTgt spid="173059">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17305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73059">
                                            <p:txEl>
                                              <p:pRg st="11" end="11"/>
                                            </p:txEl>
                                          </p:spTgt>
                                        </p:tgtEl>
                                        <p:attrNameLst>
                                          <p:attrName>style.visibility</p:attrName>
                                        </p:attrNameLst>
                                      </p:cBhvr>
                                      <p:to>
                                        <p:strVal val="visible"/>
                                      </p:to>
                                    </p:set>
                                    <p:animEffect transition="in" filter="fade">
                                      <p:cBhvr>
                                        <p:cTn id="42" dur="1000"/>
                                        <p:tgtEl>
                                          <p:spTgt spid="173059">
                                            <p:txEl>
                                              <p:pRg st="11" end="11"/>
                                            </p:txEl>
                                          </p:spTgt>
                                        </p:tgtEl>
                                      </p:cBhvr>
                                    </p:animEffect>
                                    <p:anim calcmode="lin" valueType="num">
                                      <p:cBhvr>
                                        <p:cTn id="43" dur="1000" fill="hold"/>
                                        <p:tgtEl>
                                          <p:spTgt spid="173059">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173059">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85346" name="Title 1"/>
          <p:cNvSpPr>
            <a:spLocks noGrp="1"/>
          </p:cNvSpPr>
          <p:nvPr>
            <p:ph type="title"/>
          </p:nvPr>
        </p:nvSpPr>
        <p:spPr>
          <a:xfrm>
            <a:off x="1319213" y="269877"/>
            <a:ext cx="7418387" cy="820737"/>
          </a:xfrm>
        </p:spPr>
        <p:txBody>
          <a:bodyPr/>
          <a:lstStyle/>
          <a:p>
            <a:pPr eaLnBrk="1" hangingPunct="1"/>
            <a:r>
              <a:rPr lang="en-US" altLang="en-US" dirty="0">
                <a:solidFill>
                  <a:schemeClr val="bg2">
                    <a:lumMod val="10000"/>
                  </a:schemeClr>
                </a:solidFill>
              </a:rPr>
              <a:t>LOANS</a:t>
            </a:r>
          </a:p>
        </p:txBody>
      </p:sp>
      <p:sp>
        <p:nvSpPr>
          <p:cNvPr id="185347" name="Content Placeholder 2"/>
          <p:cNvSpPr>
            <a:spLocks noGrp="1"/>
          </p:cNvSpPr>
          <p:nvPr>
            <p:ph idx="1"/>
          </p:nvPr>
        </p:nvSpPr>
        <p:spPr bwMode="auto">
          <a:xfrm>
            <a:off x="1514475" y="1382714"/>
            <a:ext cx="8229600" cy="4389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b="1" dirty="0">
                <a:solidFill>
                  <a:schemeClr val="bg2">
                    <a:lumMod val="10000"/>
                  </a:schemeClr>
                </a:solidFill>
                <a:latin typeface="Calibri" panose="020F0502020204030204" pitchFamily="34" charset="0"/>
              </a:rPr>
              <a:t>AFGE’s position -- Just say no!</a:t>
            </a:r>
          </a:p>
          <a:p>
            <a:pPr lvl="1" eaLnBrk="1" hangingPunct="1">
              <a:spcBef>
                <a:spcPct val="0"/>
              </a:spcBef>
              <a:buFont typeface="Arial" panose="020B0604020202020204" pitchFamily="34" charset="0"/>
              <a:buNone/>
            </a:pPr>
            <a:endParaRPr lang="en-US" altLang="en-US" sz="2400" b="1" dirty="0">
              <a:solidFill>
                <a:schemeClr val="bg2">
                  <a:lumMod val="10000"/>
                </a:schemeClr>
              </a:solidFill>
              <a:latin typeface="Calibri" panose="020F0502020204030204" pitchFamily="34" charset="0"/>
            </a:endParaRPr>
          </a:p>
          <a:p>
            <a:pPr eaLnBrk="1" hangingPunct="1"/>
            <a:r>
              <a:rPr lang="en-US" altLang="en-US" sz="2400" b="1" dirty="0">
                <a:solidFill>
                  <a:schemeClr val="bg2">
                    <a:lumMod val="10000"/>
                  </a:schemeClr>
                </a:solidFill>
                <a:latin typeface="Calibri" panose="020F0502020204030204" pitchFamily="34" charset="0"/>
              </a:rPr>
              <a:t>If you choose to make loans:</a:t>
            </a:r>
          </a:p>
          <a:p>
            <a:pPr lvl="1" eaLnBrk="1" hangingPunct="1"/>
            <a:r>
              <a:rPr lang="en-US" altLang="en-US" sz="2400" b="1" dirty="0">
                <a:solidFill>
                  <a:schemeClr val="bg2">
                    <a:lumMod val="10000"/>
                  </a:schemeClr>
                </a:solidFill>
                <a:latin typeface="Calibri" panose="020F0502020204030204" pitchFamily="34" charset="0"/>
              </a:rPr>
              <a:t>They must be approved by the membership</a:t>
            </a:r>
          </a:p>
          <a:p>
            <a:pPr lvl="2" eaLnBrk="1" hangingPunct="1"/>
            <a:r>
              <a:rPr lang="en-US" altLang="en-US" b="1" dirty="0">
                <a:solidFill>
                  <a:schemeClr val="bg2">
                    <a:lumMod val="10000"/>
                  </a:schemeClr>
                </a:solidFill>
                <a:latin typeface="Calibri" panose="020F0502020204030204" pitchFamily="34" charset="0"/>
              </a:rPr>
              <a:t>1111Board cannot approve loans!</a:t>
            </a:r>
          </a:p>
          <a:p>
            <a:pPr lvl="1" eaLnBrk="1" hangingPunct="1"/>
            <a:r>
              <a:rPr lang="en-US" altLang="en-US" sz="2400" b="1" dirty="0">
                <a:solidFill>
                  <a:schemeClr val="bg2">
                    <a:lumMod val="10000"/>
                  </a:schemeClr>
                </a:solidFill>
                <a:latin typeface="Calibri" panose="020F0502020204030204" pitchFamily="34" charset="0"/>
              </a:rPr>
              <a:t>It cannot exceed more than $2,000 per individual</a:t>
            </a:r>
          </a:p>
          <a:p>
            <a:pPr lvl="1" eaLnBrk="1" hangingPunct="1"/>
            <a:r>
              <a:rPr lang="en-US" altLang="en-US" sz="2400" b="1" dirty="0">
                <a:solidFill>
                  <a:schemeClr val="bg2">
                    <a:lumMod val="10000"/>
                  </a:schemeClr>
                </a:solidFill>
                <a:latin typeface="Calibri" panose="020F0502020204030204" pitchFamily="34" charset="0"/>
              </a:rPr>
              <a:t>There should be a very clear standard criteria that the Local has adopted</a:t>
            </a:r>
          </a:p>
          <a:p>
            <a:pPr lvl="1" eaLnBrk="1" hangingPunct="1">
              <a:buFont typeface="Arial" panose="020B0604020202020204" pitchFamily="34" charset="0"/>
              <a:buNone/>
            </a:pPr>
            <a:endParaRPr lang="en-US" altLang="en-US" sz="2400" b="1" dirty="0">
              <a:solidFill>
                <a:schemeClr val="bg2">
                  <a:lumMod val="10000"/>
                </a:schemeClr>
              </a:solidFill>
              <a:latin typeface="Calibri" panose="020F0502020204030204" pitchFamily="34" charset="0"/>
            </a:endParaRPr>
          </a:p>
          <a:p>
            <a:pPr eaLnBrk="1" hangingPunct="1"/>
            <a:r>
              <a:rPr lang="en-US" altLang="en-US" sz="2400" b="1" dirty="0">
                <a:solidFill>
                  <a:schemeClr val="bg2">
                    <a:lumMod val="10000"/>
                  </a:schemeClr>
                </a:solidFill>
                <a:latin typeface="Calibri" panose="020F0502020204030204" pitchFamily="34" charset="0"/>
              </a:rPr>
              <a:t>All outstanding advances in excess of $2,000 are considered a loan by DOL </a:t>
            </a:r>
          </a:p>
        </p:txBody>
      </p:sp>
      <p:sp>
        <p:nvSpPr>
          <p:cNvPr id="1853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04E267C-5B5B-4F48-BC69-6F297B437D87}"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9905983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53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534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534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534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534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5347">
                                            <p:txEl>
                                              <p:pRg st="8" end="8"/>
                                            </p:txEl>
                                          </p:spTgt>
                                        </p:tgtEl>
                                        <p:attrNameLst>
                                          <p:attrName>style.visibility</p:attrName>
                                        </p:attrNameLst>
                                      </p:cBhvr>
                                      <p:to>
                                        <p:strVal val="visible"/>
                                      </p:to>
                                    </p:set>
                                    <p:anim calcmode="lin" valueType="num">
                                      <p:cBhvr additive="base">
                                        <p:cTn id="19" dur="500" fill="hold"/>
                                        <p:tgtEl>
                                          <p:spTgt spid="185347">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534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19810" name="Title 1"/>
          <p:cNvSpPr>
            <a:spLocks noGrp="1"/>
          </p:cNvSpPr>
          <p:nvPr>
            <p:ph type="title"/>
          </p:nvPr>
        </p:nvSpPr>
        <p:spPr>
          <a:xfrm>
            <a:off x="1981200" y="433388"/>
            <a:ext cx="8229600" cy="1143000"/>
          </a:xfrm>
        </p:spPr>
        <p:txBody>
          <a:bodyPr/>
          <a:lstStyle/>
          <a:p>
            <a:pPr eaLnBrk="1" hangingPunct="1"/>
            <a:r>
              <a:rPr lang="en-US" altLang="en-US" b="1" dirty="0">
                <a:solidFill>
                  <a:schemeClr val="bg2">
                    <a:lumMod val="10000"/>
                  </a:schemeClr>
                </a:solidFill>
                <a:latin typeface="Calibri" panose="020F0502020204030204" pitchFamily="34" charset="0"/>
              </a:rPr>
              <a:t>Guilty of a Violation?</a:t>
            </a:r>
          </a:p>
        </p:txBody>
      </p:sp>
      <p:sp>
        <p:nvSpPr>
          <p:cNvPr id="119811" name="Content Placeholder 2"/>
          <p:cNvSpPr>
            <a:spLocks noGrp="1"/>
          </p:cNvSpPr>
          <p:nvPr>
            <p:ph idx="1"/>
          </p:nvPr>
        </p:nvSpPr>
        <p:spPr bwMode="auto">
          <a:xfrm>
            <a:off x="1930400" y="1604963"/>
            <a:ext cx="8229600" cy="493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Subject to civil lawsuits in federal or state court for money damages or other appropriate relief. </a:t>
            </a:r>
          </a:p>
          <a:p>
            <a:pPr eaLnBrk="1" hangingPunct="1">
              <a:buFont typeface="Wingdings" panose="05000000000000000000" pitchFamily="2" charset="2"/>
              <a:buChar char="§"/>
            </a:pPr>
            <a:endParaRPr lang="en-US" altLang="en-US"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Criminal penalties for embezzling or stealing Local property</a:t>
            </a:r>
          </a:p>
          <a:p>
            <a:pPr lvl="2"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fines up to $10,000.00</a:t>
            </a:r>
          </a:p>
          <a:p>
            <a:pPr lvl="2"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imprisonment for up to five years</a:t>
            </a:r>
          </a:p>
          <a:p>
            <a:pPr lvl="2"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both</a:t>
            </a:r>
          </a:p>
        </p:txBody>
      </p:sp>
      <p:sp>
        <p:nvSpPr>
          <p:cNvPr id="1198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F0AEDDA-33BA-4320-80A4-10A61A3AA90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73565474"/>
      </p:ext>
    </p:extLst>
  </p:cSld>
  <p:clrMapOvr>
    <a:masterClrMapping/>
  </p:clrMapOvr>
  <p:transition spd="slow">
    <p:circl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0D1D739-EDC4-4BE6-A073-9B157E1F9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CDD35A4-E546-4AF3-A8B9-AC24C5C9F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0 h 6858000"/>
              <a:gd name="connsiteX1" fmla="*/ 3852070 w 12192000"/>
              <a:gd name="connsiteY1" fmla="*/ 0 h 6858000"/>
              <a:gd name="connsiteX2" fmla="*/ 3878367 w 12192000"/>
              <a:gd name="connsiteY2" fmla="*/ 23504 h 6858000"/>
              <a:gd name="connsiteX3" fmla="*/ 3885324 w 12192000"/>
              <a:gd name="connsiteY3" fmla="*/ 84795 h 6858000"/>
              <a:gd name="connsiteX4" fmla="*/ 3820400 w 12192000"/>
              <a:gd name="connsiteY4" fmla="*/ 131127 h 6858000"/>
              <a:gd name="connsiteX5" fmla="*/ 3631811 w 12192000"/>
              <a:gd name="connsiteY5" fmla="*/ 219929 h 6858000"/>
              <a:gd name="connsiteX6" fmla="*/ 4327428 w 12192000"/>
              <a:gd name="connsiteY6" fmla="*/ 351201 h 6858000"/>
              <a:gd name="connsiteX7" fmla="*/ 4080099 w 12192000"/>
              <a:gd name="connsiteY7" fmla="*/ 432279 h 6858000"/>
              <a:gd name="connsiteX8" fmla="*/ 3823492 w 12192000"/>
              <a:gd name="connsiteY8" fmla="*/ 490194 h 6858000"/>
              <a:gd name="connsiteX9" fmla="*/ 3545246 w 12192000"/>
              <a:gd name="connsiteY9" fmla="*/ 532664 h 6858000"/>
              <a:gd name="connsiteX10" fmla="*/ 3291732 w 12192000"/>
              <a:gd name="connsiteY10" fmla="*/ 617605 h 6858000"/>
              <a:gd name="connsiteX11" fmla="*/ 3953340 w 12192000"/>
              <a:gd name="connsiteY11" fmla="*/ 652353 h 6858000"/>
              <a:gd name="connsiteX12" fmla="*/ 3610170 w 12192000"/>
              <a:gd name="connsiteY12" fmla="*/ 729572 h 6858000"/>
              <a:gd name="connsiteX13" fmla="*/ 3328832 w 12192000"/>
              <a:gd name="connsiteY13" fmla="*/ 829957 h 6858000"/>
              <a:gd name="connsiteX14" fmla="*/ 3130966 w 12192000"/>
              <a:gd name="connsiteY14" fmla="*/ 876288 h 6858000"/>
              <a:gd name="connsiteX15" fmla="*/ 2920736 w 12192000"/>
              <a:gd name="connsiteY15" fmla="*/ 887872 h 6858000"/>
              <a:gd name="connsiteX16" fmla="*/ 2871269 w 12192000"/>
              <a:gd name="connsiteY16" fmla="*/ 961228 h 6858000"/>
              <a:gd name="connsiteX17" fmla="*/ 2936195 w 12192000"/>
              <a:gd name="connsiteY17" fmla="*/ 1038448 h 6858000"/>
              <a:gd name="connsiteX18" fmla="*/ 3035126 w 12192000"/>
              <a:gd name="connsiteY18" fmla="*/ 1046168 h 6858000"/>
              <a:gd name="connsiteX19" fmla="*/ 3625627 w 12192000"/>
              <a:gd name="connsiteY19" fmla="*/ 1065474 h 6858000"/>
              <a:gd name="connsiteX20" fmla="*/ 1733551 w 12192000"/>
              <a:gd name="connsiteY20" fmla="*/ 1235355 h 6858000"/>
              <a:gd name="connsiteX21" fmla="*/ 1990156 w 12192000"/>
              <a:gd name="connsiteY21" fmla="*/ 1339602 h 6858000"/>
              <a:gd name="connsiteX22" fmla="*/ 2076722 w 12192000"/>
              <a:gd name="connsiteY22" fmla="*/ 1625311 h 6858000"/>
              <a:gd name="connsiteX23" fmla="*/ 2392067 w 12192000"/>
              <a:gd name="connsiteY23" fmla="*/ 1787470 h 6858000"/>
              <a:gd name="connsiteX24" fmla="*/ 2596115 w 12192000"/>
              <a:gd name="connsiteY24" fmla="*/ 1845385 h 6858000"/>
              <a:gd name="connsiteX25" fmla="*/ 3062950 w 12192000"/>
              <a:gd name="connsiteY25" fmla="*/ 1930326 h 6858000"/>
              <a:gd name="connsiteX26" fmla="*/ 3130966 w 12192000"/>
              <a:gd name="connsiteY26" fmla="*/ 2069319 h 6858000"/>
              <a:gd name="connsiteX27" fmla="*/ 3189708 w 12192000"/>
              <a:gd name="connsiteY27" fmla="*/ 2223754 h 6858000"/>
              <a:gd name="connsiteX28" fmla="*/ 3313373 w 12192000"/>
              <a:gd name="connsiteY28" fmla="*/ 2324141 h 6858000"/>
              <a:gd name="connsiteX29" fmla="*/ 2351877 w 12192000"/>
              <a:gd name="connsiteY29" fmla="*/ 2308697 h 6858000"/>
              <a:gd name="connsiteX30" fmla="*/ 3437038 w 12192000"/>
              <a:gd name="connsiteY30" fmla="*/ 2633017 h 6858000"/>
              <a:gd name="connsiteX31" fmla="*/ 3341198 w 12192000"/>
              <a:gd name="connsiteY31" fmla="*/ 2760427 h 6858000"/>
              <a:gd name="connsiteX32" fmla="*/ 3934791 w 12192000"/>
              <a:gd name="connsiteY32" fmla="*/ 2934169 h 6858000"/>
              <a:gd name="connsiteX33" fmla="*/ 3616352 w 12192000"/>
              <a:gd name="connsiteY33" fmla="*/ 2953473 h 6858000"/>
              <a:gd name="connsiteX34" fmla="*/ 5468240 w 12192000"/>
              <a:gd name="connsiteY34" fmla="*/ 3679329 h 6858000"/>
              <a:gd name="connsiteX35" fmla="*/ 8111582 w 12192000"/>
              <a:gd name="connsiteY35" fmla="*/ 4204418 h 6858000"/>
              <a:gd name="connsiteX36" fmla="*/ 9144186 w 12192000"/>
              <a:gd name="connsiteY36" fmla="*/ 4304802 h 6858000"/>
              <a:gd name="connsiteX37" fmla="*/ 10319004 w 12192000"/>
              <a:gd name="connsiteY37" fmla="*/ 4273915 h 6858000"/>
              <a:gd name="connsiteX38" fmla="*/ 12053408 w 12192000"/>
              <a:gd name="connsiteY38" fmla="*/ 3907125 h 6858000"/>
              <a:gd name="connsiteX39" fmla="*/ 12192000 w 12192000"/>
              <a:gd name="connsiteY39" fmla="*/ 3841157 h 6858000"/>
              <a:gd name="connsiteX40" fmla="*/ 12192000 w 12192000"/>
              <a:gd name="connsiteY40" fmla="*/ 6858000 h 6858000"/>
              <a:gd name="connsiteX41" fmla="*/ 0 w 12192000"/>
              <a:gd name="connsiteY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2000" h="6858000">
                <a:moveTo>
                  <a:pt x="0" y="0"/>
                </a:moveTo>
                <a:lnTo>
                  <a:pt x="3852070" y="0"/>
                </a:lnTo>
                <a:lnTo>
                  <a:pt x="3878367" y="23504"/>
                </a:lnTo>
                <a:cubicBezTo>
                  <a:pt x="3887642" y="39430"/>
                  <a:pt x="3891507" y="59700"/>
                  <a:pt x="3885324" y="84795"/>
                </a:cubicBezTo>
                <a:cubicBezTo>
                  <a:pt x="3876049" y="123406"/>
                  <a:pt x="3845133" y="123406"/>
                  <a:pt x="3820400" y="131127"/>
                </a:cubicBezTo>
                <a:cubicBezTo>
                  <a:pt x="3764751" y="154292"/>
                  <a:pt x="3696735" y="138849"/>
                  <a:pt x="3631811" y="219929"/>
                </a:cubicBezTo>
                <a:cubicBezTo>
                  <a:pt x="3879141" y="262399"/>
                  <a:pt x="4117198" y="181318"/>
                  <a:pt x="4327428" y="351201"/>
                </a:cubicBezTo>
                <a:cubicBezTo>
                  <a:pt x="4250138" y="436142"/>
                  <a:pt x="4163572" y="416836"/>
                  <a:pt x="4080099" y="432279"/>
                </a:cubicBezTo>
                <a:cubicBezTo>
                  <a:pt x="3993533" y="447725"/>
                  <a:pt x="3910058" y="474751"/>
                  <a:pt x="3823492" y="490194"/>
                </a:cubicBezTo>
                <a:cubicBezTo>
                  <a:pt x="3730743" y="509498"/>
                  <a:pt x="3637993" y="513360"/>
                  <a:pt x="3545246" y="532664"/>
                </a:cubicBezTo>
                <a:cubicBezTo>
                  <a:pt x="3467954" y="548109"/>
                  <a:pt x="3384480" y="521081"/>
                  <a:pt x="3291732" y="617605"/>
                </a:cubicBezTo>
                <a:cubicBezTo>
                  <a:pt x="3520513" y="687103"/>
                  <a:pt x="3727651" y="582857"/>
                  <a:pt x="3953340" y="652353"/>
                </a:cubicBezTo>
                <a:cubicBezTo>
                  <a:pt x="3820400" y="714129"/>
                  <a:pt x="3712194" y="694824"/>
                  <a:pt x="3610170" y="729572"/>
                </a:cubicBezTo>
                <a:cubicBezTo>
                  <a:pt x="3517420" y="764322"/>
                  <a:pt x="3406122" y="725712"/>
                  <a:pt x="3328832" y="829957"/>
                </a:cubicBezTo>
                <a:cubicBezTo>
                  <a:pt x="3270090" y="911035"/>
                  <a:pt x="3208258" y="922618"/>
                  <a:pt x="3130966" y="876288"/>
                </a:cubicBezTo>
                <a:cubicBezTo>
                  <a:pt x="3062950" y="833818"/>
                  <a:pt x="2988752" y="845400"/>
                  <a:pt x="2920736" y="887872"/>
                </a:cubicBezTo>
                <a:cubicBezTo>
                  <a:pt x="2896004" y="903315"/>
                  <a:pt x="2871269" y="922618"/>
                  <a:pt x="2871269" y="961228"/>
                </a:cubicBezTo>
                <a:cubicBezTo>
                  <a:pt x="2871269" y="1015283"/>
                  <a:pt x="2902186" y="1030726"/>
                  <a:pt x="2936195" y="1038448"/>
                </a:cubicBezTo>
                <a:cubicBezTo>
                  <a:pt x="2967111" y="1046168"/>
                  <a:pt x="3004210" y="1053891"/>
                  <a:pt x="3035126" y="1046168"/>
                </a:cubicBezTo>
                <a:cubicBezTo>
                  <a:pt x="3232990" y="1003700"/>
                  <a:pt x="3427764" y="1073194"/>
                  <a:pt x="3625627" y="1065474"/>
                </a:cubicBezTo>
                <a:cubicBezTo>
                  <a:pt x="3004210" y="1231494"/>
                  <a:pt x="2376610" y="1177441"/>
                  <a:pt x="1733551" y="1235355"/>
                </a:cubicBezTo>
                <a:cubicBezTo>
                  <a:pt x="1817025" y="1351183"/>
                  <a:pt x="1925232" y="1254661"/>
                  <a:pt x="1990156" y="1339602"/>
                </a:cubicBezTo>
                <a:cubicBezTo>
                  <a:pt x="1928323" y="1517205"/>
                  <a:pt x="1953057" y="1613728"/>
                  <a:pt x="2076722" y="1625311"/>
                </a:cubicBezTo>
                <a:cubicBezTo>
                  <a:pt x="2197295" y="1636894"/>
                  <a:pt x="2327143" y="1575118"/>
                  <a:pt x="2392067" y="1787470"/>
                </a:cubicBezTo>
                <a:cubicBezTo>
                  <a:pt x="2410617" y="1853106"/>
                  <a:pt x="2525008" y="1833802"/>
                  <a:pt x="2596115" y="1845385"/>
                </a:cubicBezTo>
                <a:cubicBezTo>
                  <a:pt x="2750696" y="1872411"/>
                  <a:pt x="2914554" y="1845385"/>
                  <a:pt x="3062950" y="1930326"/>
                </a:cubicBezTo>
                <a:cubicBezTo>
                  <a:pt x="3121692" y="1961213"/>
                  <a:pt x="3161883" y="1984378"/>
                  <a:pt x="3130966" y="2069319"/>
                </a:cubicBezTo>
                <a:cubicBezTo>
                  <a:pt x="3100050" y="2158121"/>
                  <a:pt x="3140242" y="2189008"/>
                  <a:pt x="3189708" y="2223754"/>
                </a:cubicBezTo>
                <a:cubicBezTo>
                  <a:pt x="3226808" y="2250784"/>
                  <a:pt x="3282457" y="2243060"/>
                  <a:pt x="3313373" y="2324141"/>
                </a:cubicBezTo>
                <a:cubicBezTo>
                  <a:pt x="2988752" y="2312558"/>
                  <a:pt x="2673405" y="2246923"/>
                  <a:pt x="2351877" y="2308697"/>
                </a:cubicBezTo>
                <a:cubicBezTo>
                  <a:pt x="2704323" y="2463134"/>
                  <a:pt x="3090776" y="2455412"/>
                  <a:pt x="3437038" y="2633017"/>
                </a:cubicBezTo>
                <a:cubicBezTo>
                  <a:pt x="3424671" y="2694791"/>
                  <a:pt x="3344289" y="2667764"/>
                  <a:pt x="3341198" y="2760427"/>
                </a:cubicBezTo>
                <a:cubicBezTo>
                  <a:pt x="3523603" y="2856951"/>
                  <a:pt x="3743110" y="2791314"/>
                  <a:pt x="3934791" y="2934169"/>
                </a:cubicBezTo>
                <a:cubicBezTo>
                  <a:pt x="3823492" y="2999805"/>
                  <a:pt x="3721469" y="2891699"/>
                  <a:pt x="3616352" y="2953473"/>
                </a:cubicBezTo>
                <a:cubicBezTo>
                  <a:pt x="3650361" y="3046136"/>
                  <a:pt x="5189993" y="3617555"/>
                  <a:pt x="5468240" y="3679329"/>
                </a:cubicBezTo>
                <a:cubicBezTo>
                  <a:pt x="6034007" y="3806740"/>
                  <a:pt x="7663296" y="4131059"/>
                  <a:pt x="8111582" y="4204418"/>
                </a:cubicBezTo>
                <a:cubicBezTo>
                  <a:pt x="8457844" y="4258470"/>
                  <a:pt x="8801016" y="4300942"/>
                  <a:pt x="9144186" y="4304802"/>
                </a:cubicBezTo>
                <a:cubicBezTo>
                  <a:pt x="9536822" y="4308663"/>
                  <a:pt x="9926368" y="4289359"/>
                  <a:pt x="10319004" y="4273915"/>
                </a:cubicBezTo>
                <a:cubicBezTo>
                  <a:pt x="10906415" y="4250750"/>
                  <a:pt x="11484549" y="4158087"/>
                  <a:pt x="12053408" y="3907125"/>
                </a:cubicBezTo>
                <a:lnTo>
                  <a:pt x="12192000" y="3841157"/>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1CEA14-CD85-25CF-1CDF-FC97D8822D00}"/>
              </a:ext>
            </a:extLst>
          </p:cNvPr>
          <p:cNvSpPr>
            <a:spLocks noGrp="1"/>
          </p:cNvSpPr>
          <p:nvPr>
            <p:ph type="title"/>
          </p:nvPr>
        </p:nvSpPr>
        <p:spPr>
          <a:xfrm>
            <a:off x="0" y="4559709"/>
            <a:ext cx="9758149" cy="1754376"/>
          </a:xfrm>
        </p:spPr>
        <p:txBody>
          <a:bodyPr vert="horz" lIns="91440" tIns="45720" rIns="91440" bIns="45720" rtlCol="0" anchor="b">
            <a:noAutofit/>
          </a:bodyPr>
          <a:lstStyle/>
          <a:p>
            <a:pPr algn="ctr"/>
            <a:r>
              <a:rPr lang="en-US" sz="7200" b="1" dirty="0">
                <a:solidFill>
                  <a:schemeClr val="bg2">
                    <a:lumMod val="10000"/>
                  </a:schemeClr>
                </a:solidFill>
                <a:latin typeface="Calibri" panose="020F0502020204030204" pitchFamily="34" charset="0"/>
              </a:rPr>
              <a:t>Annual Local Audit</a:t>
            </a:r>
            <a:br>
              <a:rPr lang="en-US" sz="7200" b="1" dirty="0">
                <a:solidFill>
                  <a:schemeClr val="bg2">
                    <a:lumMod val="10000"/>
                  </a:schemeClr>
                </a:solidFill>
                <a:latin typeface="Calibri" panose="020F0502020204030204" pitchFamily="34" charset="0"/>
              </a:rPr>
            </a:br>
            <a:r>
              <a:rPr lang="en-US" sz="7200" b="1" dirty="0">
                <a:solidFill>
                  <a:schemeClr val="bg2">
                    <a:lumMod val="10000"/>
                  </a:schemeClr>
                </a:solidFill>
                <a:latin typeface="Calibri" panose="020F0502020204030204" pitchFamily="34" charset="0"/>
              </a:rPr>
              <a:t>Checks and Balances</a:t>
            </a:r>
            <a:endParaRPr lang="en-US" sz="7200" b="1" kern="1200" dirty="0">
              <a:latin typeface="+mj-lt"/>
              <a:ea typeface="+mj-ea"/>
              <a:cs typeface="+mj-cs"/>
            </a:endParaRPr>
          </a:p>
        </p:txBody>
      </p:sp>
      <p:pic>
        <p:nvPicPr>
          <p:cNvPr id="3" name="Picture 2">
            <a:extLst>
              <a:ext uri="{FF2B5EF4-FFF2-40B4-BE49-F238E27FC236}">
                <a16:creationId xmlns:a16="http://schemas.microsoft.com/office/drawing/2014/main" id="{71AD3A08-3782-CB76-EB4C-DAA891EF5753}"/>
              </a:ext>
            </a:extLst>
          </p:cNvPr>
          <p:cNvPicPr>
            <a:picLocks noChangeAspect="1"/>
          </p:cNvPicPr>
          <p:nvPr/>
        </p:nvPicPr>
        <p:blipFill>
          <a:blip r:embed="rId3"/>
          <a:stretch>
            <a:fillRect/>
          </a:stretch>
        </p:blipFill>
        <p:spPr>
          <a:xfrm>
            <a:off x="5654525" y="230274"/>
            <a:ext cx="5509344" cy="3661145"/>
          </a:xfrm>
          <a:prstGeom prst="rect">
            <a:avLst/>
          </a:prstGeom>
        </p:spPr>
      </p:pic>
    </p:spTree>
    <p:extLst>
      <p:ext uri="{BB962C8B-B14F-4D97-AF65-F5344CB8AC3E}">
        <p14:creationId xmlns:p14="http://schemas.microsoft.com/office/powerpoint/2010/main" val="1196376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64648" y="-21133"/>
            <a:ext cx="10862704" cy="6194201"/>
            <a:chOff x="0" y="0"/>
            <a:chExt cx="32588113" cy="18582604"/>
          </a:xfrm>
        </p:grpSpPr>
        <p:sp>
          <p:nvSpPr>
            <p:cNvPr id="3" name="Freeform 3"/>
            <p:cNvSpPr/>
            <p:nvPr/>
          </p:nvSpPr>
          <p:spPr>
            <a:xfrm>
              <a:off x="63500" y="2174240"/>
              <a:ext cx="32461073" cy="16344899"/>
            </a:xfrm>
            <a:custGeom>
              <a:avLst/>
              <a:gdLst/>
              <a:ahLst/>
              <a:cxnLst/>
              <a:rect l="l" t="t" r="r" b="b"/>
              <a:pathLst>
                <a:path w="32461073" h="16344899">
                  <a:moveTo>
                    <a:pt x="0" y="0"/>
                  </a:moveTo>
                  <a:lnTo>
                    <a:pt x="32461073" y="0"/>
                  </a:lnTo>
                  <a:lnTo>
                    <a:pt x="32461073" y="16344899"/>
                  </a:lnTo>
                  <a:lnTo>
                    <a:pt x="0" y="16344899"/>
                  </a:lnTo>
                  <a:lnTo>
                    <a:pt x="0" y="0"/>
                  </a:lnTo>
                </a:path>
              </a:pathLst>
            </a:custGeom>
            <a:solidFill>
              <a:srgbClr val="002D74"/>
            </a:solidFill>
          </p:spPr>
        </p:sp>
        <p:sp>
          <p:nvSpPr>
            <p:cNvPr id="4" name="Freeform 4"/>
            <p:cNvSpPr/>
            <p:nvPr/>
          </p:nvSpPr>
          <p:spPr>
            <a:xfrm>
              <a:off x="16258160" y="63500"/>
              <a:ext cx="60198" cy="4229354"/>
            </a:xfrm>
            <a:custGeom>
              <a:avLst/>
              <a:gdLst/>
              <a:ahLst/>
              <a:cxnLst/>
              <a:rect l="l" t="t" r="r" b="b"/>
              <a:pathLst>
                <a:path w="60198" h="4229354">
                  <a:moveTo>
                    <a:pt x="60197" y="0"/>
                  </a:moveTo>
                  <a:lnTo>
                    <a:pt x="60197" y="4229354"/>
                  </a:lnTo>
                  <a:lnTo>
                    <a:pt x="0" y="4229354"/>
                  </a:lnTo>
                  <a:lnTo>
                    <a:pt x="0" y="0"/>
                  </a:lnTo>
                  <a:close/>
                </a:path>
              </a:pathLst>
            </a:custGeom>
            <a:solidFill>
              <a:srgbClr val="FFB71B"/>
            </a:solidFill>
          </p:spPr>
        </p:sp>
      </p:grpSp>
      <p:sp>
        <p:nvSpPr>
          <p:cNvPr id="5" name="TextBox 5"/>
          <p:cNvSpPr txBox="1"/>
          <p:nvPr/>
        </p:nvSpPr>
        <p:spPr>
          <a:xfrm>
            <a:off x="1315211" y="1726863"/>
            <a:ext cx="9537648" cy="4115486"/>
          </a:xfrm>
          <a:prstGeom prst="rect">
            <a:avLst/>
          </a:prstGeom>
        </p:spPr>
        <p:txBody>
          <a:bodyPr lIns="0" tIns="0" rIns="0" bIns="0" rtlCol="0" anchor="t">
            <a:spAutoFit/>
          </a:bodyPr>
          <a:lstStyle/>
          <a:p>
            <a:pPr marL="0" marR="0" lvl="0" indent="0" algn="ctr" defTabSz="609630" rtl="0" eaLnBrk="1" fontAlgn="auto" latinLnBrk="0" hangingPunct="1">
              <a:lnSpc>
                <a:spcPts val="4782"/>
              </a:lnSpc>
              <a:spcBef>
                <a:spcPts val="0"/>
              </a:spcBef>
              <a:spcAft>
                <a:spcPts val="0"/>
              </a:spcAft>
              <a:buClrTx/>
              <a:buSzTx/>
              <a:buFontTx/>
              <a:buNone/>
              <a:tabLst/>
              <a:defRPr/>
            </a:pPr>
            <a:r>
              <a:rPr kumimoji="0" lang="en-US" sz="4800" b="1" i="0" u="none" strike="noStrike" kern="1200" cap="none" spc="-134" normalizeH="0" baseline="0" noProof="0">
                <a:ln>
                  <a:noFill/>
                </a:ln>
                <a:solidFill>
                  <a:srgbClr val="FDFDFD"/>
                </a:solidFill>
                <a:effectLst/>
                <a:uLnTx/>
                <a:uFillTx/>
                <a:latin typeface="Carlito"/>
                <a:ea typeface="+mn-ea"/>
                <a:cs typeface="+mn-cs"/>
              </a:rPr>
              <a:t>“the process of influencing the activities of the members of an organized group toward the determination and accomplishment of shared goals”</a:t>
            </a:r>
          </a:p>
          <a:p>
            <a:pPr marL="0" marR="0" lvl="0" indent="0" algn="ctr" defTabSz="609630" rtl="0" eaLnBrk="1" fontAlgn="auto" latinLnBrk="0" hangingPunct="1">
              <a:lnSpc>
                <a:spcPts val="4782"/>
              </a:lnSpc>
              <a:spcBef>
                <a:spcPts val="0"/>
              </a:spcBef>
              <a:spcAft>
                <a:spcPts val="0"/>
              </a:spcAft>
              <a:buClrTx/>
              <a:buSzTx/>
              <a:buFontTx/>
              <a:buNone/>
              <a:tabLst/>
              <a:defRPr/>
            </a:pPr>
            <a:endParaRPr kumimoji="0" lang="en-US" sz="4800" b="1" i="0" u="none" strike="noStrike" kern="1200" cap="none" spc="-134" normalizeH="0" baseline="0" noProof="0">
              <a:ln>
                <a:noFill/>
              </a:ln>
              <a:solidFill>
                <a:srgbClr val="FDFDFD"/>
              </a:solidFill>
              <a:effectLst/>
              <a:uLnTx/>
              <a:uFillTx/>
              <a:latin typeface="Carlito"/>
              <a:ea typeface="+mn-ea"/>
              <a:cs typeface="+mn-cs"/>
            </a:endParaRPr>
          </a:p>
          <a:p>
            <a:pPr marL="0" marR="0" lvl="0" indent="0" algn="ctr" defTabSz="609630" rtl="0" eaLnBrk="1" fontAlgn="auto" latinLnBrk="0" hangingPunct="1">
              <a:lnSpc>
                <a:spcPts val="3854"/>
              </a:lnSpc>
              <a:spcBef>
                <a:spcPts val="0"/>
              </a:spcBef>
              <a:spcAft>
                <a:spcPts val="0"/>
              </a:spcAft>
              <a:buClrTx/>
              <a:buSzTx/>
              <a:buFontTx/>
              <a:buNone/>
              <a:tabLst/>
              <a:defRPr/>
            </a:pPr>
            <a:r>
              <a:rPr kumimoji="0" lang="en-US" sz="4800" b="1" i="0" u="none" strike="noStrike" kern="1200" cap="none" spc="-108" normalizeH="0" baseline="0" noProof="0">
                <a:ln>
                  <a:noFill/>
                </a:ln>
                <a:solidFill>
                  <a:srgbClr val="FDFDFD"/>
                </a:solidFill>
                <a:effectLst/>
                <a:uLnTx/>
                <a:uFillTx/>
                <a:latin typeface="Carlito"/>
                <a:ea typeface="+mn-ea"/>
                <a:cs typeface="+mn-cs"/>
              </a:rPr>
              <a:t> Paul F. Clark, author Building More Effective Unions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23906" name="Title 1"/>
          <p:cNvSpPr>
            <a:spLocks noGrp="1"/>
          </p:cNvSpPr>
          <p:nvPr>
            <p:ph type="title"/>
          </p:nvPr>
        </p:nvSpPr>
        <p:spPr>
          <a:xfrm>
            <a:off x="1981200" y="274638"/>
            <a:ext cx="8229600" cy="882650"/>
          </a:xfrm>
        </p:spPr>
        <p:txBody>
          <a:bodyPr/>
          <a:lstStyle/>
          <a:p>
            <a:pPr eaLnBrk="1" hangingPunct="1"/>
            <a:r>
              <a:rPr lang="en-US" altLang="en-US" dirty="0">
                <a:solidFill>
                  <a:schemeClr val="bg2">
                    <a:lumMod val="10000"/>
                  </a:schemeClr>
                </a:solidFill>
              </a:rPr>
              <a:t>Conducting A Local Audit</a:t>
            </a:r>
          </a:p>
        </p:txBody>
      </p:sp>
      <p:sp>
        <p:nvSpPr>
          <p:cNvPr id="123907" name="Content Placeholder 2"/>
          <p:cNvSpPr>
            <a:spLocks noGrp="1"/>
          </p:cNvSpPr>
          <p:nvPr>
            <p:ph idx="1"/>
          </p:nvPr>
        </p:nvSpPr>
        <p:spPr bwMode="auto">
          <a:xfrm>
            <a:off x="1054099" y="1493838"/>
            <a:ext cx="10232599"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
            </a:pPr>
            <a:r>
              <a:rPr lang="en-US" altLang="en-US" b="1" u="sng" dirty="0">
                <a:solidFill>
                  <a:schemeClr val="bg2">
                    <a:lumMod val="10000"/>
                  </a:schemeClr>
                </a:solidFill>
                <a:latin typeface="Calibri" panose="020F0502020204030204" pitchFamily="34" charset="0"/>
              </a:rPr>
              <a:t>At least once a year</a:t>
            </a:r>
            <a:r>
              <a:rPr lang="en-US" altLang="en-US" dirty="0">
                <a:solidFill>
                  <a:schemeClr val="bg2">
                    <a:lumMod val="10000"/>
                  </a:schemeClr>
                </a:solidFill>
                <a:latin typeface="Calibri" panose="020F0502020204030204" pitchFamily="34" charset="0"/>
              </a:rPr>
              <a:t>--</a:t>
            </a:r>
            <a:r>
              <a:rPr lang="en-US" altLang="en-US" b="1" dirty="0">
                <a:solidFill>
                  <a:schemeClr val="bg2">
                    <a:lumMod val="10000"/>
                  </a:schemeClr>
                </a:solidFill>
                <a:latin typeface="Calibri" panose="020F0502020204030204" pitchFamily="34" charset="0"/>
              </a:rPr>
              <a:t>Mandatory</a:t>
            </a:r>
          </a:p>
          <a:p>
            <a:pPr lvl="2"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At the close of each Year End</a:t>
            </a:r>
          </a:p>
          <a:p>
            <a:pPr lvl="2"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a change in Financial Officers</a:t>
            </a:r>
          </a:p>
          <a:p>
            <a:pPr lvl="2"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a suspicion of any wrongdoing</a:t>
            </a:r>
          </a:p>
          <a:p>
            <a:pPr lvl="2" eaLnBrk="1" hangingPunct="1">
              <a:buFont typeface="Wingdings" panose="05000000000000000000" pitchFamily="2" charset="2"/>
              <a:buChar char="§"/>
            </a:pPr>
            <a:endParaRPr lang="en-US" altLang="en-US"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sz="2800" b="1" dirty="0">
                <a:solidFill>
                  <a:schemeClr val="bg2">
                    <a:lumMod val="10000"/>
                  </a:schemeClr>
                </a:solidFill>
                <a:latin typeface="Calibri" panose="020F0502020204030204" pitchFamily="34" charset="0"/>
              </a:rPr>
              <a:t>Make a certification using Audit Certification Form 41 to the National Secretary-Treasurer showing that an audit has been completed</a:t>
            </a:r>
          </a:p>
        </p:txBody>
      </p:sp>
      <p:sp>
        <p:nvSpPr>
          <p:cNvPr id="1239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8C6B66A-9107-47F5-B4A3-CC07FAA4DC5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41694325"/>
      </p:ext>
    </p:extLst>
  </p:cSld>
  <p:clrMapOvr>
    <a:masterClrMapping/>
  </p:clrMapOvr>
  <p:transition spd="slow">
    <p:circle/>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25954" name="Title 1"/>
          <p:cNvSpPr>
            <a:spLocks noGrp="1"/>
          </p:cNvSpPr>
          <p:nvPr>
            <p:ph type="title"/>
          </p:nvPr>
        </p:nvSpPr>
        <p:spPr>
          <a:xfrm>
            <a:off x="1981200" y="-46131"/>
            <a:ext cx="8229600" cy="1143000"/>
          </a:xfrm>
        </p:spPr>
        <p:txBody>
          <a:bodyPr/>
          <a:lstStyle/>
          <a:p>
            <a:pPr eaLnBrk="1" hangingPunct="1"/>
            <a:r>
              <a:rPr lang="en-US" altLang="en-US" b="1" dirty="0">
                <a:solidFill>
                  <a:schemeClr val="bg2">
                    <a:lumMod val="10000"/>
                  </a:schemeClr>
                </a:solidFill>
                <a:latin typeface="Calibri" panose="020F0502020204030204" pitchFamily="34" charset="0"/>
              </a:rPr>
              <a:t>Conducting Local Audits</a:t>
            </a:r>
          </a:p>
        </p:txBody>
      </p:sp>
      <p:sp>
        <p:nvSpPr>
          <p:cNvPr id="125955" name="Content Placeholder 2"/>
          <p:cNvSpPr>
            <a:spLocks noGrp="1"/>
          </p:cNvSpPr>
          <p:nvPr>
            <p:ph idx="1"/>
          </p:nvPr>
        </p:nvSpPr>
        <p:spPr bwMode="auto">
          <a:xfrm>
            <a:off x="323116" y="1303291"/>
            <a:ext cx="10339885" cy="4846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b="1" dirty="0">
                <a:solidFill>
                  <a:schemeClr val="bg2">
                    <a:lumMod val="10000"/>
                  </a:schemeClr>
                </a:solidFill>
                <a:latin typeface="Calibri" panose="020F0502020204030204" pitchFamily="34" charset="0"/>
              </a:rPr>
              <a:t>Committee Members:</a:t>
            </a:r>
          </a:p>
          <a:p>
            <a:pPr lvl="1" eaLnBrk="1" hangingPunct="1"/>
            <a:r>
              <a:rPr lang="en-US" altLang="en-US" sz="2400" b="1" dirty="0">
                <a:solidFill>
                  <a:schemeClr val="bg2">
                    <a:lumMod val="10000"/>
                  </a:schemeClr>
                </a:solidFill>
                <a:latin typeface="Calibri" panose="020F0502020204030204" pitchFamily="34" charset="0"/>
              </a:rPr>
              <a:t>Annual Internal Audit</a:t>
            </a:r>
          </a:p>
          <a:p>
            <a:pPr lvl="2" eaLnBrk="1" hangingPunct="1"/>
            <a:r>
              <a:rPr lang="en-US" altLang="en-US" b="1" dirty="0">
                <a:solidFill>
                  <a:schemeClr val="bg2">
                    <a:lumMod val="10000"/>
                  </a:schemeClr>
                </a:solidFill>
                <a:latin typeface="Calibri" panose="020F0502020204030204" pitchFamily="34" charset="0"/>
              </a:rPr>
              <a:t>President should appoint an </a:t>
            </a:r>
            <a:r>
              <a:rPr lang="en-US" altLang="en-US" b="1" u="sng" dirty="0">
                <a:solidFill>
                  <a:schemeClr val="bg2">
                    <a:lumMod val="10000"/>
                  </a:schemeClr>
                </a:solidFill>
                <a:latin typeface="Calibri" panose="020F0502020204030204" pitchFamily="34" charset="0"/>
              </a:rPr>
              <a:t>odd </a:t>
            </a:r>
            <a:r>
              <a:rPr lang="en-US" altLang="en-US" b="1" dirty="0">
                <a:solidFill>
                  <a:schemeClr val="bg2">
                    <a:lumMod val="10000"/>
                  </a:schemeClr>
                </a:solidFill>
                <a:latin typeface="Calibri" panose="020F0502020204030204" pitchFamily="34" charset="0"/>
              </a:rPr>
              <a:t>number of members (3 or 5) that do not have </a:t>
            </a:r>
            <a:r>
              <a:rPr lang="en-US" altLang="en-US" b="1" u="sng" dirty="0">
                <a:solidFill>
                  <a:schemeClr val="bg2">
                    <a:lumMod val="10000"/>
                  </a:schemeClr>
                </a:solidFill>
                <a:latin typeface="Calibri" panose="020F0502020204030204" pitchFamily="34" charset="0"/>
              </a:rPr>
              <a:t>signature</a:t>
            </a:r>
            <a:r>
              <a:rPr lang="en-US" altLang="en-US" b="1" dirty="0">
                <a:solidFill>
                  <a:schemeClr val="bg2">
                    <a:lumMod val="10000"/>
                  </a:schemeClr>
                </a:solidFill>
                <a:latin typeface="Calibri" panose="020F0502020204030204" pitchFamily="34" charset="0"/>
              </a:rPr>
              <a:t> authority on any accounts</a:t>
            </a:r>
          </a:p>
          <a:p>
            <a:pPr lvl="1" eaLnBrk="1" hangingPunct="1"/>
            <a:r>
              <a:rPr lang="en-US" altLang="en-US" sz="2400" b="1" dirty="0">
                <a:solidFill>
                  <a:schemeClr val="bg2">
                    <a:lumMod val="10000"/>
                  </a:schemeClr>
                </a:solidFill>
                <a:latin typeface="Calibri" panose="020F0502020204030204" pitchFamily="34" charset="0"/>
              </a:rPr>
              <a:t>Annual External Audit</a:t>
            </a:r>
          </a:p>
          <a:p>
            <a:pPr lvl="2" eaLnBrk="1" hangingPunct="1"/>
            <a:r>
              <a:rPr lang="en-US" altLang="en-US" sz="2000" b="1" dirty="0">
                <a:solidFill>
                  <a:schemeClr val="bg2">
                    <a:lumMod val="10000"/>
                  </a:schemeClr>
                </a:solidFill>
                <a:latin typeface="Calibri" panose="020F0502020204030204" pitchFamily="34" charset="0"/>
              </a:rPr>
              <a:t>May hire outside Accountants or Bookkeepers</a:t>
            </a:r>
          </a:p>
          <a:p>
            <a:pPr marL="914400" lvl="2" indent="0" eaLnBrk="1" hangingPunct="1">
              <a:buNone/>
            </a:pPr>
            <a:endParaRPr lang="en-US" altLang="en-US" sz="2000" b="1" dirty="0">
              <a:solidFill>
                <a:schemeClr val="bg2">
                  <a:lumMod val="10000"/>
                </a:schemeClr>
              </a:solidFill>
              <a:latin typeface="Calibri" panose="020F0502020204030204" pitchFamily="34" charset="0"/>
            </a:endParaRPr>
          </a:p>
          <a:p>
            <a:pPr lvl="1" eaLnBrk="1" hangingPunct="1"/>
            <a:r>
              <a:rPr lang="en-US" altLang="en-US" sz="2400" b="1" dirty="0">
                <a:solidFill>
                  <a:schemeClr val="bg2">
                    <a:lumMod val="10000"/>
                  </a:schemeClr>
                </a:solidFill>
                <a:latin typeface="Calibri" panose="020F0502020204030204" pitchFamily="34" charset="0"/>
              </a:rPr>
              <a:t>Monthly Audits by the Financial Officers</a:t>
            </a:r>
          </a:p>
          <a:p>
            <a:pPr lvl="2" eaLnBrk="1" hangingPunct="1"/>
            <a:r>
              <a:rPr lang="en-US" altLang="en-US" sz="2000" b="1" u="sng" dirty="0">
                <a:solidFill>
                  <a:schemeClr val="bg2">
                    <a:lumMod val="10000"/>
                  </a:schemeClr>
                </a:solidFill>
                <a:latin typeface="Calibri" panose="020F0502020204030204" pitchFamily="34" charset="0"/>
              </a:rPr>
              <a:t>Savings, </a:t>
            </a:r>
            <a:r>
              <a:rPr lang="en-US" altLang="en-US" sz="2000" b="1" dirty="0">
                <a:solidFill>
                  <a:schemeClr val="bg2">
                    <a:lumMod val="10000"/>
                  </a:schemeClr>
                </a:solidFill>
                <a:latin typeface="Calibri" panose="020F0502020204030204" pitchFamily="34" charset="0"/>
              </a:rPr>
              <a:t>Checking, Investment, and </a:t>
            </a:r>
            <a:r>
              <a:rPr lang="en-US" altLang="en-US" sz="2000" b="1" u="sng" dirty="0">
                <a:solidFill>
                  <a:schemeClr val="bg2">
                    <a:lumMod val="10000"/>
                  </a:schemeClr>
                </a:solidFill>
                <a:latin typeface="Calibri" panose="020F0502020204030204" pitchFamily="34" charset="0"/>
              </a:rPr>
              <a:t>Credit Card Account statements </a:t>
            </a:r>
            <a:r>
              <a:rPr lang="en-US" altLang="en-US" sz="2000" b="1" dirty="0">
                <a:solidFill>
                  <a:schemeClr val="bg2">
                    <a:lumMod val="10000"/>
                  </a:schemeClr>
                </a:solidFill>
                <a:latin typeface="Calibri" panose="020F0502020204030204" pitchFamily="34" charset="0"/>
              </a:rPr>
              <a:t>to insure all items have been reconciled.</a:t>
            </a:r>
          </a:p>
          <a:p>
            <a:pPr lvl="2" eaLnBrk="1" hangingPunct="1"/>
            <a:r>
              <a:rPr lang="en-US" altLang="en-US" sz="2000" b="1" dirty="0">
                <a:solidFill>
                  <a:schemeClr val="bg2">
                    <a:lumMod val="10000"/>
                  </a:schemeClr>
                </a:solidFill>
                <a:latin typeface="Calibri" panose="020F0502020204030204" pitchFamily="34" charset="0"/>
              </a:rPr>
              <a:t>Also review checkbook and dues deduction listings</a:t>
            </a:r>
          </a:p>
        </p:txBody>
      </p:sp>
      <p:sp>
        <p:nvSpPr>
          <p:cNvPr id="1259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2EAD584-39DA-45EB-A573-9BDC56A8E453}"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30068639"/>
      </p:ext>
    </p:extLst>
  </p:cSld>
  <p:clrMapOvr>
    <a:masterClrMapping/>
  </p:clrMapOvr>
  <p:transition spd="slow">
    <p:circle/>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r>
              <a:rPr lang="en-US" altLang="en-US" sz="3600" dirty="0">
                <a:solidFill>
                  <a:schemeClr val="bg2">
                    <a:lumMod val="10000"/>
                  </a:schemeClr>
                </a:solidFill>
                <a:latin typeface="Calibri" panose="020F0502020204030204" pitchFamily="34" charset="0"/>
              </a:rPr>
              <a:t>Records Needed to Perform Audit</a:t>
            </a:r>
          </a:p>
        </p:txBody>
      </p:sp>
      <p:sp>
        <p:nvSpPr>
          <p:cNvPr id="128003" name="Content Placeholder 2"/>
          <p:cNvSpPr>
            <a:spLocks noGrp="1"/>
          </p:cNvSpPr>
          <p:nvPr>
            <p:ph sz="half" idx="2"/>
          </p:nvPr>
        </p:nvSpPr>
        <p:spPr bwMode="auto">
          <a:xfrm>
            <a:off x="609600" y="1644650"/>
            <a:ext cx="4040187" cy="3951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Checkbook</a:t>
            </a:r>
          </a:p>
          <a:p>
            <a:pPr eaLnBrk="1" hangingPunct="1">
              <a:buFont typeface="Wingdings" panose="05000000000000000000" pitchFamily="2" charset="2"/>
              <a:buChar char="§"/>
            </a:pPr>
            <a:endParaRPr lang="en-US" altLang="en-US" sz="18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Savings, checking, and investments account statements, cancelled checks, deposit slips, and credit card statements</a:t>
            </a:r>
          </a:p>
          <a:p>
            <a:pPr eaLnBrk="1" hangingPunct="1">
              <a:buFont typeface="Wingdings" panose="05000000000000000000" pitchFamily="2" charset="2"/>
              <a:buChar char="§"/>
            </a:pPr>
            <a:endParaRPr lang="en-US" altLang="en-US" sz="18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Dues deduction listings</a:t>
            </a:r>
          </a:p>
          <a:p>
            <a:pPr eaLnBrk="1" hangingPunct="1">
              <a:buFont typeface="Wingdings" panose="05000000000000000000" pitchFamily="2" charset="2"/>
              <a:buChar char="§"/>
            </a:pPr>
            <a:endParaRPr lang="en-US" altLang="en-US" sz="18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Local constitution and by-laws</a:t>
            </a:r>
          </a:p>
          <a:p>
            <a:pPr eaLnBrk="1" hangingPunct="1">
              <a:buFont typeface="Wingdings" panose="05000000000000000000" pitchFamily="2" charset="2"/>
              <a:buChar char="§"/>
            </a:pPr>
            <a:endParaRPr lang="en-US" altLang="en-US" sz="18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Minutes of local meetings</a:t>
            </a:r>
          </a:p>
          <a:p>
            <a:pPr eaLnBrk="1" hangingPunct="1">
              <a:buFont typeface="Wingdings" panose="05000000000000000000" pitchFamily="2" charset="2"/>
              <a:buChar char="§"/>
            </a:pPr>
            <a:endParaRPr lang="en-US" altLang="en-US" sz="18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LM-2, LM-3, or LM-4 reports for the past 2 years</a:t>
            </a:r>
          </a:p>
        </p:txBody>
      </p:sp>
      <p:sp>
        <p:nvSpPr>
          <p:cNvPr id="128004" name="Content Placeholder 6"/>
          <p:cNvSpPr>
            <a:spLocks noGrp="1"/>
          </p:cNvSpPr>
          <p:nvPr>
            <p:ph sz="quarter" idx="4"/>
          </p:nvPr>
        </p:nvSpPr>
        <p:spPr bwMode="auto">
          <a:xfrm>
            <a:off x="6337301" y="1510507"/>
            <a:ext cx="4365625" cy="4752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IRS 990 EZ or 990 for past two (2) years</a:t>
            </a:r>
          </a:p>
          <a:p>
            <a:pPr>
              <a:buFont typeface="Wingdings" panose="05000000000000000000" pitchFamily="2" charset="2"/>
              <a:buChar char="§"/>
            </a:pPr>
            <a:endParaRPr lang="en-US" altLang="en-US" sz="1800" b="1" dirty="0">
              <a:solidFill>
                <a:schemeClr val="bg2">
                  <a:lumMod val="10000"/>
                </a:schemeClr>
              </a:solidFill>
              <a:latin typeface="Calibri" panose="020F0502020204030204" pitchFamily="34" charset="0"/>
            </a:endParaRPr>
          </a:p>
          <a:p>
            <a:pPr>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Annual budget</a:t>
            </a:r>
          </a:p>
          <a:p>
            <a:pPr>
              <a:buFont typeface="Wingdings" panose="05000000000000000000" pitchFamily="2" charset="2"/>
              <a:buChar char="§"/>
            </a:pPr>
            <a:endParaRPr lang="en-US" altLang="en-US" sz="1800" b="1" dirty="0">
              <a:solidFill>
                <a:schemeClr val="bg2">
                  <a:lumMod val="10000"/>
                </a:schemeClr>
              </a:solidFill>
              <a:latin typeface="Calibri" panose="020F0502020204030204" pitchFamily="34" charset="0"/>
            </a:endParaRPr>
          </a:p>
          <a:p>
            <a:pPr>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Prior audit committee reports</a:t>
            </a:r>
          </a:p>
          <a:p>
            <a:pPr>
              <a:buFont typeface="Wingdings" panose="05000000000000000000" pitchFamily="2" charset="2"/>
              <a:buChar char="§"/>
            </a:pPr>
            <a:endParaRPr lang="en-US" altLang="en-US" sz="1800" b="1" dirty="0">
              <a:solidFill>
                <a:schemeClr val="bg2">
                  <a:lumMod val="10000"/>
                </a:schemeClr>
              </a:solidFill>
              <a:latin typeface="Calibri" panose="020F0502020204030204" pitchFamily="34" charset="0"/>
            </a:endParaRPr>
          </a:p>
          <a:p>
            <a:pPr>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Form W4’s for the past two years – payroll</a:t>
            </a:r>
          </a:p>
          <a:p>
            <a:pPr>
              <a:buFont typeface="Wingdings" panose="05000000000000000000" pitchFamily="2" charset="2"/>
              <a:buChar char="§"/>
            </a:pPr>
            <a:endParaRPr lang="en-US" altLang="en-US" sz="1800" b="1" dirty="0">
              <a:solidFill>
                <a:schemeClr val="bg2">
                  <a:lumMod val="10000"/>
                </a:schemeClr>
              </a:solidFill>
              <a:latin typeface="Calibri" panose="020F0502020204030204" pitchFamily="34" charset="0"/>
            </a:endParaRPr>
          </a:p>
          <a:p>
            <a:pPr>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Current financial roster</a:t>
            </a:r>
          </a:p>
          <a:p>
            <a:pPr>
              <a:buFont typeface="Wingdings" panose="05000000000000000000" pitchFamily="2" charset="2"/>
              <a:buChar char="§"/>
            </a:pPr>
            <a:endParaRPr lang="en-US" altLang="en-US" sz="1800" b="1" dirty="0">
              <a:solidFill>
                <a:schemeClr val="bg2">
                  <a:lumMod val="10000"/>
                </a:schemeClr>
              </a:solidFill>
              <a:latin typeface="Calibri" panose="020F0502020204030204" pitchFamily="34" charset="0"/>
            </a:endParaRPr>
          </a:p>
          <a:p>
            <a:pPr>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Inventory of all fixed assets (i.e. computer or office furniture)</a:t>
            </a:r>
          </a:p>
          <a:p>
            <a:pPr>
              <a:buFont typeface="Wingdings" panose="05000000000000000000" pitchFamily="2" charset="2"/>
              <a:buChar char="§"/>
            </a:pPr>
            <a:endParaRPr lang="en-US" altLang="en-US" sz="1800" b="1" dirty="0">
              <a:solidFill>
                <a:schemeClr val="bg2">
                  <a:lumMod val="10000"/>
                </a:schemeClr>
              </a:solidFill>
              <a:latin typeface="Calibri" panose="020F0502020204030204" pitchFamily="34" charset="0"/>
            </a:endParaRPr>
          </a:p>
          <a:p>
            <a:pPr>
              <a:buFont typeface="Wingdings" panose="05000000000000000000" pitchFamily="2" charset="2"/>
              <a:buChar char="§"/>
            </a:pPr>
            <a:r>
              <a:rPr lang="en-US" altLang="en-US" sz="1800" b="1" dirty="0">
                <a:solidFill>
                  <a:schemeClr val="bg2">
                    <a:lumMod val="10000"/>
                  </a:schemeClr>
                </a:solidFill>
                <a:latin typeface="Calibri" panose="020F0502020204030204" pitchFamily="34" charset="0"/>
              </a:rPr>
              <a:t>Payroll tax returns, forms 940, 941, W-2’s and 1099’s</a:t>
            </a:r>
          </a:p>
          <a:p>
            <a:pPr>
              <a:buFont typeface="Wingdings" panose="05000000000000000000" pitchFamily="2" charset="2"/>
              <a:buChar char="§"/>
            </a:pPr>
            <a:endParaRPr lang="en-US" altLang="en-US" dirty="0">
              <a:solidFill>
                <a:schemeClr val="bg2">
                  <a:lumMod val="10000"/>
                </a:schemeClr>
              </a:solidFill>
            </a:endParaRPr>
          </a:p>
        </p:txBody>
      </p:sp>
      <p:sp>
        <p:nvSpPr>
          <p:cNvPr id="12800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57B5E4-9366-4864-A187-2BDDD442528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89648589"/>
      </p:ext>
    </p:extLst>
  </p:cSld>
  <p:clrMapOvr>
    <a:masterClrMapping/>
  </p:clrMapOvr>
  <p:transition spd="slow">
    <p:circle/>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30050" name="Title 1"/>
          <p:cNvSpPr>
            <a:spLocks noGrp="1"/>
          </p:cNvSpPr>
          <p:nvPr>
            <p:ph type="title"/>
          </p:nvPr>
        </p:nvSpPr>
        <p:spPr>
          <a:xfrm>
            <a:off x="1804987" y="182561"/>
            <a:ext cx="8229600" cy="1417637"/>
          </a:xfrm>
        </p:spPr>
        <p:txBody>
          <a:bodyPr/>
          <a:lstStyle/>
          <a:p>
            <a:pPr eaLnBrk="1" hangingPunct="1"/>
            <a:r>
              <a:rPr lang="en-US" altLang="en-US" dirty="0">
                <a:solidFill>
                  <a:schemeClr val="bg2">
                    <a:lumMod val="10000"/>
                  </a:schemeClr>
                </a:solidFill>
                <a:latin typeface="Calibri" panose="020F0502020204030204" pitchFamily="34" charset="0"/>
              </a:rPr>
              <a:t>    Examples of Red Flag Items During an Audit</a:t>
            </a:r>
          </a:p>
        </p:txBody>
      </p:sp>
      <p:sp>
        <p:nvSpPr>
          <p:cNvPr id="130051" name="Content Placeholder 2"/>
          <p:cNvSpPr>
            <a:spLocks noGrp="1"/>
          </p:cNvSpPr>
          <p:nvPr>
            <p:ph sz="half" idx="1"/>
          </p:nvPr>
        </p:nvSpPr>
        <p:spPr bwMode="auto">
          <a:xfrm>
            <a:off x="1804988" y="2012951"/>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One signature checks</a:t>
            </a:r>
          </a:p>
          <a:p>
            <a:pPr eaLnBrk="1" hangingPunct="1">
              <a:buFont typeface="Wingdings" panose="05000000000000000000" pitchFamily="2" charset="2"/>
              <a:buChar char="§"/>
            </a:pPr>
            <a:endParaRPr lang="en-US" altLang="en-US" sz="8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Pre-signed checks by ONE OFFICER</a:t>
            </a:r>
          </a:p>
          <a:p>
            <a:pPr eaLnBrk="1" hangingPunct="1">
              <a:buFont typeface="Wingdings" panose="05000000000000000000" pitchFamily="2" charset="2"/>
              <a:buChar char="§"/>
            </a:pPr>
            <a:endParaRPr lang="en-US" altLang="en-US" sz="8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Checks written out of sequence</a:t>
            </a:r>
          </a:p>
          <a:p>
            <a:pPr eaLnBrk="1" hangingPunct="1">
              <a:buFont typeface="Wingdings" panose="05000000000000000000" pitchFamily="2" charset="2"/>
              <a:buChar char="§"/>
            </a:pPr>
            <a:endParaRPr lang="en-US" altLang="en-US" sz="8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Checks written to CASH</a:t>
            </a:r>
          </a:p>
          <a:p>
            <a:pPr eaLnBrk="1" hangingPunct="1">
              <a:buFont typeface="Arial" panose="020B0604020202020204" pitchFamily="34" charset="0"/>
              <a:buNone/>
            </a:pPr>
            <a:endParaRPr lang="en-US" altLang="en-US" dirty="0">
              <a:solidFill>
                <a:schemeClr val="bg2">
                  <a:lumMod val="10000"/>
                </a:schemeClr>
              </a:solidFill>
            </a:endParaRPr>
          </a:p>
          <a:p>
            <a:pPr eaLnBrk="1" hangingPunct="1">
              <a:buFont typeface="Arial" panose="020B0604020202020204" pitchFamily="34" charset="0"/>
              <a:buNone/>
            </a:pPr>
            <a:endParaRPr lang="en-US" altLang="en-US" sz="800" dirty="0">
              <a:solidFill>
                <a:schemeClr val="bg2">
                  <a:lumMod val="10000"/>
                </a:schemeClr>
              </a:solidFill>
            </a:endParaRPr>
          </a:p>
        </p:txBody>
      </p:sp>
      <p:sp>
        <p:nvSpPr>
          <p:cNvPr id="130052" name="Content Placeholder 8"/>
          <p:cNvSpPr>
            <a:spLocks noGrp="1"/>
          </p:cNvSpPr>
          <p:nvPr>
            <p:ph sz="half" idx="2"/>
          </p:nvPr>
        </p:nvSpPr>
        <p:spPr bwMode="auto">
          <a:xfrm>
            <a:off x="6823075" y="1830388"/>
            <a:ext cx="4038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Arial" panose="020B0604020202020204" pitchFamily="34" charset="0"/>
              <a:buNone/>
            </a:pPr>
            <a:endParaRPr lang="en-US" altLang="en-US" sz="800" dirty="0">
              <a:solidFill>
                <a:schemeClr val="bg2">
                  <a:lumMod val="10000"/>
                </a:schemeClr>
              </a:solidFill>
            </a:endParaRPr>
          </a:p>
          <a:p>
            <a:pPr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Checks written to INDIVIDUALS</a:t>
            </a:r>
          </a:p>
          <a:p>
            <a:pPr eaLnBrk="1" hangingPunct="1">
              <a:buFont typeface="Wingdings" panose="05000000000000000000" pitchFamily="2" charset="2"/>
              <a:buChar char="§"/>
            </a:pPr>
            <a:endParaRPr lang="en-US" altLang="en-US" sz="8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b="1" dirty="0">
                <a:solidFill>
                  <a:schemeClr val="bg2">
                    <a:lumMod val="10000"/>
                  </a:schemeClr>
                </a:solidFill>
                <a:latin typeface="Calibri" panose="020F0502020204030204" pitchFamily="34" charset="0"/>
              </a:rPr>
              <a:t>Advance payment of salary to employees</a:t>
            </a:r>
          </a:p>
          <a:p>
            <a:pPr eaLnBrk="1" hangingPunct="1">
              <a:buFont typeface="Wingdings" panose="05000000000000000000" pitchFamily="2" charset="2"/>
              <a:buChar char="§"/>
            </a:pPr>
            <a:endParaRPr lang="en-US" altLang="en-US" sz="800" b="1" dirty="0">
              <a:solidFill>
                <a:schemeClr val="bg2">
                  <a:lumMod val="10000"/>
                </a:schemeClr>
              </a:solidFill>
              <a:latin typeface="Calibri" panose="020F0502020204030204" pitchFamily="34" charset="0"/>
            </a:endParaRPr>
          </a:p>
          <a:p>
            <a:pPr eaLnBrk="1" hangingPunct="1">
              <a:buFont typeface="Wingdings" panose="05000000000000000000" pitchFamily="2" charset="2"/>
              <a:buChar char="§"/>
            </a:pPr>
            <a:r>
              <a:rPr lang="en-US" altLang="en-US" b="1" u="sng" dirty="0">
                <a:solidFill>
                  <a:schemeClr val="bg2">
                    <a:lumMod val="10000"/>
                  </a:schemeClr>
                </a:solidFill>
                <a:latin typeface="Calibri" panose="020F0502020204030204" pitchFamily="34" charset="0"/>
              </a:rPr>
              <a:t>Unbalanced checkbooks with no deposit records</a:t>
            </a:r>
          </a:p>
          <a:p>
            <a:pPr>
              <a:buFont typeface="Arial" panose="020B0604020202020204" pitchFamily="34" charset="0"/>
              <a:buNone/>
            </a:pPr>
            <a:endParaRPr lang="en-US" altLang="en-US" dirty="0">
              <a:solidFill>
                <a:schemeClr val="bg2">
                  <a:lumMod val="10000"/>
                </a:schemeClr>
              </a:solidFill>
            </a:endParaRPr>
          </a:p>
        </p:txBody>
      </p:sp>
      <p:sp>
        <p:nvSpPr>
          <p:cNvPr id="13005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6895707-1E4B-42E5-835D-BDE92524CA71}"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pic>
        <p:nvPicPr>
          <p:cNvPr id="130054" name="Picture 2" descr="C:\Documents and Settings\raabek\Local Settings\Temporary Internet Files\Content.IE5\J6FA9DA0\MCj0434741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25" y="480219"/>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Documents and Settings\raabek\Local Settings\Temporary Internet Files\Content.IE5\J6FA9DA0\MCj043474100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0" y="378618"/>
            <a:ext cx="8223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2693412"/>
      </p:ext>
    </p:extLst>
  </p:cSld>
  <p:clrMapOvr>
    <a:masterClrMapping/>
  </p:clrMapOvr>
  <p:transition spd="slow">
    <p:circle/>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0D1D739-EDC4-4BE6-A073-9B157E1F9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CDD35A4-E546-4AF3-A8B9-AC24C5C9F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0 h 6858000"/>
              <a:gd name="connsiteX1" fmla="*/ 3852070 w 12192000"/>
              <a:gd name="connsiteY1" fmla="*/ 0 h 6858000"/>
              <a:gd name="connsiteX2" fmla="*/ 3878367 w 12192000"/>
              <a:gd name="connsiteY2" fmla="*/ 23504 h 6858000"/>
              <a:gd name="connsiteX3" fmla="*/ 3885324 w 12192000"/>
              <a:gd name="connsiteY3" fmla="*/ 84795 h 6858000"/>
              <a:gd name="connsiteX4" fmla="*/ 3820400 w 12192000"/>
              <a:gd name="connsiteY4" fmla="*/ 131127 h 6858000"/>
              <a:gd name="connsiteX5" fmla="*/ 3631811 w 12192000"/>
              <a:gd name="connsiteY5" fmla="*/ 219929 h 6858000"/>
              <a:gd name="connsiteX6" fmla="*/ 4327428 w 12192000"/>
              <a:gd name="connsiteY6" fmla="*/ 351201 h 6858000"/>
              <a:gd name="connsiteX7" fmla="*/ 4080099 w 12192000"/>
              <a:gd name="connsiteY7" fmla="*/ 432279 h 6858000"/>
              <a:gd name="connsiteX8" fmla="*/ 3823492 w 12192000"/>
              <a:gd name="connsiteY8" fmla="*/ 490194 h 6858000"/>
              <a:gd name="connsiteX9" fmla="*/ 3545246 w 12192000"/>
              <a:gd name="connsiteY9" fmla="*/ 532664 h 6858000"/>
              <a:gd name="connsiteX10" fmla="*/ 3291732 w 12192000"/>
              <a:gd name="connsiteY10" fmla="*/ 617605 h 6858000"/>
              <a:gd name="connsiteX11" fmla="*/ 3953340 w 12192000"/>
              <a:gd name="connsiteY11" fmla="*/ 652353 h 6858000"/>
              <a:gd name="connsiteX12" fmla="*/ 3610170 w 12192000"/>
              <a:gd name="connsiteY12" fmla="*/ 729572 h 6858000"/>
              <a:gd name="connsiteX13" fmla="*/ 3328832 w 12192000"/>
              <a:gd name="connsiteY13" fmla="*/ 829957 h 6858000"/>
              <a:gd name="connsiteX14" fmla="*/ 3130966 w 12192000"/>
              <a:gd name="connsiteY14" fmla="*/ 876288 h 6858000"/>
              <a:gd name="connsiteX15" fmla="*/ 2920736 w 12192000"/>
              <a:gd name="connsiteY15" fmla="*/ 887872 h 6858000"/>
              <a:gd name="connsiteX16" fmla="*/ 2871269 w 12192000"/>
              <a:gd name="connsiteY16" fmla="*/ 961228 h 6858000"/>
              <a:gd name="connsiteX17" fmla="*/ 2936195 w 12192000"/>
              <a:gd name="connsiteY17" fmla="*/ 1038448 h 6858000"/>
              <a:gd name="connsiteX18" fmla="*/ 3035126 w 12192000"/>
              <a:gd name="connsiteY18" fmla="*/ 1046168 h 6858000"/>
              <a:gd name="connsiteX19" fmla="*/ 3625627 w 12192000"/>
              <a:gd name="connsiteY19" fmla="*/ 1065474 h 6858000"/>
              <a:gd name="connsiteX20" fmla="*/ 1733551 w 12192000"/>
              <a:gd name="connsiteY20" fmla="*/ 1235355 h 6858000"/>
              <a:gd name="connsiteX21" fmla="*/ 1990156 w 12192000"/>
              <a:gd name="connsiteY21" fmla="*/ 1339602 h 6858000"/>
              <a:gd name="connsiteX22" fmla="*/ 2076722 w 12192000"/>
              <a:gd name="connsiteY22" fmla="*/ 1625311 h 6858000"/>
              <a:gd name="connsiteX23" fmla="*/ 2392067 w 12192000"/>
              <a:gd name="connsiteY23" fmla="*/ 1787470 h 6858000"/>
              <a:gd name="connsiteX24" fmla="*/ 2596115 w 12192000"/>
              <a:gd name="connsiteY24" fmla="*/ 1845385 h 6858000"/>
              <a:gd name="connsiteX25" fmla="*/ 3062950 w 12192000"/>
              <a:gd name="connsiteY25" fmla="*/ 1930326 h 6858000"/>
              <a:gd name="connsiteX26" fmla="*/ 3130966 w 12192000"/>
              <a:gd name="connsiteY26" fmla="*/ 2069319 h 6858000"/>
              <a:gd name="connsiteX27" fmla="*/ 3189708 w 12192000"/>
              <a:gd name="connsiteY27" fmla="*/ 2223754 h 6858000"/>
              <a:gd name="connsiteX28" fmla="*/ 3313373 w 12192000"/>
              <a:gd name="connsiteY28" fmla="*/ 2324141 h 6858000"/>
              <a:gd name="connsiteX29" fmla="*/ 2351877 w 12192000"/>
              <a:gd name="connsiteY29" fmla="*/ 2308697 h 6858000"/>
              <a:gd name="connsiteX30" fmla="*/ 3437038 w 12192000"/>
              <a:gd name="connsiteY30" fmla="*/ 2633017 h 6858000"/>
              <a:gd name="connsiteX31" fmla="*/ 3341198 w 12192000"/>
              <a:gd name="connsiteY31" fmla="*/ 2760427 h 6858000"/>
              <a:gd name="connsiteX32" fmla="*/ 3934791 w 12192000"/>
              <a:gd name="connsiteY32" fmla="*/ 2934169 h 6858000"/>
              <a:gd name="connsiteX33" fmla="*/ 3616352 w 12192000"/>
              <a:gd name="connsiteY33" fmla="*/ 2953473 h 6858000"/>
              <a:gd name="connsiteX34" fmla="*/ 5468240 w 12192000"/>
              <a:gd name="connsiteY34" fmla="*/ 3679329 h 6858000"/>
              <a:gd name="connsiteX35" fmla="*/ 8111582 w 12192000"/>
              <a:gd name="connsiteY35" fmla="*/ 4204418 h 6858000"/>
              <a:gd name="connsiteX36" fmla="*/ 9144186 w 12192000"/>
              <a:gd name="connsiteY36" fmla="*/ 4304802 h 6858000"/>
              <a:gd name="connsiteX37" fmla="*/ 10319004 w 12192000"/>
              <a:gd name="connsiteY37" fmla="*/ 4273915 h 6858000"/>
              <a:gd name="connsiteX38" fmla="*/ 12053408 w 12192000"/>
              <a:gd name="connsiteY38" fmla="*/ 3907125 h 6858000"/>
              <a:gd name="connsiteX39" fmla="*/ 12192000 w 12192000"/>
              <a:gd name="connsiteY39" fmla="*/ 3841157 h 6858000"/>
              <a:gd name="connsiteX40" fmla="*/ 12192000 w 12192000"/>
              <a:gd name="connsiteY40" fmla="*/ 6858000 h 6858000"/>
              <a:gd name="connsiteX41" fmla="*/ 0 w 12192000"/>
              <a:gd name="connsiteY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2000" h="6858000">
                <a:moveTo>
                  <a:pt x="0" y="0"/>
                </a:moveTo>
                <a:lnTo>
                  <a:pt x="3852070" y="0"/>
                </a:lnTo>
                <a:lnTo>
                  <a:pt x="3878367" y="23504"/>
                </a:lnTo>
                <a:cubicBezTo>
                  <a:pt x="3887642" y="39430"/>
                  <a:pt x="3891507" y="59700"/>
                  <a:pt x="3885324" y="84795"/>
                </a:cubicBezTo>
                <a:cubicBezTo>
                  <a:pt x="3876049" y="123406"/>
                  <a:pt x="3845133" y="123406"/>
                  <a:pt x="3820400" y="131127"/>
                </a:cubicBezTo>
                <a:cubicBezTo>
                  <a:pt x="3764751" y="154292"/>
                  <a:pt x="3696735" y="138849"/>
                  <a:pt x="3631811" y="219929"/>
                </a:cubicBezTo>
                <a:cubicBezTo>
                  <a:pt x="3879141" y="262399"/>
                  <a:pt x="4117198" y="181318"/>
                  <a:pt x="4327428" y="351201"/>
                </a:cubicBezTo>
                <a:cubicBezTo>
                  <a:pt x="4250138" y="436142"/>
                  <a:pt x="4163572" y="416836"/>
                  <a:pt x="4080099" y="432279"/>
                </a:cubicBezTo>
                <a:cubicBezTo>
                  <a:pt x="3993533" y="447725"/>
                  <a:pt x="3910058" y="474751"/>
                  <a:pt x="3823492" y="490194"/>
                </a:cubicBezTo>
                <a:cubicBezTo>
                  <a:pt x="3730743" y="509498"/>
                  <a:pt x="3637993" y="513360"/>
                  <a:pt x="3545246" y="532664"/>
                </a:cubicBezTo>
                <a:cubicBezTo>
                  <a:pt x="3467954" y="548109"/>
                  <a:pt x="3384480" y="521081"/>
                  <a:pt x="3291732" y="617605"/>
                </a:cubicBezTo>
                <a:cubicBezTo>
                  <a:pt x="3520513" y="687103"/>
                  <a:pt x="3727651" y="582857"/>
                  <a:pt x="3953340" y="652353"/>
                </a:cubicBezTo>
                <a:cubicBezTo>
                  <a:pt x="3820400" y="714129"/>
                  <a:pt x="3712194" y="694824"/>
                  <a:pt x="3610170" y="729572"/>
                </a:cubicBezTo>
                <a:cubicBezTo>
                  <a:pt x="3517420" y="764322"/>
                  <a:pt x="3406122" y="725712"/>
                  <a:pt x="3328832" y="829957"/>
                </a:cubicBezTo>
                <a:cubicBezTo>
                  <a:pt x="3270090" y="911035"/>
                  <a:pt x="3208258" y="922618"/>
                  <a:pt x="3130966" y="876288"/>
                </a:cubicBezTo>
                <a:cubicBezTo>
                  <a:pt x="3062950" y="833818"/>
                  <a:pt x="2988752" y="845400"/>
                  <a:pt x="2920736" y="887872"/>
                </a:cubicBezTo>
                <a:cubicBezTo>
                  <a:pt x="2896004" y="903315"/>
                  <a:pt x="2871269" y="922618"/>
                  <a:pt x="2871269" y="961228"/>
                </a:cubicBezTo>
                <a:cubicBezTo>
                  <a:pt x="2871269" y="1015283"/>
                  <a:pt x="2902186" y="1030726"/>
                  <a:pt x="2936195" y="1038448"/>
                </a:cubicBezTo>
                <a:cubicBezTo>
                  <a:pt x="2967111" y="1046168"/>
                  <a:pt x="3004210" y="1053891"/>
                  <a:pt x="3035126" y="1046168"/>
                </a:cubicBezTo>
                <a:cubicBezTo>
                  <a:pt x="3232990" y="1003700"/>
                  <a:pt x="3427764" y="1073194"/>
                  <a:pt x="3625627" y="1065474"/>
                </a:cubicBezTo>
                <a:cubicBezTo>
                  <a:pt x="3004210" y="1231494"/>
                  <a:pt x="2376610" y="1177441"/>
                  <a:pt x="1733551" y="1235355"/>
                </a:cubicBezTo>
                <a:cubicBezTo>
                  <a:pt x="1817025" y="1351183"/>
                  <a:pt x="1925232" y="1254661"/>
                  <a:pt x="1990156" y="1339602"/>
                </a:cubicBezTo>
                <a:cubicBezTo>
                  <a:pt x="1928323" y="1517205"/>
                  <a:pt x="1953057" y="1613728"/>
                  <a:pt x="2076722" y="1625311"/>
                </a:cubicBezTo>
                <a:cubicBezTo>
                  <a:pt x="2197295" y="1636894"/>
                  <a:pt x="2327143" y="1575118"/>
                  <a:pt x="2392067" y="1787470"/>
                </a:cubicBezTo>
                <a:cubicBezTo>
                  <a:pt x="2410617" y="1853106"/>
                  <a:pt x="2525008" y="1833802"/>
                  <a:pt x="2596115" y="1845385"/>
                </a:cubicBezTo>
                <a:cubicBezTo>
                  <a:pt x="2750696" y="1872411"/>
                  <a:pt x="2914554" y="1845385"/>
                  <a:pt x="3062950" y="1930326"/>
                </a:cubicBezTo>
                <a:cubicBezTo>
                  <a:pt x="3121692" y="1961213"/>
                  <a:pt x="3161883" y="1984378"/>
                  <a:pt x="3130966" y="2069319"/>
                </a:cubicBezTo>
                <a:cubicBezTo>
                  <a:pt x="3100050" y="2158121"/>
                  <a:pt x="3140242" y="2189008"/>
                  <a:pt x="3189708" y="2223754"/>
                </a:cubicBezTo>
                <a:cubicBezTo>
                  <a:pt x="3226808" y="2250784"/>
                  <a:pt x="3282457" y="2243060"/>
                  <a:pt x="3313373" y="2324141"/>
                </a:cubicBezTo>
                <a:cubicBezTo>
                  <a:pt x="2988752" y="2312558"/>
                  <a:pt x="2673405" y="2246923"/>
                  <a:pt x="2351877" y="2308697"/>
                </a:cubicBezTo>
                <a:cubicBezTo>
                  <a:pt x="2704323" y="2463134"/>
                  <a:pt x="3090776" y="2455412"/>
                  <a:pt x="3437038" y="2633017"/>
                </a:cubicBezTo>
                <a:cubicBezTo>
                  <a:pt x="3424671" y="2694791"/>
                  <a:pt x="3344289" y="2667764"/>
                  <a:pt x="3341198" y="2760427"/>
                </a:cubicBezTo>
                <a:cubicBezTo>
                  <a:pt x="3523603" y="2856951"/>
                  <a:pt x="3743110" y="2791314"/>
                  <a:pt x="3934791" y="2934169"/>
                </a:cubicBezTo>
                <a:cubicBezTo>
                  <a:pt x="3823492" y="2999805"/>
                  <a:pt x="3721469" y="2891699"/>
                  <a:pt x="3616352" y="2953473"/>
                </a:cubicBezTo>
                <a:cubicBezTo>
                  <a:pt x="3650361" y="3046136"/>
                  <a:pt x="5189993" y="3617555"/>
                  <a:pt x="5468240" y="3679329"/>
                </a:cubicBezTo>
                <a:cubicBezTo>
                  <a:pt x="6034007" y="3806740"/>
                  <a:pt x="7663296" y="4131059"/>
                  <a:pt x="8111582" y="4204418"/>
                </a:cubicBezTo>
                <a:cubicBezTo>
                  <a:pt x="8457844" y="4258470"/>
                  <a:pt x="8801016" y="4300942"/>
                  <a:pt x="9144186" y="4304802"/>
                </a:cubicBezTo>
                <a:cubicBezTo>
                  <a:pt x="9536822" y="4308663"/>
                  <a:pt x="9926368" y="4289359"/>
                  <a:pt x="10319004" y="4273915"/>
                </a:cubicBezTo>
                <a:cubicBezTo>
                  <a:pt x="10906415" y="4250750"/>
                  <a:pt x="11484549" y="4158087"/>
                  <a:pt x="12053408" y="3907125"/>
                </a:cubicBezTo>
                <a:lnTo>
                  <a:pt x="12192000" y="3841157"/>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1CEA14-CD85-25CF-1CDF-FC97D8822D00}"/>
              </a:ext>
            </a:extLst>
          </p:cNvPr>
          <p:cNvSpPr>
            <a:spLocks noGrp="1"/>
          </p:cNvSpPr>
          <p:nvPr>
            <p:ph type="title"/>
          </p:nvPr>
        </p:nvSpPr>
        <p:spPr>
          <a:xfrm>
            <a:off x="545910" y="3891419"/>
            <a:ext cx="7642746" cy="1754376"/>
          </a:xfrm>
        </p:spPr>
        <p:txBody>
          <a:bodyPr vert="horz" lIns="91440" tIns="45720" rIns="91440" bIns="45720" rtlCol="0" anchor="b">
            <a:noAutofit/>
          </a:bodyPr>
          <a:lstStyle/>
          <a:p>
            <a:pPr algn="ctr"/>
            <a:r>
              <a:rPr lang="en-US" sz="7200" b="1" dirty="0">
                <a:solidFill>
                  <a:schemeClr val="bg2">
                    <a:lumMod val="10000"/>
                  </a:schemeClr>
                </a:solidFill>
                <a:latin typeface="Calibri" panose="020F0502020204030204" pitchFamily="34" charset="0"/>
              </a:rPr>
              <a:t>Local Bonds </a:t>
            </a:r>
            <a:endParaRPr lang="en-US" sz="7200" b="1" kern="1200" dirty="0">
              <a:latin typeface="+mj-lt"/>
              <a:ea typeface="+mj-ea"/>
              <a:cs typeface="+mj-cs"/>
            </a:endParaRPr>
          </a:p>
        </p:txBody>
      </p:sp>
      <p:pic>
        <p:nvPicPr>
          <p:cNvPr id="4" name="Picture 3">
            <a:extLst>
              <a:ext uri="{FF2B5EF4-FFF2-40B4-BE49-F238E27FC236}">
                <a16:creationId xmlns:a16="http://schemas.microsoft.com/office/drawing/2014/main" id="{300500CB-884F-AE8A-AF1F-CAAA1E7A8E61}"/>
              </a:ext>
            </a:extLst>
          </p:cNvPr>
          <p:cNvPicPr>
            <a:picLocks noChangeAspect="1"/>
          </p:cNvPicPr>
          <p:nvPr/>
        </p:nvPicPr>
        <p:blipFill>
          <a:blip r:embed="rId3"/>
          <a:stretch>
            <a:fillRect/>
          </a:stretch>
        </p:blipFill>
        <p:spPr>
          <a:xfrm>
            <a:off x="5537302" y="118478"/>
            <a:ext cx="5942285" cy="3948556"/>
          </a:xfrm>
          <a:prstGeom prst="rect">
            <a:avLst/>
          </a:prstGeom>
        </p:spPr>
      </p:pic>
    </p:spTree>
    <p:extLst>
      <p:ext uri="{BB962C8B-B14F-4D97-AF65-F5344CB8AC3E}">
        <p14:creationId xmlns:p14="http://schemas.microsoft.com/office/powerpoint/2010/main" val="31662051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34146" name="Title 1"/>
          <p:cNvSpPr>
            <a:spLocks noGrp="1"/>
          </p:cNvSpPr>
          <p:nvPr>
            <p:ph type="title"/>
          </p:nvPr>
        </p:nvSpPr>
        <p:spPr>
          <a:xfrm>
            <a:off x="2438400" y="401638"/>
            <a:ext cx="8229600" cy="1143000"/>
          </a:xfrm>
          <a:noFill/>
        </p:spPr>
        <p:txBody>
          <a:bodyPr/>
          <a:lstStyle/>
          <a:p>
            <a:pPr eaLnBrk="1" hangingPunct="1"/>
            <a:r>
              <a:rPr lang="en-US" altLang="en-US" dirty="0">
                <a:solidFill>
                  <a:schemeClr val="bg2">
                    <a:lumMod val="10000"/>
                  </a:schemeClr>
                </a:solidFill>
              </a:rPr>
              <a:t>Bonding Requirements</a:t>
            </a:r>
          </a:p>
        </p:txBody>
      </p:sp>
      <p:sp>
        <p:nvSpPr>
          <p:cNvPr id="134147" name="Content Placeholder 2"/>
          <p:cNvSpPr>
            <a:spLocks noGrp="1"/>
          </p:cNvSpPr>
          <p:nvPr>
            <p:ph idx="1"/>
          </p:nvPr>
        </p:nvSpPr>
        <p:spPr bwMode="auto">
          <a:xfrm>
            <a:off x="2120900" y="1689101"/>
            <a:ext cx="8089900" cy="44370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800" b="1" dirty="0">
                <a:solidFill>
                  <a:schemeClr val="bg2">
                    <a:lumMod val="10000"/>
                  </a:schemeClr>
                </a:solidFill>
                <a:latin typeface="Calibri" panose="020F0502020204030204" pitchFamily="34" charset="0"/>
              </a:rPr>
              <a:t>In order for your bond to be in effect you must </a:t>
            </a:r>
          </a:p>
          <a:p>
            <a:pPr lvl="1">
              <a:lnSpc>
                <a:spcPct val="80000"/>
              </a:lnSpc>
              <a:buFont typeface="Courier New" panose="02070309020205020404" pitchFamily="49" charset="0"/>
              <a:buChar char="o"/>
            </a:pPr>
            <a:r>
              <a:rPr lang="en-US" altLang="en-US" b="1" dirty="0">
                <a:solidFill>
                  <a:schemeClr val="bg2">
                    <a:lumMod val="10000"/>
                  </a:schemeClr>
                </a:solidFill>
                <a:latin typeface="Calibri" panose="020F0502020204030204" pitchFamily="34" charset="0"/>
              </a:rPr>
              <a:t>conduct an </a:t>
            </a:r>
            <a:r>
              <a:rPr lang="en-US" altLang="en-US" b="1" u="sng" dirty="0">
                <a:solidFill>
                  <a:schemeClr val="bg2">
                    <a:lumMod val="10000"/>
                  </a:schemeClr>
                </a:solidFill>
                <a:latin typeface="Calibri" panose="020F0502020204030204" pitchFamily="34" charset="0"/>
              </a:rPr>
              <a:t>Annual</a:t>
            </a:r>
            <a:r>
              <a:rPr lang="en-US" altLang="en-US" b="1" dirty="0">
                <a:solidFill>
                  <a:schemeClr val="bg2">
                    <a:lumMod val="10000"/>
                  </a:schemeClr>
                </a:solidFill>
                <a:latin typeface="Calibri" panose="020F0502020204030204" pitchFamily="34" charset="0"/>
              </a:rPr>
              <a:t> Audit </a:t>
            </a:r>
          </a:p>
          <a:p>
            <a:pPr lvl="1">
              <a:lnSpc>
                <a:spcPct val="80000"/>
              </a:lnSpc>
              <a:buFont typeface="Courier New" panose="02070309020205020404" pitchFamily="49" charset="0"/>
              <a:buChar char="o"/>
            </a:pPr>
            <a:r>
              <a:rPr lang="en-US" altLang="en-US" b="1" dirty="0">
                <a:solidFill>
                  <a:schemeClr val="bg2">
                    <a:lumMod val="10000"/>
                  </a:schemeClr>
                </a:solidFill>
                <a:latin typeface="Calibri" panose="020F0502020204030204" pitchFamily="34" charset="0"/>
              </a:rPr>
              <a:t>submit to AFGE a </a:t>
            </a:r>
            <a:r>
              <a:rPr lang="en-US" altLang="en-US" b="1" u="sng" dirty="0">
                <a:solidFill>
                  <a:schemeClr val="bg2">
                    <a:lumMod val="10000"/>
                  </a:schemeClr>
                </a:solidFill>
                <a:latin typeface="Calibri" panose="020F0502020204030204" pitchFamily="34" charset="0"/>
              </a:rPr>
              <a:t>Form 41</a:t>
            </a:r>
            <a:r>
              <a:rPr lang="en-US" altLang="en-US" b="1" dirty="0">
                <a:solidFill>
                  <a:schemeClr val="bg2">
                    <a:lumMod val="10000"/>
                  </a:schemeClr>
                </a:solidFill>
                <a:latin typeface="Calibri" panose="020F0502020204030204" pitchFamily="34" charset="0"/>
              </a:rPr>
              <a:t> with a copy of your LM Report and the approved Annual Budget. </a:t>
            </a:r>
          </a:p>
          <a:p>
            <a:pPr lvl="1">
              <a:lnSpc>
                <a:spcPct val="80000"/>
              </a:lnSpc>
              <a:buFont typeface="Courier New" panose="02070309020205020404" pitchFamily="49" charset="0"/>
              <a:buChar char="o"/>
            </a:pPr>
            <a:endParaRPr lang="en-US" altLang="en-US" sz="2800" b="1" dirty="0">
              <a:solidFill>
                <a:schemeClr val="bg2">
                  <a:lumMod val="10000"/>
                </a:schemeClr>
              </a:solidFill>
              <a:latin typeface="Calibri" panose="020F0502020204030204" pitchFamily="34" charset="0"/>
            </a:endParaRPr>
          </a:p>
          <a:p>
            <a:pPr marL="457200" lvl="1" indent="0">
              <a:lnSpc>
                <a:spcPct val="80000"/>
              </a:lnSpc>
              <a:buNone/>
            </a:pPr>
            <a:endParaRPr lang="en-US" altLang="en-US" sz="2800" b="1" dirty="0">
              <a:solidFill>
                <a:schemeClr val="bg2">
                  <a:lumMod val="10000"/>
                </a:schemeClr>
              </a:solidFill>
              <a:latin typeface="Calibri" panose="020F0502020204030204" pitchFamily="34" charset="0"/>
            </a:endParaRPr>
          </a:p>
          <a:p>
            <a:pPr>
              <a:lnSpc>
                <a:spcPct val="80000"/>
              </a:lnSpc>
            </a:pPr>
            <a:r>
              <a:rPr lang="en-US" altLang="en-US" sz="2800" b="1" dirty="0">
                <a:solidFill>
                  <a:schemeClr val="bg2">
                    <a:lumMod val="10000"/>
                  </a:schemeClr>
                </a:solidFill>
                <a:latin typeface="Calibri" panose="020F0502020204030204" pitchFamily="34" charset="0"/>
              </a:rPr>
              <a:t>The </a:t>
            </a:r>
            <a:r>
              <a:rPr lang="en-US" altLang="en-US" sz="2800" b="1" u="sng" dirty="0">
                <a:solidFill>
                  <a:schemeClr val="bg2">
                    <a:lumMod val="10000"/>
                  </a:schemeClr>
                </a:solidFill>
                <a:latin typeface="Calibri" panose="020F0502020204030204" pitchFamily="34" charset="0"/>
              </a:rPr>
              <a:t>Labor-Management Reporting and Disclosure Act </a:t>
            </a:r>
            <a:r>
              <a:rPr lang="en-US" altLang="en-US" sz="2800" b="1" dirty="0">
                <a:solidFill>
                  <a:schemeClr val="bg2">
                    <a:lumMod val="10000"/>
                  </a:schemeClr>
                </a:solidFill>
                <a:latin typeface="Calibri" panose="020F0502020204030204" pitchFamily="34" charset="0"/>
              </a:rPr>
              <a:t>(LMRDA) establishes specific bonding requirements</a:t>
            </a:r>
          </a:p>
          <a:p>
            <a:pPr eaLnBrk="1" hangingPunct="1">
              <a:buFont typeface="Arial" panose="020B0604020202020204" pitchFamily="34" charset="0"/>
              <a:buNone/>
            </a:pPr>
            <a:endParaRPr lang="en-US" altLang="en-US" sz="2800" dirty="0">
              <a:solidFill>
                <a:schemeClr val="bg2">
                  <a:lumMod val="10000"/>
                </a:schemeClr>
              </a:solidFill>
            </a:endParaRPr>
          </a:p>
          <a:p>
            <a:pPr>
              <a:lnSpc>
                <a:spcPct val="80000"/>
              </a:lnSpc>
              <a:buFontTx/>
              <a:buChar char="•"/>
            </a:pPr>
            <a:endParaRPr lang="en-US" altLang="en-US" sz="2800" dirty="0">
              <a:solidFill>
                <a:schemeClr val="bg2">
                  <a:lumMod val="10000"/>
                </a:schemeClr>
              </a:solidFill>
            </a:endParaRPr>
          </a:p>
        </p:txBody>
      </p:sp>
      <p:sp>
        <p:nvSpPr>
          <p:cNvPr id="13414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DB5F7D8-0F67-4500-B7D2-22079FDA62D8}"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98643689"/>
      </p:ext>
    </p:extLst>
  </p:cSld>
  <p:clrMapOvr>
    <a:masterClrMapping/>
  </p:clrMapOvr>
  <p:transition spd="slow">
    <p:circle/>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36194" name="Title 1"/>
          <p:cNvSpPr>
            <a:spLocks noGrp="1"/>
          </p:cNvSpPr>
          <p:nvPr>
            <p:ph type="title"/>
          </p:nvPr>
        </p:nvSpPr>
        <p:spPr>
          <a:xfrm>
            <a:off x="1981200" y="379413"/>
            <a:ext cx="8229600" cy="1143000"/>
          </a:xfrm>
        </p:spPr>
        <p:txBody>
          <a:bodyPr/>
          <a:lstStyle/>
          <a:p>
            <a:pPr eaLnBrk="1" hangingPunct="1"/>
            <a:r>
              <a:rPr lang="en-US" altLang="en-US" sz="5400" dirty="0">
                <a:solidFill>
                  <a:schemeClr val="bg2">
                    <a:lumMod val="10000"/>
                  </a:schemeClr>
                </a:solidFill>
                <a:latin typeface="Calibri" panose="020F0502020204030204" pitchFamily="34" charset="0"/>
              </a:rPr>
              <a:t>LMRDA Bonding Requirements</a:t>
            </a:r>
          </a:p>
        </p:txBody>
      </p:sp>
      <p:sp>
        <p:nvSpPr>
          <p:cNvPr id="23555" name="Content Placeholder 2"/>
          <p:cNvSpPr>
            <a:spLocks noGrp="1"/>
          </p:cNvSpPr>
          <p:nvPr>
            <p:ph idx="1"/>
          </p:nvPr>
        </p:nvSpPr>
        <p:spPr>
          <a:xfrm>
            <a:off x="1981200" y="2230439"/>
            <a:ext cx="8229600" cy="3895725"/>
          </a:xfrm>
        </p:spPr>
        <p:txBody>
          <a:bodyPr/>
          <a:lstStyle/>
          <a:p>
            <a:pPr>
              <a:lnSpc>
                <a:spcPct val="90000"/>
              </a:lnSpc>
              <a:buFont typeface="Wingdings" pitchFamily="2" charset="2"/>
              <a:buChar char="Ø"/>
              <a:defRPr/>
            </a:pPr>
            <a:r>
              <a:rPr lang="en-US" sz="2400" b="1" dirty="0">
                <a:solidFill>
                  <a:schemeClr val="bg2">
                    <a:lumMod val="10000"/>
                  </a:schemeClr>
                </a:solidFill>
                <a:latin typeface="Calibri" panose="020F0502020204030204" pitchFamily="34" charset="0"/>
              </a:rPr>
              <a:t>Required coverage</a:t>
            </a:r>
          </a:p>
          <a:p>
            <a:pPr lvl="1">
              <a:lnSpc>
                <a:spcPct val="90000"/>
              </a:lnSpc>
              <a:buFont typeface="Wingdings" pitchFamily="2" charset="2"/>
              <a:buChar char="Ø"/>
              <a:defRPr/>
            </a:pPr>
            <a:r>
              <a:rPr lang="en-US" sz="2400" b="1" dirty="0">
                <a:solidFill>
                  <a:schemeClr val="bg2">
                    <a:lumMod val="10000"/>
                  </a:schemeClr>
                </a:solidFill>
                <a:latin typeface="Calibri" panose="020F0502020204030204" pitchFamily="34" charset="0"/>
              </a:rPr>
              <a:t>CA + TR x </a:t>
            </a:r>
            <a:r>
              <a:rPr lang="en-US" sz="2400" b="1" u="sng" dirty="0">
                <a:solidFill>
                  <a:schemeClr val="bg2">
                    <a:lumMod val="10000"/>
                  </a:schemeClr>
                </a:solidFill>
                <a:latin typeface="Calibri" panose="020F0502020204030204" pitchFamily="34" charset="0"/>
              </a:rPr>
              <a:t>10% </a:t>
            </a:r>
            <a:r>
              <a:rPr lang="en-US" sz="2400" b="1" dirty="0">
                <a:solidFill>
                  <a:schemeClr val="bg2">
                    <a:lumMod val="10000"/>
                  </a:schemeClr>
                </a:solidFill>
                <a:latin typeface="Calibri" panose="020F0502020204030204" pitchFamily="34" charset="0"/>
              </a:rPr>
              <a:t>= amount of coverage required</a:t>
            </a:r>
          </a:p>
          <a:p>
            <a:pPr lvl="2">
              <a:lnSpc>
                <a:spcPct val="90000"/>
              </a:lnSpc>
              <a:buFont typeface="Wingdings" pitchFamily="2" charset="2"/>
              <a:buChar char="Ø"/>
              <a:defRPr/>
            </a:pPr>
            <a:r>
              <a:rPr lang="en-US" b="1" dirty="0">
                <a:solidFill>
                  <a:schemeClr val="bg2">
                    <a:lumMod val="10000"/>
                  </a:schemeClr>
                </a:solidFill>
                <a:latin typeface="Calibri" panose="020F0502020204030204" pitchFamily="34" charset="0"/>
              </a:rPr>
              <a:t>CA is  current assets (cash, investments) </a:t>
            </a:r>
          </a:p>
          <a:p>
            <a:pPr lvl="2">
              <a:lnSpc>
                <a:spcPct val="90000"/>
              </a:lnSpc>
              <a:buFont typeface="Wingdings" pitchFamily="2" charset="2"/>
              <a:buChar char="Ø"/>
              <a:defRPr/>
            </a:pPr>
            <a:r>
              <a:rPr lang="en-US" b="1" dirty="0">
                <a:solidFill>
                  <a:schemeClr val="bg2">
                    <a:lumMod val="10000"/>
                  </a:schemeClr>
                </a:solidFill>
                <a:latin typeface="Calibri" panose="020F0502020204030204" pitchFamily="34" charset="0"/>
              </a:rPr>
              <a:t>TR is total receipts</a:t>
            </a:r>
          </a:p>
          <a:p>
            <a:pPr lvl="2">
              <a:lnSpc>
                <a:spcPct val="90000"/>
              </a:lnSpc>
              <a:buFont typeface="Wingdings" pitchFamily="2" charset="2"/>
              <a:buChar char="Ø"/>
              <a:defRPr/>
            </a:pPr>
            <a:r>
              <a:rPr lang="en-US" b="1" dirty="0">
                <a:solidFill>
                  <a:schemeClr val="bg2">
                    <a:lumMod val="10000"/>
                  </a:schemeClr>
                </a:solidFill>
                <a:latin typeface="Calibri" panose="020F0502020204030204" pitchFamily="34" charset="0"/>
              </a:rPr>
              <a:t>10% is the amount of coverage required</a:t>
            </a:r>
          </a:p>
          <a:p>
            <a:pPr lvl="2">
              <a:lnSpc>
                <a:spcPct val="90000"/>
              </a:lnSpc>
              <a:buFont typeface="Wingdings" pitchFamily="2" charset="2"/>
              <a:buChar char="Ø"/>
              <a:defRPr/>
            </a:pPr>
            <a:endParaRPr lang="en-US" b="1" dirty="0">
              <a:solidFill>
                <a:schemeClr val="bg2">
                  <a:lumMod val="10000"/>
                </a:schemeClr>
              </a:solidFill>
              <a:latin typeface="Calibri" panose="020F0502020204030204" pitchFamily="34" charset="0"/>
            </a:endParaRPr>
          </a:p>
          <a:p>
            <a:pPr>
              <a:lnSpc>
                <a:spcPct val="90000"/>
              </a:lnSpc>
              <a:buFont typeface="Wingdings" pitchFamily="2" charset="2"/>
              <a:buChar char="Ø"/>
              <a:defRPr/>
            </a:pPr>
            <a:r>
              <a:rPr lang="en-US" sz="2400" b="1" dirty="0">
                <a:solidFill>
                  <a:schemeClr val="bg2">
                    <a:lumMod val="10000"/>
                  </a:schemeClr>
                </a:solidFill>
                <a:latin typeface="Calibri" panose="020F0502020204030204" pitchFamily="34" charset="0"/>
              </a:rPr>
              <a:t>AFGE’s recommendation</a:t>
            </a:r>
          </a:p>
          <a:p>
            <a:pPr lvl="1">
              <a:lnSpc>
                <a:spcPct val="90000"/>
              </a:lnSpc>
              <a:buFont typeface="Wingdings" pitchFamily="2" charset="2"/>
              <a:buChar char="Ø"/>
              <a:defRPr/>
            </a:pPr>
            <a:r>
              <a:rPr lang="en-US" sz="2400" b="1" dirty="0">
                <a:solidFill>
                  <a:schemeClr val="bg2">
                    <a:lumMod val="10000"/>
                  </a:schemeClr>
                </a:solidFill>
                <a:latin typeface="Calibri" panose="020F0502020204030204" pitchFamily="34" charset="0"/>
              </a:rPr>
              <a:t>CA + TR x </a:t>
            </a:r>
            <a:r>
              <a:rPr lang="en-US" sz="2400" b="1" u="sng" dirty="0">
                <a:solidFill>
                  <a:schemeClr val="bg2">
                    <a:lumMod val="10000"/>
                  </a:schemeClr>
                </a:solidFill>
                <a:latin typeface="Calibri" panose="020F0502020204030204" pitchFamily="34" charset="0"/>
              </a:rPr>
              <a:t>100%</a:t>
            </a:r>
            <a:br>
              <a:rPr lang="en-US" dirty="0">
                <a:solidFill>
                  <a:schemeClr val="bg2">
                    <a:lumMod val="10000"/>
                  </a:schemeClr>
                </a:solidFill>
                <a:latin typeface="+mj-lt"/>
              </a:rPr>
            </a:br>
            <a:endParaRPr lang="en-US" dirty="0">
              <a:solidFill>
                <a:schemeClr val="bg2">
                  <a:lumMod val="10000"/>
                </a:schemeClr>
              </a:solidFill>
              <a:latin typeface="+mj-lt"/>
            </a:endParaRPr>
          </a:p>
        </p:txBody>
      </p:sp>
      <p:sp>
        <p:nvSpPr>
          <p:cNvPr id="13619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5300870-3C6E-46A0-B895-5207A738999F}"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22848562"/>
      </p:ext>
    </p:extLst>
  </p:cSld>
  <p:clrMapOvr>
    <a:masterClrMapping/>
  </p:clrMapOvr>
  <p:transition spd="slow">
    <p:circle/>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Pen placed on top of a signature line">
            <a:extLst>
              <a:ext uri="{FF2B5EF4-FFF2-40B4-BE49-F238E27FC236}">
                <a16:creationId xmlns:a16="http://schemas.microsoft.com/office/drawing/2014/main" id="{5A5E1984-E92D-4A59-AF19-E99451C38D2F}"/>
              </a:ext>
            </a:extLst>
          </p:cNvPr>
          <p:cNvPicPr>
            <a:picLocks noChangeAspect="1"/>
          </p:cNvPicPr>
          <p:nvPr/>
        </p:nvPicPr>
        <p:blipFill rotWithShape="1">
          <a:blip r:embed="rId3"/>
          <a:srcRect l="15628" r="-1" b="-1"/>
          <a:stretch/>
        </p:blipFill>
        <p:spPr>
          <a:xfrm>
            <a:off x="3597317" y="0"/>
            <a:ext cx="8668512" cy="6857990"/>
          </a:xfrm>
          <a:prstGeom prst="rect">
            <a:avLst/>
          </a:prstGeom>
        </p:spPr>
      </p:pic>
      <p:sp>
        <p:nvSpPr>
          <p:cNvPr id="28" name="Rectangle 2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89CDD37-4CDD-4262-BFC7-AB70AD772BC3}"/>
              </a:ext>
            </a:extLst>
          </p:cNvPr>
          <p:cNvSpPr>
            <a:spLocks noGrp="1"/>
          </p:cNvSpPr>
          <p:nvPr>
            <p:ph type="title"/>
          </p:nvPr>
        </p:nvSpPr>
        <p:spPr>
          <a:xfrm>
            <a:off x="315633" y="491777"/>
            <a:ext cx="8035288" cy="1381050"/>
          </a:xfrm>
          <a:solidFill>
            <a:schemeClr val="tx1"/>
          </a:solidFill>
        </p:spPr>
        <p:txBody>
          <a:bodyPr vert="horz" lIns="91440" tIns="45720" rIns="91440" bIns="45720" rtlCol="0" anchor="b">
            <a:noAutofit/>
          </a:bodyPr>
          <a:lstStyle/>
          <a:p>
            <a:pPr algn="ctr"/>
            <a:r>
              <a:rPr lang="en-US" b="1" dirty="0">
                <a:solidFill>
                  <a:schemeClr val="bg1"/>
                </a:solidFill>
              </a:rPr>
              <a:t>Individual Activity:</a:t>
            </a:r>
            <a:br>
              <a:rPr lang="en-US" b="1" dirty="0">
                <a:solidFill>
                  <a:schemeClr val="bg1"/>
                </a:solidFill>
              </a:rPr>
            </a:br>
            <a:r>
              <a:rPr lang="en-US" b="1" dirty="0">
                <a:solidFill>
                  <a:schemeClr val="bg1"/>
                </a:solidFill>
              </a:rPr>
              <a:t>True or False?</a:t>
            </a:r>
            <a:endParaRPr lang="en-US" dirty="0">
              <a:solidFill>
                <a:schemeClr val="bg1"/>
              </a:solidFill>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5DAD740-B013-4E3A-91C6-4CFE67F76926}"/>
              </a:ext>
            </a:extLst>
          </p:cNvPr>
          <p:cNvSpPr txBox="1"/>
          <p:nvPr/>
        </p:nvSpPr>
        <p:spPr>
          <a:xfrm>
            <a:off x="2" y="2342561"/>
            <a:ext cx="8035288" cy="4506285"/>
          </a:xfrm>
          <a:prstGeom prst="rect">
            <a:avLst/>
          </a:prstGeom>
          <a:solidFill>
            <a:schemeClr val="bg1">
              <a:lumMod val="95000"/>
            </a:schemeClr>
          </a:solidFill>
          <a:effectLst>
            <a:outerShdw blurRad="50800" dist="38100" dir="5400000" algn="t" rotWithShape="0">
              <a:prstClr val="black">
                <a:alpha val="40000"/>
              </a:prstClr>
            </a:outerShdw>
          </a:effectLst>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What to Do: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0" algn="l" defTabSz="914400" rtl="0" eaLnBrk="1" fontAlgn="auto" latinLnBrk="0" hangingPunct="1">
              <a:lnSpc>
                <a:spcPct val="90000"/>
              </a:lnSpc>
              <a:spcBef>
                <a:spcPts val="1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Go to your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New Local Officers Participant Workbook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and on your own, complete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page .</a:t>
            </a:r>
          </a:p>
          <a:p>
            <a:pPr marL="5143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le 4">
            <a:extLst>
              <a:ext uri="{FF2B5EF4-FFF2-40B4-BE49-F238E27FC236}">
                <a16:creationId xmlns:a16="http://schemas.microsoft.com/office/drawing/2014/main" id="{457A6F03-7C4E-49AE-A154-5363C1C3082B}"/>
              </a:ext>
            </a:extLst>
          </p:cNvPr>
          <p:cNvSpPr txBox="1">
            <a:spLocks/>
          </p:cNvSpPr>
          <p:nvPr/>
        </p:nvSpPr>
        <p:spPr>
          <a:xfrm>
            <a:off x="1136822" y="1245576"/>
            <a:ext cx="4755979" cy="356239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a:ln>
                  <a:noFill/>
                </a:ln>
                <a:solidFill>
                  <a:srgbClr val="FCB524"/>
                </a:solidFill>
                <a:effectLst/>
                <a:uLnTx/>
                <a:uFillTx/>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2422293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557337" y="1432508"/>
            <a:ext cx="9900068" cy="5081004"/>
          </a:xfrm>
        </p:spPr>
        <p:txBody>
          <a:bodyPr/>
          <a:lstStyle/>
          <a:p>
            <a:pPr marL="0" indent="0" algn="ctr">
              <a:buNone/>
              <a:defRPr/>
            </a:pPr>
            <a:r>
              <a:rPr lang="en-US" sz="1600" dirty="0">
                <a:solidFill>
                  <a:schemeClr val="bg2">
                    <a:lumMod val="10000"/>
                  </a:schemeClr>
                </a:solidFill>
              </a:rPr>
              <a:t> </a:t>
            </a:r>
          </a:p>
          <a:p>
            <a:pPr marL="0" indent="0" algn="ctr">
              <a:buNone/>
              <a:defRPr/>
            </a:pPr>
            <a:r>
              <a:rPr lang="en-US" sz="4400" b="1" dirty="0">
                <a:solidFill>
                  <a:schemeClr val="bg2">
                    <a:lumMod val="10000"/>
                  </a:schemeClr>
                </a:solidFill>
                <a:latin typeface="Calibri" panose="020F0502020204030204" pitchFamily="34" charset="0"/>
              </a:rPr>
              <a:t>A member of the NEC or any duly authorized representative must give you a 72-hour notice if they desire to look at your records.  </a:t>
            </a:r>
          </a:p>
          <a:p>
            <a:pPr marL="0" indent="0" algn="ctr">
              <a:buNone/>
              <a:defRPr/>
            </a:pPr>
            <a:endParaRPr lang="en-US" sz="2800" b="1" dirty="0">
              <a:solidFill>
                <a:schemeClr val="bg2">
                  <a:lumMod val="10000"/>
                </a:schemeClr>
              </a:solidFill>
              <a:latin typeface="Calibri" panose="020F0502020204030204" pitchFamily="34" charset="0"/>
            </a:endParaRPr>
          </a:p>
          <a:p>
            <a:pPr algn="ctr">
              <a:defRPr/>
            </a:pPr>
            <a:endParaRPr lang="en-US" dirty="0">
              <a:solidFill>
                <a:schemeClr val="bg2">
                  <a:lumMod val="10000"/>
                </a:schemeClr>
              </a:solidFill>
            </a:endParaRPr>
          </a:p>
        </p:txBody>
      </p:sp>
      <p:sp>
        <p:nvSpPr>
          <p:cNvPr id="138243" name="Title 2"/>
          <p:cNvSpPr>
            <a:spLocks noGrp="1"/>
          </p:cNvSpPr>
          <p:nvPr>
            <p:ph type="title"/>
          </p:nvPr>
        </p:nvSpPr>
        <p:spPr>
          <a:xfrm>
            <a:off x="2405063" y="344488"/>
            <a:ext cx="8229600" cy="1143000"/>
          </a:xfrm>
        </p:spPr>
        <p:txBody>
          <a:bodyPr/>
          <a:lstStyle/>
          <a:p>
            <a:r>
              <a:rPr lang="en-US" altLang="en-US" b="1" dirty="0">
                <a:solidFill>
                  <a:schemeClr val="bg2">
                    <a:lumMod val="10000"/>
                  </a:schemeClr>
                </a:solidFill>
                <a:latin typeface="Calibri" panose="020F0502020204030204" pitchFamily="34" charset="0"/>
              </a:rPr>
              <a:t>TRUE or FALSE</a:t>
            </a:r>
          </a:p>
        </p:txBody>
      </p:sp>
    </p:spTree>
    <p:extLst>
      <p:ext uri="{BB962C8B-B14F-4D97-AF65-F5344CB8AC3E}">
        <p14:creationId xmlns:p14="http://schemas.microsoft.com/office/powerpoint/2010/main" val="553048911"/>
      </p:ext>
    </p:extLst>
  </p:cSld>
  <p:clrMapOvr>
    <a:masterClrMapping/>
  </p:clrMapOvr>
  <p:transition spd="slow">
    <p:circle/>
  </p:transition>
</p:sld>
</file>

<file path=ppt/slides/slide89.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207419" y="1487488"/>
            <a:ext cx="8624888" cy="4344987"/>
          </a:xfrm>
        </p:spPr>
        <p:txBody>
          <a:bodyPr/>
          <a:lstStyle/>
          <a:p>
            <a:pPr marL="0" indent="0">
              <a:buNone/>
              <a:defRPr/>
            </a:pPr>
            <a:r>
              <a:rPr lang="en-US" sz="1600" dirty="0">
                <a:solidFill>
                  <a:schemeClr val="bg2">
                    <a:lumMod val="10000"/>
                  </a:schemeClr>
                </a:solidFill>
              </a:rPr>
              <a:t> </a:t>
            </a:r>
          </a:p>
          <a:p>
            <a:pPr marL="0" indent="0">
              <a:buNone/>
              <a:defRPr/>
            </a:pPr>
            <a:endParaRPr lang="en-US" sz="2800" b="1" dirty="0">
              <a:solidFill>
                <a:schemeClr val="bg2">
                  <a:lumMod val="10000"/>
                </a:schemeClr>
              </a:solidFill>
              <a:latin typeface="Calibri" panose="020F0502020204030204" pitchFamily="34" charset="0"/>
            </a:endParaRPr>
          </a:p>
          <a:p>
            <a:pPr marL="0" indent="0" algn="ctr">
              <a:buNone/>
              <a:defRPr/>
            </a:pPr>
            <a:r>
              <a:rPr lang="en-US" sz="4400" b="1" dirty="0">
                <a:solidFill>
                  <a:schemeClr val="bg2">
                    <a:lumMod val="10000"/>
                  </a:schemeClr>
                </a:solidFill>
                <a:latin typeface="Calibri" panose="020F0502020204030204" pitchFamily="34" charset="0"/>
              </a:rPr>
              <a:t>It is mandatory for the Local to conduct an audit when there is a change in Financial Officers </a:t>
            </a:r>
          </a:p>
          <a:p>
            <a:pPr>
              <a:defRPr/>
            </a:pPr>
            <a:endParaRPr lang="en-US" dirty="0">
              <a:solidFill>
                <a:schemeClr val="bg2">
                  <a:lumMod val="10000"/>
                </a:schemeClr>
              </a:solidFill>
            </a:endParaRPr>
          </a:p>
        </p:txBody>
      </p:sp>
      <p:sp>
        <p:nvSpPr>
          <p:cNvPr id="138243" name="Title 2"/>
          <p:cNvSpPr>
            <a:spLocks noGrp="1"/>
          </p:cNvSpPr>
          <p:nvPr>
            <p:ph type="title"/>
          </p:nvPr>
        </p:nvSpPr>
        <p:spPr>
          <a:xfrm>
            <a:off x="2405063" y="344488"/>
            <a:ext cx="8229600" cy="1143000"/>
          </a:xfrm>
        </p:spPr>
        <p:txBody>
          <a:bodyPr/>
          <a:lstStyle/>
          <a:p>
            <a:r>
              <a:rPr lang="en-US" altLang="en-US" b="1" dirty="0">
                <a:solidFill>
                  <a:schemeClr val="bg2">
                    <a:lumMod val="10000"/>
                  </a:schemeClr>
                </a:solidFill>
                <a:latin typeface="Calibri" panose="020F0502020204030204" pitchFamily="34" charset="0"/>
              </a:rPr>
              <a:t>TRUE or FALSE</a:t>
            </a:r>
          </a:p>
        </p:txBody>
      </p:sp>
      <p:sp>
        <p:nvSpPr>
          <p:cNvPr id="13824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158C60C-4565-4910-B0B0-012100A8195A}" type="slidenum">
              <a:rPr kumimoji="0" lang="en-US" alt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200" b="0"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065524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64648" y="331900"/>
            <a:ext cx="10862704" cy="6194201"/>
            <a:chOff x="0" y="0"/>
            <a:chExt cx="32588113" cy="18582604"/>
          </a:xfrm>
        </p:grpSpPr>
        <p:sp>
          <p:nvSpPr>
            <p:cNvPr id="3" name="Freeform 3"/>
            <p:cNvSpPr/>
            <p:nvPr/>
          </p:nvSpPr>
          <p:spPr>
            <a:xfrm>
              <a:off x="63500" y="2174240"/>
              <a:ext cx="32461073" cy="16344899"/>
            </a:xfrm>
            <a:custGeom>
              <a:avLst/>
              <a:gdLst/>
              <a:ahLst/>
              <a:cxnLst/>
              <a:rect l="l" t="t" r="r" b="b"/>
              <a:pathLst>
                <a:path w="32461073" h="16344899">
                  <a:moveTo>
                    <a:pt x="0" y="0"/>
                  </a:moveTo>
                  <a:lnTo>
                    <a:pt x="32461073" y="0"/>
                  </a:lnTo>
                  <a:lnTo>
                    <a:pt x="32461073" y="16344899"/>
                  </a:lnTo>
                  <a:lnTo>
                    <a:pt x="0" y="16344899"/>
                  </a:lnTo>
                  <a:lnTo>
                    <a:pt x="0" y="0"/>
                  </a:lnTo>
                </a:path>
              </a:pathLst>
            </a:custGeom>
            <a:solidFill>
              <a:srgbClr val="002D74"/>
            </a:solidFill>
          </p:spPr>
        </p:sp>
        <p:sp>
          <p:nvSpPr>
            <p:cNvPr id="4" name="Freeform 4"/>
            <p:cNvSpPr/>
            <p:nvPr/>
          </p:nvSpPr>
          <p:spPr>
            <a:xfrm>
              <a:off x="16258160" y="63500"/>
              <a:ext cx="60198" cy="4229354"/>
            </a:xfrm>
            <a:custGeom>
              <a:avLst/>
              <a:gdLst/>
              <a:ahLst/>
              <a:cxnLst/>
              <a:rect l="l" t="t" r="r" b="b"/>
              <a:pathLst>
                <a:path w="60198" h="4229354">
                  <a:moveTo>
                    <a:pt x="60197" y="0"/>
                  </a:moveTo>
                  <a:lnTo>
                    <a:pt x="60197" y="4229354"/>
                  </a:lnTo>
                  <a:lnTo>
                    <a:pt x="0" y="4229354"/>
                  </a:lnTo>
                  <a:lnTo>
                    <a:pt x="0" y="0"/>
                  </a:lnTo>
                  <a:close/>
                </a:path>
              </a:pathLst>
            </a:custGeom>
            <a:solidFill>
              <a:srgbClr val="FFB71B"/>
            </a:solidFill>
          </p:spPr>
        </p:sp>
      </p:grpSp>
      <p:sp>
        <p:nvSpPr>
          <p:cNvPr id="5" name="TextBox 5"/>
          <p:cNvSpPr txBox="1"/>
          <p:nvPr/>
        </p:nvSpPr>
        <p:spPr>
          <a:xfrm>
            <a:off x="1275907" y="1945870"/>
            <a:ext cx="9923720" cy="3698705"/>
          </a:xfrm>
          <a:prstGeom prst="rect">
            <a:avLst/>
          </a:prstGeom>
        </p:spPr>
        <p:txBody>
          <a:bodyPr wrap="square" lIns="0" tIns="0" rIns="0" bIns="0" rtlCol="0" anchor="t">
            <a:spAutoFit/>
          </a:bodyPr>
          <a:lstStyle/>
          <a:p>
            <a:pPr marL="0" marR="0" lvl="0" indent="0" algn="ctr" defTabSz="609630" rtl="0" eaLnBrk="1" fontAlgn="auto" latinLnBrk="0" hangingPunct="1">
              <a:lnSpc>
                <a:spcPts val="4451"/>
              </a:lnSpc>
              <a:spcBef>
                <a:spcPts val="0"/>
              </a:spcBef>
              <a:spcAft>
                <a:spcPts val="0"/>
              </a:spcAft>
              <a:buClrTx/>
              <a:buSzTx/>
              <a:buFontTx/>
              <a:buNone/>
              <a:tabLst/>
              <a:defRPr/>
            </a:pPr>
            <a:r>
              <a:rPr kumimoji="0" lang="en-US" sz="4800" b="1" i="0" u="none" strike="noStrike" kern="1200" cap="none" spc="0" normalizeH="0" baseline="0" noProof="0">
                <a:ln>
                  <a:noFill/>
                </a:ln>
                <a:solidFill>
                  <a:srgbClr val="FDFDFD"/>
                </a:solidFill>
                <a:effectLst/>
                <a:uLnTx/>
                <a:uFillTx/>
                <a:latin typeface="Carlito"/>
                <a:ea typeface="+mn-ea"/>
                <a:cs typeface="+mn-cs"/>
              </a:rPr>
              <a:t>“leadership is the ability to inspire confidence and support among the people who are needed to achieve organizational goals”."</a:t>
            </a:r>
          </a:p>
          <a:p>
            <a:pPr marL="0" marR="0" lvl="0" indent="0" algn="ctr" defTabSz="609630" rtl="0" eaLnBrk="1" fontAlgn="auto" latinLnBrk="0" hangingPunct="1">
              <a:lnSpc>
                <a:spcPts val="4451"/>
              </a:lnSpc>
              <a:spcBef>
                <a:spcPts val="0"/>
              </a:spcBef>
              <a:spcAft>
                <a:spcPts val="0"/>
              </a:spcAft>
              <a:buClrTx/>
              <a:buSzTx/>
              <a:buFontTx/>
              <a:buNone/>
              <a:tabLst/>
              <a:defRPr/>
            </a:pPr>
            <a:endParaRPr kumimoji="0" lang="en-US" sz="4800" b="1" i="0" u="none" strike="noStrike" kern="1200" cap="none" spc="0" normalizeH="0" baseline="0" noProof="0">
              <a:ln>
                <a:noFill/>
              </a:ln>
              <a:solidFill>
                <a:srgbClr val="FDFDFD"/>
              </a:solidFill>
              <a:effectLst/>
              <a:uLnTx/>
              <a:uFillTx/>
              <a:latin typeface="Carlito"/>
              <a:ea typeface="+mn-ea"/>
              <a:cs typeface="+mn-cs"/>
            </a:endParaRPr>
          </a:p>
          <a:p>
            <a:pPr marL="0" marR="0" lvl="0" indent="0" algn="ctr" defTabSz="609630" rtl="0" eaLnBrk="1" fontAlgn="auto" latinLnBrk="0" hangingPunct="1">
              <a:lnSpc>
                <a:spcPts val="2875"/>
              </a:lnSpc>
              <a:spcBef>
                <a:spcPts val="0"/>
              </a:spcBef>
              <a:spcAft>
                <a:spcPts val="0"/>
              </a:spcAft>
              <a:buClrTx/>
              <a:buSzTx/>
              <a:buFontTx/>
              <a:buNone/>
              <a:tabLst/>
              <a:defRPr/>
            </a:pPr>
            <a:r>
              <a:rPr kumimoji="0" lang="en-US" sz="4800" b="1" i="0" u="none" strike="noStrike" kern="1200" cap="none" spc="0" normalizeH="0" baseline="0" noProof="0">
                <a:ln>
                  <a:noFill/>
                </a:ln>
                <a:solidFill>
                  <a:srgbClr val="FDFDFD"/>
                </a:solidFill>
                <a:effectLst/>
                <a:uLnTx/>
                <a:uFillTx/>
                <a:latin typeface="Carlito"/>
                <a:ea typeface="+mn-ea"/>
                <a:cs typeface="+mn-cs"/>
              </a:rPr>
              <a:t>Andrew </a:t>
            </a:r>
            <a:r>
              <a:rPr kumimoji="0" lang="en-US" sz="4800" b="1" i="0" u="none" strike="noStrike" kern="1200" cap="none" spc="0" normalizeH="0" baseline="0" noProof="0" err="1">
                <a:ln>
                  <a:noFill/>
                </a:ln>
                <a:solidFill>
                  <a:srgbClr val="FDFDFD"/>
                </a:solidFill>
                <a:effectLst/>
                <a:uLnTx/>
                <a:uFillTx/>
                <a:latin typeface="Carlito"/>
                <a:ea typeface="+mn-ea"/>
                <a:cs typeface="+mn-cs"/>
              </a:rPr>
              <a:t>Dubrin</a:t>
            </a:r>
            <a:r>
              <a:rPr kumimoji="0" lang="en-US" sz="4800" b="1" i="0" u="none" strike="noStrike" kern="1200" cap="none" spc="0" normalizeH="0" baseline="0" noProof="0">
                <a:ln>
                  <a:noFill/>
                </a:ln>
                <a:solidFill>
                  <a:srgbClr val="FDFDFD"/>
                </a:solidFill>
                <a:effectLst/>
                <a:uLnTx/>
                <a:uFillTx/>
                <a:latin typeface="Carlito"/>
                <a:ea typeface="+mn-ea"/>
                <a:cs typeface="+mn-cs"/>
              </a:rPr>
              <a:t>, author of  Research, Findings, Practice and Skills p3</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1462088"/>
            <a:ext cx="8382000" cy="4292600"/>
          </a:xfrm>
        </p:spPr>
        <p:txBody>
          <a:bodyPr/>
          <a:lstStyle/>
          <a:p>
            <a:pPr marL="0" indent="0" algn="ctr">
              <a:buNone/>
              <a:defRPr/>
            </a:pPr>
            <a:r>
              <a:rPr lang="en-US" sz="4400" b="1" dirty="0">
                <a:solidFill>
                  <a:schemeClr val="bg2">
                    <a:lumMod val="10000"/>
                  </a:schemeClr>
                </a:solidFill>
                <a:latin typeface="Calibri" panose="020F0502020204030204" pitchFamily="34" charset="0"/>
              </a:rPr>
              <a:t>There are criminal penalties for embezzling or stealing Local property that can include fines up to $10,000, imprisonment for up to five years, or both. </a:t>
            </a:r>
          </a:p>
          <a:p>
            <a:pPr marL="0" indent="0">
              <a:buNone/>
              <a:defRPr/>
            </a:pPr>
            <a:endParaRPr lang="en-US" sz="2800" b="1" dirty="0">
              <a:solidFill>
                <a:schemeClr val="bg2">
                  <a:lumMod val="10000"/>
                </a:schemeClr>
              </a:solidFill>
              <a:latin typeface="Calibri" panose="020F0502020204030204" pitchFamily="34" charset="0"/>
            </a:endParaRPr>
          </a:p>
        </p:txBody>
      </p:sp>
      <p:sp>
        <p:nvSpPr>
          <p:cNvPr id="140291" name="Title 2"/>
          <p:cNvSpPr>
            <a:spLocks noGrp="1"/>
          </p:cNvSpPr>
          <p:nvPr>
            <p:ph type="title"/>
          </p:nvPr>
        </p:nvSpPr>
        <p:spPr>
          <a:xfrm>
            <a:off x="1981200" y="319088"/>
            <a:ext cx="8229600" cy="1143000"/>
          </a:xfrm>
          <a:noFill/>
        </p:spPr>
        <p:txBody>
          <a:bodyPr/>
          <a:lstStyle/>
          <a:p>
            <a:r>
              <a:rPr lang="en-US" altLang="en-US" b="1" dirty="0">
                <a:solidFill>
                  <a:schemeClr val="bg2">
                    <a:lumMod val="10000"/>
                  </a:schemeClr>
                </a:solidFill>
                <a:latin typeface="Calibri" panose="020F0502020204030204" pitchFamily="34" charset="0"/>
              </a:rPr>
              <a:t>True or False</a:t>
            </a:r>
          </a:p>
        </p:txBody>
      </p:sp>
      <p:sp>
        <p:nvSpPr>
          <p:cNvPr id="140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E0513D-AC0B-44C8-80B3-F1CA647D46A4}" type="slidenum">
              <a:rPr kumimoji="0" lang="en-US" alt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200" b="0"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9574922"/>
      </p:ext>
    </p:extLst>
  </p:cSld>
  <p:clrMapOvr>
    <a:masterClrMapping/>
  </p:clrMapOvr>
  <p:transition spd="slow">
    <p:circle/>
  </p:transition>
</p:sld>
</file>

<file path=ppt/slides/slide91.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002971" y="1762919"/>
            <a:ext cx="8382000" cy="4292600"/>
          </a:xfrm>
        </p:spPr>
        <p:txBody>
          <a:bodyPr/>
          <a:lstStyle/>
          <a:p>
            <a:pPr marL="0" indent="0" algn="ctr">
              <a:buNone/>
              <a:defRPr/>
            </a:pPr>
            <a:r>
              <a:rPr lang="en-US" sz="4400" b="1" dirty="0">
                <a:solidFill>
                  <a:schemeClr val="bg2">
                    <a:lumMod val="10000"/>
                  </a:schemeClr>
                </a:solidFill>
                <a:latin typeface="Calibri" panose="020F0502020204030204" pitchFamily="34" charset="0"/>
              </a:rPr>
              <a:t>For your bond to be in effect, you must conduct an annual audit and submit two documents to AFGE; a Form 41 and a copy of LM report.	</a:t>
            </a:r>
          </a:p>
          <a:p>
            <a:pPr marL="0" indent="0">
              <a:buNone/>
              <a:defRPr/>
            </a:pPr>
            <a:endParaRPr lang="en-US" sz="2800" b="1" dirty="0">
              <a:solidFill>
                <a:schemeClr val="bg2">
                  <a:lumMod val="10000"/>
                </a:schemeClr>
              </a:solidFill>
              <a:latin typeface="Calibri" panose="020F0502020204030204" pitchFamily="34" charset="0"/>
            </a:endParaRPr>
          </a:p>
        </p:txBody>
      </p:sp>
      <p:sp>
        <p:nvSpPr>
          <p:cNvPr id="140291" name="Title 2"/>
          <p:cNvSpPr>
            <a:spLocks noGrp="1"/>
          </p:cNvSpPr>
          <p:nvPr>
            <p:ph type="title"/>
          </p:nvPr>
        </p:nvSpPr>
        <p:spPr>
          <a:xfrm>
            <a:off x="1981200" y="319088"/>
            <a:ext cx="8229600" cy="1143000"/>
          </a:xfrm>
          <a:noFill/>
        </p:spPr>
        <p:txBody>
          <a:bodyPr/>
          <a:lstStyle/>
          <a:p>
            <a:r>
              <a:rPr lang="en-US" altLang="en-US" b="1" dirty="0">
                <a:solidFill>
                  <a:schemeClr val="bg2">
                    <a:lumMod val="10000"/>
                  </a:schemeClr>
                </a:solidFill>
                <a:latin typeface="Calibri" panose="020F0502020204030204" pitchFamily="34" charset="0"/>
              </a:rPr>
              <a:t>True or False</a:t>
            </a:r>
          </a:p>
        </p:txBody>
      </p:sp>
      <p:sp>
        <p:nvSpPr>
          <p:cNvPr id="140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E0513D-AC0B-44C8-80B3-F1CA647D46A4}" type="slidenum">
              <a:rPr kumimoji="0" lang="en-US" alt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altLang="en-US" sz="1200" b="0"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9165732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2252579"/>
            <a:ext cx="8382000" cy="4292600"/>
          </a:xfrm>
        </p:spPr>
        <p:txBody>
          <a:bodyPr/>
          <a:lstStyle/>
          <a:p>
            <a:pPr marL="0" indent="0" algn="ctr">
              <a:buNone/>
              <a:defRPr/>
            </a:pPr>
            <a:r>
              <a:rPr lang="en-US" sz="4800" b="1" dirty="0">
                <a:solidFill>
                  <a:schemeClr val="bg2">
                    <a:lumMod val="10000"/>
                  </a:schemeClr>
                </a:solidFill>
                <a:latin typeface="Calibri" panose="020F0502020204030204" pitchFamily="34" charset="0"/>
              </a:rPr>
              <a:t>Pre-signed checks by one officer is a red flag item during an audit.  </a:t>
            </a:r>
          </a:p>
        </p:txBody>
      </p:sp>
      <p:sp>
        <p:nvSpPr>
          <p:cNvPr id="140291" name="Title 2"/>
          <p:cNvSpPr>
            <a:spLocks noGrp="1"/>
          </p:cNvSpPr>
          <p:nvPr>
            <p:ph type="title"/>
          </p:nvPr>
        </p:nvSpPr>
        <p:spPr>
          <a:xfrm>
            <a:off x="1981200" y="319088"/>
            <a:ext cx="8229600" cy="1143000"/>
          </a:xfrm>
          <a:noFill/>
        </p:spPr>
        <p:txBody>
          <a:bodyPr/>
          <a:lstStyle/>
          <a:p>
            <a:r>
              <a:rPr lang="en-US" altLang="en-US" b="1" dirty="0">
                <a:solidFill>
                  <a:schemeClr val="bg2">
                    <a:lumMod val="10000"/>
                  </a:schemeClr>
                </a:solidFill>
                <a:latin typeface="Calibri" panose="020F0502020204030204" pitchFamily="34" charset="0"/>
              </a:rPr>
              <a:t>True or False</a:t>
            </a:r>
          </a:p>
        </p:txBody>
      </p:sp>
      <p:sp>
        <p:nvSpPr>
          <p:cNvPr id="14029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9E0513D-AC0B-44C8-80B3-F1CA647D46A4}" type="slidenum">
              <a:rPr kumimoji="0" lang="en-US" altLang="en-US" sz="1200" b="0" i="0" u="none" strike="noStrike" kern="1200" cap="none" spc="0" normalizeH="0" baseline="0" noProof="0" smtClean="0">
                <a:ln>
                  <a:noFill/>
                </a:ln>
                <a:solidFill>
                  <a:srgbClr val="FFFF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200" b="0" i="0" u="none" strike="noStrike" kern="1200" cap="none" spc="0" normalizeH="0" baseline="0" noProof="0">
              <a:ln>
                <a:noFill/>
              </a:ln>
              <a:solidFill>
                <a:srgbClr val="FFFF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2461862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0D1D739-EDC4-4BE6-A073-9B157E1F9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CDD35A4-E546-4AF3-A8B9-AC24C5C9F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0 w 12192000"/>
              <a:gd name="connsiteY0" fmla="*/ 0 h 6858000"/>
              <a:gd name="connsiteX1" fmla="*/ 3852070 w 12192000"/>
              <a:gd name="connsiteY1" fmla="*/ 0 h 6858000"/>
              <a:gd name="connsiteX2" fmla="*/ 3878367 w 12192000"/>
              <a:gd name="connsiteY2" fmla="*/ 23504 h 6858000"/>
              <a:gd name="connsiteX3" fmla="*/ 3885324 w 12192000"/>
              <a:gd name="connsiteY3" fmla="*/ 84795 h 6858000"/>
              <a:gd name="connsiteX4" fmla="*/ 3820400 w 12192000"/>
              <a:gd name="connsiteY4" fmla="*/ 131127 h 6858000"/>
              <a:gd name="connsiteX5" fmla="*/ 3631811 w 12192000"/>
              <a:gd name="connsiteY5" fmla="*/ 219929 h 6858000"/>
              <a:gd name="connsiteX6" fmla="*/ 4327428 w 12192000"/>
              <a:gd name="connsiteY6" fmla="*/ 351201 h 6858000"/>
              <a:gd name="connsiteX7" fmla="*/ 4080099 w 12192000"/>
              <a:gd name="connsiteY7" fmla="*/ 432279 h 6858000"/>
              <a:gd name="connsiteX8" fmla="*/ 3823492 w 12192000"/>
              <a:gd name="connsiteY8" fmla="*/ 490194 h 6858000"/>
              <a:gd name="connsiteX9" fmla="*/ 3545246 w 12192000"/>
              <a:gd name="connsiteY9" fmla="*/ 532664 h 6858000"/>
              <a:gd name="connsiteX10" fmla="*/ 3291732 w 12192000"/>
              <a:gd name="connsiteY10" fmla="*/ 617605 h 6858000"/>
              <a:gd name="connsiteX11" fmla="*/ 3953340 w 12192000"/>
              <a:gd name="connsiteY11" fmla="*/ 652353 h 6858000"/>
              <a:gd name="connsiteX12" fmla="*/ 3610170 w 12192000"/>
              <a:gd name="connsiteY12" fmla="*/ 729572 h 6858000"/>
              <a:gd name="connsiteX13" fmla="*/ 3328832 w 12192000"/>
              <a:gd name="connsiteY13" fmla="*/ 829957 h 6858000"/>
              <a:gd name="connsiteX14" fmla="*/ 3130966 w 12192000"/>
              <a:gd name="connsiteY14" fmla="*/ 876288 h 6858000"/>
              <a:gd name="connsiteX15" fmla="*/ 2920736 w 12192000"/>
              <a:gd name="connsiteY15" fmla="*/ 887872 h 6858000"/>
              <a:gd name="connsiteX16" fmla="*/ 2871269 w 12192000"/>
              <a:gd name="connsiteY16" fmla="*/ 961228 h 6858000"/>
              <a:gd name="connsiteX17" fmla="*/ 2936195 w 12192000"/>
              <a:gd name="connsiteY17" fmla="*/ 1038448 h 6858000"/>
              <a:gd name="connsiteX18" fmla="*/ 3035126 w 12192000"/>
              <a:gd name="connsiteY18" fmla="*/ 1046168 h 6858000"/>
              <a:gd name="connsiteX19" fmla="*/ 3625627 w 12192000"/>
              <a:gd name="connsiteY19" fmla="*/ 1065474 h 6858000"/>
              <a:gd name="connsiteX20" fmla="*/ 1733551 w 12192000"/>
              <a:gd name="connsiteY20" fmla="*/ 1235355 h 6858000"/>
              <a:gd name="connsiteX21" fmla="*/ 1990156 w 12192000"/>
              <a:gd name="connsiteY21" fmla="*/ 1339602 h 6858000"/>
              <a:gd name="connsiteX22" fmla="*/ 2076722 w 12192000"/>
              <a:gd name="connsiteY22" fmla="*/ 1625311 h 6858000"/>
              <a:gd name="connsiteX23" fmla="*/ 2392067 w 12192000"/>
              <a:gd name="connsiteY23" fmla="*/ 1787470 h 6858000"/>
              <a:gd name="connsiteX24" fmla="*/ 2596115 w 12192000"/>
              <a:gd name="connsiteY24" fmla="*/ 1845385 h 6858000"/>
              <a:gd name="connsiteX25" fmla="*/ 3062950 w 12192000"/>
              <a:gd name="connsiteY25" fmla="*/ 1930326 h 6858000"/>
              <a:gd name="connsiteX26" fmla="*/ 3130966 w 12192000"/>
              <a:gd name="connsiteY26" fmla="*/ 2069319 h 6858000"/>
              <a:gd name="connsiteX27" fmla="*/ 3189708 w 12192000"/>
              <a:gd name="connsiteY27" fmla="*/ 2223754 h 6858000"/>
              <a:gd name="connsiteX28" fmla="*/ 3313373 w 12192000"/>
              <a:gd name="connsiteY28" fmla="*/ 2324141 h 6858000"/>
              <a:gd name="connsiteX29" fmla="*/ 2351877 w 12192000"/>
              <a:gd name="connsiteY29" fmla="*/ 2308697 h 6858000"/>
              <a:gd name="connsiteX30" fmla="*/ 3437038 w 12192000"/>
              <a:gd name="connsiteY30" fmla="*/ 2633017 h 6858000"/>
              <a:gd name="connsiteX31" fmla="*/ 3341198 w 12192000"/>
              <a:gd name="connsiteY31" fmla="*/ 2760427 h 6858000"/>
              <a:gd name="connsiteX32" fmla="*/ 3934791 w 12192000"/>
              <a:gd name="connsiteY32" fmla="*/ 2934169 h 6858000"/>
              <a:gd name="connsiteX33" fmla="*/ 3616352 w 12192000"/>
              <a:gd name="connsiteY33" fmla="*/ 2953473 h 6858000"/>
              <a:gd name="connsiteX34" fmla="*/ 5468240 w 12192000"/>
              <a:gd name="connsiteY34" fmla="*/ 3679329 h 6858000"/>
              <a:gd name="connsiteX35" fmla="*/ 8111582 w 12192000"/>
              <a:gd name="connsiteY35" fmla="*/ 4204418 h 6858000"/>
              <a:gd name="connsiteX36" fmla="*/ 9144186 w 12192000"/>
              <a:gd name="connsiteY36" fmla="*/ 4304802 h 6858000"/>
              <a:gd name="connsiteX37" fmla="*/ 10319004 w 12192000"/>
              <a:gd name="connsiteY37" fmla="*/ 4273915 h 6858000"/>
              <a:gd name="connsiteX38" fmla="*/ 12053408 w 12192000"/>
              <a:gd name="connsiteY38" fmla="*/ 3907125 h 6858000"/>
              <a:gd name="connsiteX39" fmla="*/ 12192000 w 12192000"/>
              <a:gd name="connsiteY39" fmla="*/ 3841157 h 6858000"/>
              <a:gd name="connsiteX40" fmla="*/ 12192000 w 12192000"/>
              <a:gd name="connsiteY40" fmla="*/ 6858000 h 6858000"/>
              <a:gd name="connsiteX41" fmla="*/ 0 w 12192000"/>
              <a:gd name="connsiteY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2000" h="6858000">
                <a:moveTo>
                  <a:pt x="0" y="0"/>
                </a:moveTo>
                <a:lnTo>
                  <a:pt x="3852070" y="0"/>
                </a:lnTo>
                <a:lnTo>
                  <a:pt x="3878367" y="23504"/>
                </a:lnTo>
                <a:cubicBezTo>
                  <a:pt x="3887642" y="39430"/>
                  <a:pt x="3891507" y="59700"/>
                  <a:pt x="3885324" y="84795"/>
                </a:cubicBezTo>
                <a:cubicBezTo>
                  <a:pt x="3876049" y="123406"/>
                  <a:pt x="3845133" y="123406"/>
                  <a:pt x="3820400" y="131127"/>
                </a:cubicBezTo>
                <a:cubicBezTo>
                  <a:pt x="3764751" y="154292"/>
                  <a:pt x="3696735" y="138849"/>
                  <a:pt x="3631811" y="219929"/>
                </a:cubicBezTo>
                <a:cubicBezTo>
                  <a:pt x="3879141" y="262399"/>
                  <a:pt x="4117198" y="181318"/>
                  <a:pt x="4327428" y="351201"/>
                </a:cubicBezTo>
                <a:cubicBezTo>
                  <a:pt x="4250138" y="436142"/>
                  <a:pt x="4163572" y="416836"/>
                  <a:pt x="4080099" y="432279"/>
                </a:cubicBezTo>
                <a:cubicBezTo>
                  <a:pt x="3993533" y="447725"/>
                  <a:pt x="3910058" y="474751"/>
                  <a:pt x="3823492" y="490194"/>
                </a:cubicBezTo>
                <a:cubicBezTo>
                  <a:pt x="3730743" y="509498"/>
                  <a:pt x="3637993" y="513360"/>
                  <a:pt x="3545246" y="532664"/>
                </a:cubicBezTo>
                <a:cubicBezTo>
                  <a:pt x="3467954" y="548109"/>
                  <a:pt x="3384480" y="521081"/>
                  <a:pt x="3291732" y="617605"/>
                </a:cubicBezTo>
                <a:cubicBezTo>
                  <a:pt x="3520513" y="687103"/>
                  <a:pt x="3727651" y="582857"/>
                  <a:pt x="3953340" y="652353"/>
                </a:cubicBezTo>
                <a:cubicBezTo>
                  <a:pt x="3820400" y="714129"/>
                  <a:pt x="3712194" y="694824"/>
                  <a:pt x="3610170" y="729572"/>
                </a:cubicBezTo>
                <a:cubicBezTo>
                  <a:pt x="3517420" y="764322"/>
                  <a:pt x="3406122" y="725712"/>
                  <a:pt x="3328832" y="829957"/>
                </a:cubicBezTo>
                <a:cubicBezTo>
                  <a:pt x="3270090" y="911035"/>
                  <a:pt x="3208258" y="922618"/>
                  <a:pt x="3130966" y="876288"/>
                </a:cubicBezTo>
                <a:cubicBezTo>
                  <a:pt x="3062950" y="833818"/>
                  <a:pt x="2988752" y="845400"/>
                  <a:pt x="2920736" y="887872"/>
                </a:cubicBezTo>
                <a:cubicBezTo>
                  <a:pt x="2896004" y="903315"/>
                  <a:pt x="2871269" y="922618"/>
                  <a:pt x="2871269" y="961228"/>
                </a:cubicBezTo>
                <a:cubicBezTo>
                  <a:pt x="2871269" y="1015283"/>
                  <a:pt x="2902186" y="1030726"/>
                  <a:pt x="2936195" y="1038448"/>
                </a:cubicBezTo>
                <a:cubicBezTo>
                  <a:pt x="2967111" y="1046168"/>
                  <a:pt x="3004210" y="1053891"/>
                  <a:pt x="3035126" y="1046168"/>
                </a:cubicBezTo>
                <a:cubicBezTo>
                  <a:pt x="3232990" y="1003700"/>
                  <a:pt x="3427764" y="1073194"/>
                  <a:pt x="3625627" y="1065474"/>
                </a:cubicBezTo>
                <a:cubicBezTo>
                  <a:pt x="3004210" y="1231494"/>
                  <a:pt x="2376610" y="1177441"/>
                  <a:pt x="1733551" y="1235355"/>
                </a:cubicBezTo>
                <a:cubicBezTo>
                  <a:pt x="1817025" y="1351183"/>
                  <a:pt x="1925232" y="1254661"/>
                  <a:pt x="1990156" y="1339602"/>
                </a:cubicBezTo>
                <a:cubicBezTo>
                  <a:pt x="1928323" y="1517205"/>
                  <a:pt x="1953057" y="1613728"/>
                  <a:pt x="2076722" y="1625311"/>
                </a:cubicBezTo>
                <a:cubicBezTo>
                  <a:pt x="2197295" y="1636894"/>
                  <a:pt x="2327143" y="1575118"/>
                  <a:pt x="2392067" y="1787470"/>
                </a:cubicBezTo>
                <a:cubicBezTo>
                  <a:pt x="2410617" y="1853106"/>
                  <a:pt x="2525008" y="1833802"/>
                  <a:pt x="2596115" y="1845385"/>
                </a:cubicBezTo>
                <a:cubicBezTo>
                  <a:pt x="2750696" y="1872411"/>
                  <a:pt x="2914554" y="1845385"/>
                  <a:pt x="3062950" y="1930326"/>
                </a:cubicBezTo>
                <a:cubicBezTo>
                  <a:pt x="3121692" y="1961213"/>
                  <a:pt x="3161883" y="1984378"/>
                  <a:pt x="3130966" y="2069319"/>
                </a:cubicBezTo>
                <a:cubicBezTo>
                  <a:pt x="3100050" y="2158121"/>
                  <a:pt x="3140242" y="2189008"/>
                  <a:pt x="3189708" y="2223754"/>
                </a:cubicBezTo>
                <a:cubicBezTo>
                  <a:pt x="3226808" y="2250784"/>
                  <a:pt x="3282457" y="2243060"/>
                  <a:pt x="3313373" y="2324141"/>
                </a:cubicBezTo>
                <a:cubicBezTo>
                  <a:pt x="2988752" y="2312558"/>
                  <a:pt x="2673405" y="2246923"/>
                  <a:pt x="2351877" y="2308697"/>
                </a:cubicBezTo>
                <a:cubicBezTo>
                  <a:pt x="2704323" y="2463134"/>
                  <a:pt x="3090776" y="2455412"/>
                  <a:pt x="3437038" y="2633017"/>
                </a:cubicBezTo>
                <a:cubicBezTo>
                  <a:pt x="3424671" y="2694791"/>
                  <a:pt x="3344289" y="2667764"/>
                  <a:pt x="3341198" y="2760427"/>
                </a:cubicBezTo>
                <a:cubicBezTo>
                  <a:pt x="3523603" y="2856951"/>
                  <a:pt x="3743110" y="2791314"/>
                  <a:pt x="3934791" y="2934169"/>
                </a:cubicBezTo>
                <a:cubicBezTo>
                  <a:pt x="3823492" y="2999805"/>
                  <a:pt x="3721469" y="2891699"/>
                  <a:pt x="3616352" y="2953473"/>
                </a:cubicBezTo>
                <a:cubicBezTo>
                  <a:pt x="3650361" y="3046136"/>
                  <a:pt x="5189993" y="3617555"/>
                  <a:pt x="5468240" y="3679329"/>
                </a:cubicBezTo>
                <a:cubicBezTo>
                  <a:pt x="6034007" y="3806740"/>
                  <a:pt x="7663296" y="4131059"/>
                  <a:pt x="8111582" y="4204418"/>
                </a:cubicBezTo>
                <a:cubicBezTo>
                  <a:pt x="8457844" y="4258470"/>
                  <a:pt x="8801016" y="4300942"/>
                  <a:pt x="9144186" y="4304802"/>
                </a:cubicBezTo>
                <a:cubicBezTo>
                  <a:pt x="9536822" y="4308663"/>
                  <a:pt x="9926368" y="4289359"/>
                  <a:pt x="10319004" y="4273915"/>
                </a:cubicBezTo>
                <a:cubicBezTo>
                  <a:pt x="10906415" y="4250750"/>
                  <a:pt x="11484549" y="4158087"/>
                  <a:pt x="12053408" y="3907125"/>
                </a:cubicBezTo>
                <a:lnTo>
                  <a:pt x="12192000" y="3841157"/>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1CEA14-CD85-25CF-1CDF-FC97D8822D00}"/>
              </a:ext>
            </a:extLst>
          </p:cNvPr>
          <p:cNvSpPr>
            <a:spLocks noGrp="1"/>
          </p:cNvSpPr>
          <p:nvPr>
            <p:ph type="title"/>
          </p:nvPr>
        </p:nvSpPr>
        <p:spPr>
          <a:xfrm>
            <a:off x="545910" y="3891419"/>
            <a:ext cx="7642746" cy="1754376"/>
          </a:xfrm>
        </p:spPr>
        <p:txBody>
          <a:bodyPr vert="horz" lIns="91440" tIns="45720" rIns="91440" bIns="45720" rtlCol="0" anchor="b">
            <a:noAutofit/>
          </a:bodyPr>
          <a:lstStyle/>
          <a:p>
            <a:pPr algn="ctr"/>
            <a:r>
              <a:rPr lang="en-US" sz="7200" b="1" dirty="0">
                <a:solidFill>
                  <a:schemeClr val="bg2">
                    <a:lumMod val="10000"/>
                  </a:schemeClr>
                </a:solidFill>
                <a:latin typeface="Calibri" panose="020F0502020204030204" pitchFamily="34" charset="0"/>
              </a:rPr>
              <a:t>Fiduciary Reporting</a:t>
            </a:r>
            <a:endParaRPr lang="en-US" sz="7200" b="1" kern="1200" dirty="0">
              <a:latin typeface="+mj-lt"/>
              <a:ea typeface="+mj-ea"/>
              <a:cs typeface="+mj-cs"/>
            </a:endParaRPr>
          </a:p>
        </p:txBody>
      </p:sp>
      <p:pic>
        <p:nvPicPr>
          <p:cNvPr id="3" name="Picture 2">
            <a:extLst>
              <a:ext uri="{FF2B5EF4-FFF2-40B4-BE49-F238E27FC236}">
                <a16:creationId xmlns:a16="http://schemas.microsoft.com/office/drawing/2014/main" id="{96216F2F-C057-7B49-D74D-C74A41E07044}"/>
              </a:ext>
            </a:extLst>
          </p:cNvPr>
          <p:cNvPicPr>
            <a:picLocks noChangeAspect="1"/>
          </p:cNvPicPr>
          <p:nvPr/>
        </p:nvPicPr>
        <p:blipFill>
          <a:blip r:embed="rId3"/>
          <a:stretch>
            <a:fillRect/>
          </a:stretch>
        </p:blipFill>
        <p:spPr>
          <a:xfrm>
            <a:off x="6734032" y="177421"/>
            <a:ext cx="4426978" cy="4426978"/>
          </a:xfrm>
          <a:prstGeom prst="rect">
            <a:avLst/>
          </a:prstGeom>
          <a:ln>
            <a:noFill/>
          </a:ln>
          <a:effectLst>
            <a:softEdge rad="112500"/>
          </a:effectLst>
        </p:spPr>
      </p:pic>
    </p:spTree>
    <p:extLst>
      <p:ext uri="{BB962C8B-B14F-4D97-AF65-F5344CB8AC3E}">
        <p14:creationId xmlns:p14="http://schemas.microsoft.com/office/powerpoint/2010/main" val="35171381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42338" name="Title 1"/>
          <p:cNvSpPr>
            <a:spLocks noGrp="1"/>
          </p:cNvSpPr>
          <p:nvPr>
            <p:ph type="title"/>
          </p:nvPr>
        </p:nvSpPr>
        <p:spPr>
          <a:xfrm>
            <a:off x="2438400" y="71438"/>
            <a:ext cx="8229600" cy="1143000"/>
          </a:xfrm>
        </p:spPr>
        <p:txBody>
          <a:bodyPr/>
          <a:lstStyle/>
          <a:p>
            <a:pPr eaLnBrk="1" hangingPunct="1"/>
            <a:r>
              <a:rPr lang="en-US" altLang="en-US" dirty="0">
                <a:solidFill>
                  <a:schemeClr val="bg2">
                    <a:lumMod val="10000"/>
                  </a:schemeClr>
                </a:solidFill>
              </a:rPr>
              <a:t>Who Do You Report To?</a:t>
            </a:r>
          </a:p>
        </p:txBody>
      </p:sp>
      <p:sp>
        <p:nvSpPr>
          <p:cNvPr id="142339" name="Content Placeholder 2"/>
          <p:cNvSpPr>
            <a:spLocks noGrp="1"/>
          </p:cNvSpPr>
          <p:nvPr>
            <p:ph idx="1"/>
          </p:nvPr>
        </p:nvSpPr>
        <p:spPr bwMode="auto">
          <a:xfrm>
            <a:off x="3176588" y="2012951"/>
            <a:ext cx="636905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dirty="0">
                <a:solidFill>
                  <a:schemeClr val="bg2">
                    <a:lumMod val="10000"/>
                  </a:schemeClr>
                </a:solidFill>
                <a:latin typeface="Calibri" panose="020F0502020204030204" pitchFamily="34" charset="0"/>
              </a:rPr>
              <a:t>Internal Revenue Service (IRS)</a:t>
            </a:r>
          </a:p>
          <a:p>
            <a:pPr eaLnBrk="1" hangingPunct="1"/>
            <a:endParaRPr lang="en-US" altLang="en-US" b="1" dirty="0">
              <a:solidFill>
                <a:schemeClr val="bg2">
                  <a:lumMod val="10000"/>
                </a:schemeClr>
              </a:solidFill>
              <a:latin typeface="Calibri" panose="020F0502020204030204" pitchFamily="34" charset="0"/>
            </a:endParaRPr>
          </a:p>
          <a:p>
            <a:pPr eaLnBrk="1" hangingPunct="1"/>
            <a:r>
              <a:rPr lang="en-US" altLang="en-US" b="1" dirty="0">
                <a:solidFill>
                  <a:schemeClr val="bg2">
                    <a:lumMod val="10000"/>
                  </a:schemeClr>
                </a:solidFill>
                <a:latin typeface="Calibri" panose="020F0502020204030204" pitchFamily="34" charset="0"/>
              </a:rPr>
              <a:t>Department of Labor (DOL)</a:t>
            </a:r>
          </a:p>
          <a:p>
            <a:pPr eaLnBrk="1" hangingPunct="1"/>
            <a:endParaRPr lang="en-US" altLang="en-US" b="1" dirty="0">
              <a:solidFill>
                <a:schemeClr val="bg2">
                  <a:lumMod val="10000"/>
                </a:schemeClr>
              </a:solidFill>
              <a:latin typeface="Calibri" panose="020F0502020204030204" pitchFamily="34" charset="0"/>
            </a:endParaRPr>
          </a:p>
          <a:p>
            <a:pPr eaLnBrk="1" hangingPunct="1"/>
            <a:r>
              <a:rPr lang="en-US" altLang="en-US" b="1" dirty="0">
                <a:solidFill>
                  <a:schemeClr val="bg2">
                    <a:lumMod val="10000"/>
                  </a:schemeClr>
                </a:solidFill>
                <a:latin typeface="Calibri" panose="020F0502020204030204" pitchFamily="34" charset="0"/>
              </a:rPr>
              <a:t>Your Local </a:t>
            </a:r>
            <a:r>
              <a:rPr lang="en-US" altLang="en-US" b="1" u="sng" dirty="0">
                <a:solidFill>
                  <a:schemeClr val="bg2">
                    <a:lumMod val="10000"/>
                  </a:schemeClr>
                </a:solidFill>
                <a:latin typeface="Calibri" panose="020F0502020204030204" pitchFamily="34" charset="0"/>
              </a:rPr>
              <a:t>Membership</a:t>
            </a:r>
            <a:r>
              <a:rPr lang="en-US" altLang="en-US" b="1" dirty="0">
                <a:solidFill>
                  <a:schemeClr val="bg2">
                    <a:lumMod val="10000"/>
                  </a:schemeClr>
                </a:solidFill>
                <a:latin typeface="Calibri" panose="020F0502020204030204" pitchFamily="34" charset="0"/>
              </a:rPr>
              <a:t> and AFGE Headquarters</a:t>
            </a:r>
          </a:p>
        </p:txBody>
      </p:sp>
      <p:sp>
        <p:nvSpPr>
          <p:cNvPr id="142340"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755920D-943B-43DD-B195-5303964D224E}"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grpSp>
        <p:nvGrpSpPr>
          <p:cNvPr id="142341" name="Group 1"/>
          <p:cNvGrpSpPr>
            <a:grpSpLocks/>
          </p:cNvGrpSpPr>
          <p:nvPr/>
        </p:nvGrpSpPr>
        <p:grpSpPr bwMode="auto">
          <a:xfrm>
            <a:off x="2039938" y="2071689"/>
            <a:ext cx="850900" cy="3540125"/>
            <a:chOff x="515937" y="2072148"/>
            <a:chExt cx="851158" cy="3539205"/>
          </a:xfrm>
        </p:grpSpPr>
        <p:pic>
          <p:nvPicPr>
            <p:cNvPr id="142342" name="Picture 5" descr="irslogo"/>
            <p:cNvPicPr>
              <a:picLocks noChangeAspect="1" noChangeArrowheads="1"/>
            </p:cNvPicPr>
            <p:nvPr/>
          </p:nvPicPr>
          <p:blipFill>
            <a:blip r:embed="rId3">
              <a:extLst>
                <a:ext uri="{28A0092B-C50C-407E-A947-70E740481C1C}">
                  <a14:useLocalDpi xmlns:a14="http://schemas.microsoft.com/office/drawing/2010/main" val="0"/>
                </a:ext>
              </a:extLst>
            </a:blip>
            <a:srcRect l="20372" r="56645"/>
            <a:stretch>
              <a:fillRect/>
            </a:stretch>
          </p:blipFill>
          <p:spPr bwMode="auto">
            <a:xfrm>
              <a:off x="515937" y="2072148"/>
              <a:ext cx="7969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6" descr="DOL Ceal1"/>
            <p:cNvPicPr>
              <a:picLocks noChangeAspect="1" noChangeArrowheads="1"/>
            </p:cNvPicPr>
            <p:nvPr/>
          </p:nvPicPr>
          <p:blipFill>
            <a:blip r:embed="rId4">
              <a:extLst>
                <a:ext uri="{28A0092B-C50C-407E-A947-70E740481C1C}">
                  <a14:useLocalDpi xmlns:a14="http://schemas.microsoft.com/office/drawing/2010/main" val="0"/>
                </a:ext>
              </a:extLst>
            </a:blip>
            <a:srcRect l="4411" r="37500"/>
            <a:stretch>
              <a:fillRect/>
            </a:stretch>
          </p:blipFill>
          <p:spPr bwMode="auto">
            <a:xfrm>
              <a:off x="570170" y="3248026"/>
              <a:ext cx="79692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4" name="Picture 12" descr="afge glob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743" y="4469941"/>
              <a:ext cx="595312"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5780619"/>
      </p:ext>
    </p:extLst>
  </p:cSld>
  <p:clrMapOvr>
    <a:masterClrMapping/>
  </p:clrMapOvr>
  <p:transition spd="slow">
    <p:circle/>
  </p:transition>
</p:sld>
</file>

<file path=ppt/slides/slide95.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44386" name="Title 1"/>
          <p:cNvSpPr>
            <a:spLocks noGrp="1"/>
          </p:cNvSpPr>
          <p:nvPr>
            <p:ph type="title"/>
          </p:nvPr>
        </p:nvSpPr>
        <p:spPr>
          <a:xfrm>
            <a:off x="1981200" y="26988"/>
            <a:ext cx="8229600" cy="1143000"/>
          </a:xfrm>
        </p:spPr>
        <p:txBody>
          <a:bodyPr/>
          <a:lstStyle/>
          <a:p>
            <a:pPr eaLnBrk="1" hangingPunct="1"/>
            <a:r>
              <a:rPr lang="en-US" altLang="en-US" dirty="0">
                <a:solidFill>
                  <a:schemeClr val="bg2">
                    <a:lumMod val="10000"/>
                  </a:schemeClr>
                </a:solidFill>
              </a:rPr>
              <a:t>     Reporting</a:t>
            </a:r>
          </a:p>
        </p:txBody>
      </p:sp>
      <p:sp>
        <p:nvSpPr>
          <p:cNvPr id="144387" name="Content Placeholder 2"/>
          <p:cNvSpPr>
            <a:spLocks noGrp="1"/>
          </p:cNvSpPr>
          <p:nvPr>
            <p:ph idx="1"/>
          </p:nvPr>
        </p:nvSpPr>
        <p:spPr bwMode="auto">
          <a:xfrm>
            <a:off x="655093" y="1343025"/>
            <a:ext cx="10927307"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dirty="0">
                <a:solidFill>
                  <a:schemeClr val="bg2">
                    <a:lumMod val="10000"/>
                  </a:schemeClr>
                </a:solidFill>
                <a:latin typeface="Calibri" panose="020F0502020204030204" pitchFamily="34" charset="0"/>
              </a:rPr>
              <a:t>Exemption Status</a:t>
            </a:r>
          </a:p>
          <a:p>
            <a:pPr lvl="1" eaLnBrk="1" hangingPunct="1"/>
            <a:r>
              <a:rPr lang="en-US" altLang="en-US" dirty="0">
                <a:solidFill>
                  <a:schemeClr val="bg2">
                    <a:lumMod val="10000"/>
                  </a:schemeClr>
                </a:solidFill>
                <a:latin typeface="Calibri" panose="020F0502020204030204" pitchFamily="34" charset="0"/>
              </a:rPr>
              <a:t>Federal income taxes – yes</a:t>
            </a:r>
          </a:p>
          <a:p>
            <a:pPr lvl="1" eaLnBrk="1" hangingPunct="1"/>
            <a:r>
              <a:rPr lang="en-US" altLang="en-US" dirty="0">
                <a:solidFill>
                  <a:schemeClr val="bg2">
                    <a:lumMod val="10000"/>
                  </a:schemeClr>
                </a:solidFill>
                <a:latin typeface="Calibri" panose="020F0502020204030204" pitchFamily="34" charset="0"/>
              </a:rPr>
              <a:t>Sales tax – generally; no</a:t>
            </a:r>
          </a:p>
          <a:p>
            <a:pPr lvl="1" eaLnBrk="1" hangingPunct="1"/>
            <a:r>
              <a:rPr lang="en-US" altLang="en-US" dirty="0">
                <a:solidFill>
                  <a:schemeClr val="bg2">
                    <a:lumMod val="10000"/>
                  </a:schemeClr>
                </a:solidFill>
                <a:latin typeface="Calibri" panose="020F0502020204030204" pitchFamily="34" charset="0"/>
              </a:rPr>
              <a:t>AFGE ‘s Group Exemption Number is </a:t>
            </a:r>
            <a:r>
              <a:rPr lang="en-US" altLang="en-US" b="1" u="sng" dirty="0">
                <a:solidFill>
                  <a:schemeClr val="bg2">
                    <a:lumMod val="10000"/>
                  </a:schemeClr>
                </a:solidFill>
                <a:latin typeface="Calibri" panose="020F0502020204030204" pitchFamily="34" charset="0"/>
              </a:rPr>
              <a:t>0194</a:t>
            </a:r>
          </a:p>
          <a:p>
            <a:pPr lvl="1">
              <a:buFont typeface="Arial" panose="020B0604020202020204" pitchFamily="34" charset="0"/>
              <a:buNone/>
            </a:pPr>
            <a:endParaRPr lang="en-US" altLang="en-US" b="1" dirty="0">
              <a:solidFill>
                <a:schemeClr val="bg2">
                  <a:lumMod val="10000"/>
                </a:schemeClr>
              </a:solidFill>
              <a:latin typeface="Calibri" panose="020F0502020204030204" pitchFamily="34" charset="0"/>
            </a:endParaRPr>
          </a:p>
          <a:p>
            <a:r>
              <a:rPr lang="en-US" altLang="en-US" sz="2800" dirty="0">
                <a:solidFill>
                  <a:schemeClr val="bg2">
                    <a:lumMod val="10000"/>
                  </a:schemeClr>
                </a:solidFill>
                <a:latin typeface="Calibri" panose="020F0502020204030204" pitchFamily="34" charset="0"/>
              </a:rPr>
              <a:t>Locals must pay employment taxes on salaries, lost time, or annual leave reimbursements and receiving members must report</a:t>
            </a:r>
          </a:p>
          <a:p>
            <a:r>
              <a:rPr lang="en-US" altLang="en-US" sz="2800" dirty="0">
                <a:solidFill>
                  <a:schemeClr val="bg2">
                    <a:lumMod val="10000"/>
                  </a:schemeClr>
                </a:solidFill>
                <a:latin typeface="Calibri" panose="020F0502020204030204" pitchFamily="34" charset="0"/>
              </a:rPr>
              <a:t>Locals must report all income</a:t>
            </a:r>
          </a:p>
          <a:p>
            <a:r>
              <a:rPr lang="en-US" altLang="en-US" sz="2800" dirty="0">
                <a:solidFill>
                  <a:schemeClr val="bg2">
                    <a:lumMod val="10000"/>
                  </a:schemeClr>
                </a:solidFill>
                <a:latin typeface="Calibri" panose="020F0502020204030204" pitchFamily="34" charset="0"/>
              </a:rPr>
              <a:t>All Locals must file an </a:t>
            </a:r>
            <a:r>
              <a:rPr lang="en-US" altLang="en-US" sz="2800" b="1" u="sng" dirty="0">
                <a:solidFill>
                  <a:schemeClr val="bg2">
                    <a:lumMod val="10000"/>
                  </a:schemeClr>
                </a:solidFill>
                <a:latin typeface="Calibri" panose="020F0502020204030204" pitchFamily="34" charset="0"/>
              </a:rPr>
              <a:t>“IRS Annual Information Return”</a:t>
            </a:r>
          </a:p>
          <a:p>
            <a:pPr eaLnBrk="1" hangingPunct="1"/>
            <a:endParaRPr lang="en-US" altLang="en-US" dirty="0">
              <a:solidFill>
                <a:schemeClr val="bg2">
                  <a:lumMod val="10000"/>
                </a:schemeClr>
              </a:solidFill>
            </a:endParaRPr>
          </a:p>
        </p:txBody>
      </p:sp>
      <p:sp>
        <p:nvSpPr>
          <p:cNvPr id="14438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4CCD438-02BB-4C47-A1A9-D75C69AD3D19}"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3246564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Effect transition="in" filter="fade">
                                      <p:cBhvr>
                                        <p:cTn id="7" dur="1000"/>
                                        <p:tgtEl>
                                          <p:spTgt spid="144387">
                                            <p:txEl>
                                              <p:pRg st="0" end="0"/>
                                            </p:txEl>
                                          </p:spTgt>
                                        </p:tgtEl>
                                      </p:cBhvr>
                                    </p:animEffect>
                                    <p:anim calcmode="lin" valueType="num">
                                      <p:cBhvr>
                                        <p:cTn id="8" dur="1000" fill="hold"/>
                                        <p:tgtEl>
                                          <p:spTgt spid="1443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438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4387">
                                            <p:txEl>
                                              <p:pRg st="1" end="1"/>
                                            </p:txEl>
                                          </p:spTgt>
                                        </p:tgtEl>
                                        <p:attrNameLst>
                                          <p:attrName>style.visibility</p:attrName>
                                        </p:attrNameLst>
                                      </p:cBhvr>
                                      <p:to>
                                        <p:strVal val="visible"/>
                                      </p:to>
                                    </p:set>
                                    <p:animEffect transition="in" filter="fade">
                                      <p:cBhvr>
                                        <p:cTn id="12" dur="1000"/>
                                        <p:tgtEl>
                                          <p:spTgt spid="144387">
                                            <p:txEl>
                                              <p:pRg st="1" end="1"/>
                                            </p:txEl>
                                          </p:spTgt>
                                        </p:tgtEl>
                                      </p:cBhvr>
                                    </p:animEffect>
                                    <p:anim calcmode="lin" valueType="num">
                                      <p:cBhvr>
                                        <p:cTn id="13" dur="1000" fill="hold"/>
                                        <p:tgtEl>
                                          <p:spTgt spid="14438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438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4387">
                                            <p:txEl>
                                              <p:pRg st="2" end="2"/>
                                            </p:txEl>
                                          </p:spTgt>
                                        </p:tgtEl>
                                        <p:attrNameLst>
                                          <p:attrName>style.visibility</p:attrName>
                                        </p:attrNameLst>
                                      </p:cBhvr>
                                      <p:to>
                                        <p:strVal val="visible"/>
                                      </p:to>
                                    </p:set>
                                    <p:animEffect transition="in" filter="fade">
                                      <p:cBhvr>
                                        <p:cTn id="17" dur="1000"/>
                                        <p:tgtEl>
                                          <p:spTgt spid="144387">
                                            <p:txEl>
                                              <p:pRg st="2" end="2"/>
                                            </p:txEl>
                                          </p:spTgt>
                                        </p:tgtEl>
                                      </p:cBhvr>
                                    </p:animEffect>
                                    <p:anim calcmode="lin" valueType="num">
                                      <p:cBhvr>
                                        <p:cTn id="18" dur="1000" fill="hold"/>
                                        <p:tgtEl>
                                          <p:spTgt spid="14438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4438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4387">
                                            <p:txEl>
                                              <p:pRg st="3" end="3"/>
                                            </p:txEl>
                                          </p:spTgt>
                                        </p:tgtEl>
                                        <p:attrNameLst>
                                          <p:attrName>style.visibility</p:attrName>
                                        </p:attrNameLst>
                                      </p:cBhvr>
                                      <p:to>
                                        <p:strVal val="visible"/>
                                      </p:to>
                                    </p:set>
                                    <p:animEffect transition="in" filter="fade">
                                      <p:cBhvr>
                                        <p:cTn id="22" dur="1000"/>
                                        <p:tgtEl>
                                          <p:spTgt spid="144387">
                                            <p:txEl>
                                              <p:pRg st="3" end="3"/>
                                            </p:txEl>
                                          </p:spTgt>
                                        </p:tgtEl>
                                      </p:cBhvr>
                                    </p:animEffect>
                                    <p:anim calcmode="lin" valueType="num">
                                      <p:cBhvr>
                                        <p:cTn id="23" dur="1000" fill="hold"/>
                                        <p:tgtEl>
                                          <p:spTgt spid="14438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443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4387">
                                            <p:txEl>
                                              <p:pRg st="5" end="5"/>
                                            </p:txEl>
                                          </p:spTgt>
                                        </p:tgtEl>
                                        <p:attrNameLst>
                                          <p:attrName>style.visibility</p:attrName>
                                        </p:attrNameLst>
                                      </p:cBhvr>
                                      <p:to>
                                        <p:strVal val="visible"/>
                                      </p:to>
                                    </p:set>
                                    <p:animEffect transition="in" filter="fade">
                                      <p:cBhvr>
                                        <p:cTn id="29" dur="1000"/>
                                        <p:tgtEl>
                                          <p:spTgt spid="144387">
                                            <p:txEl>
                                              <p:pRg st="5" end="5"/>
                                            </p:txEl>
                                          </p:spTgt>
                                        </p:tgtEl>
                                      </p:cBhvr>
                                    </p:animEffect>
                                    <p:anim calcmode="lin" valueType="num">
                                      <p:cBhvr>
                                        <p:cTn id="30" dur="1000" fill="hold"/>
                                        <p:tgtEl>
                                          <p:spTgt spid="144387">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1443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4387">
                                            <p:txEl>
                                              <p:pRg st="6" end="6"/>
                                            </p:txEl>
                                          </p:spTgt>
                                        </p:tgtEl>
                                        <p:attrNameLst>
                                          <p:attrName>style.visibility</p:attrName>
                                        </p:attrNameLst>
                                      </p:cBhvr>
                                      <p:to>
                                        <p:strVal val="visible"/>
                                      </p:to>
                                    </p:set>
                                    <p:animEffect transition="in" filter="fade">
                                      <p:cBhvr>
                                        <p:cTn id="36" dur="1000"/>
                                        <p:tgtEl>
                                          <p:spTgt spid="144387">
                                            <p:txEl>
                                              <p:pRg st="6" end="6"/>
                                            </p:txEl>
                                          </p:spTgt>
                                        </p:tgtEl>
                                      </p:cBhvr>
                                    </p:animEffect>
                                    <p:anim calcmode="lin" valueType="num">
                                      <p:cBhvr>
                                        <p:cTn id="37" dur="1000" fill="hold"/>
                                        <p:tgtEl>
                                          <p:spTgt spid="144387">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14438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44387">
                                            <p:txEl>
                                              <p:pRg st="7" end="7"/>
                                            </p:txEl>
                                          </p:spTgt>
                                        </p:tgtEl>
                                        <p:attrNameLst>
                                          <p:attrName>style.visibility</p:attrName>
                                        </p:attrNameLst>
                                      </p:cBhvr>
                                      <p:to>
                                        <p:strVal val="visible"/>
                                      </p:to>
                                    </p:set>
                                    <p:animEffect transition="in" filter="fade">
                                      <p:cBhvr>
                                        <p:cTn id="43" dur="1000"/>
                                        <p:tgtEl>
                                          <p:spTgt spid="144387">
                                            <p:txEl>
                                              <p:pRg st="7" end="7"/>
                                            </p:txEl>
                                          </p:spTgt>
                                        </p:tgtEl>
                                      </p:cBhvr>
                                    </p:animEffect>
                                    <p:anim calcmode="lin" valueType="num">
                                      <p:cBhvr>
                                        <p:cTn id="44" dur="1000" fill="hold"/>
                                        <p:tgtEl>
                                          <p:spTgt spid="144387">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14438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46434" name="Title 1"/>
          <p:cNvSpPr>
            <a:spLocks noGrp="1"/>
          </p:cNvSpPr>
          <p:nvPr>
            <p:ph type="title"/>
          </p:nvPr>
        </p:nvSpPr>
        <p:spPr>
          <a:xfrm>
            <a:off x="1731963" y="0"/>
            <a:ext cx="8229600" cy="1143000"/>
          </a:xfrm>
        </p:spPr>
        <p:txBody>
          <a:bodyPr/>
          <a:lstStyle/>
          <a:p>
            <a:pPr eaLnBrk="1" hangingPunct="1"/>
            <a:r>
              <a:rPr lang="en-US" altLang="en-US" dirty="0">
                <a:solidFill>
                  <a:schemeClr val="bg2">
                    <a:lumMod val="10000"/>
                  </a:schemeClr>
                </a:solidFill>
              </a:rPr>
              <a:t>	</a:t>
            </a:r>
            <a:r>
              <a:rPr lang="en-US" altLang="en-US" sz="4000" dirty="0">
                <a:solidFill>
                  <a:schemeClr val="bg2">
                    <a:lumMod val="10000"/>
                  </a:schemeClr>
                </a:solidFill>
              </a:rPr>
              <a:t>Annual Informational Return</a:t>
            </a:r>
          </a:p>
        </p:txBody>
      </p:sp>
      <p:sp>
        <p:nvSpPr>
          <p:cNvPr id="146435" name="Content Placeholder 2"/>
          <p:cNvSpPr>
            <a:spLocks noGrp="1"/>
          </p:cNvSpPr>
          <p:nvPr>
            <p:ph idx="1"/>
          </p:nvPr>
        </p:nvSpPr>
        <p:spPr bwMode="auto">
          <a:xfrm>
            <a:off x="1012208" y="1481137"/>
            <a:ext cx="9946943" cy="389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1" dirty="0">
                <a:solidFill>
                  <a:schemeClr val="bg2">
                    <a:lumMod val="10000"/>
                  </a:schemeClr>
                </a:solidFill>
                <a:latin typeface="Calibri" panose="020F0502020204030204" pitchFamily="34" charset="0"/>
                <a:cs typeface="Calibri" panose="020F0502020204030204" pitchFamily="34" charset="0"/>
              </a:rPr>
              <a:t>Types of Forms</a:t>
            </a:r>
          </a:p>
          <a:p>
            <a:pPr lvl="1" eaLnBrk="1" hangingPunct="1"/>
            <a:r>
              <a:rPr lang="en-US" altLang="en-US" sz="3200" dirty="0">
                <a:solidFill>
                  <a:schemeClr val="bg2">
                    <a:lumMod val="10000"/>
                  </a:schemeClr>
                </a:solidFill>
                <a:latin typeface="Calibri" panose="020F0502020204030204" pitchFamily="34" charset="0"/>
                <a:cs typeface="Calibri" panose="020F0502020204030204" pitchFamily="34" charset="0"/>
              </a:rPr>
              <a:t>990N, 990 EZ or 990</a:t>
            </a:r>
          </a:p>
          <a:p>
            <a:pPr lvl="1" eaLnBrk="1" hangingPunct="1"/>
            <a:r>
              <a:rPr lang="en-US" altLang="en-US" sz="3200" dirty="0">
                <a:solidFill>
                  <a:schemeClr val="bg2">
                    <a:lumMod val="10000"/>
                  </a:schemeClr>
                </a:solidFill>
                <a:latin typeface="Calibri" panose="020F0502020204030204" pitchFamily="34" charset="0"/>
                <a:cs typeface="Calibri" panose="020F0502020204030204" pitchFamily="34" charset="0"/>
              </a:rPr>
              <a:t>Due Date:</a:t>
            </a:r>
          </a:p>
          <a:p>
            <a:pPr lvl="2" eaLnBrk="1" hangingPunct="1"/>
            <a:r>
              <a:rPr lang="en-US" altLang="en-US" sz="3200" b="1" u="sng" dirty="0">
                <a:solidFill>
                  <a:schemeClr val="bg2">
                    <a:lumMod val="10000"/>
                  </a:schemeClr>
                </a:solidFill>
                <a:latin typeface="Calibri" panose="020F0502020204030204" pitchFamily="34" charset="0"/>
                <a:cs typeface="Calibri" panose="020F0502020204030204" pitchFamily="34" charset="0"/>
              </a:rPr>
              <a:t>15</a:t>
            </a:r>
            <a:r>
              <a:rPr lang="en-US" altLang="en-US" sz="3200" b="1" u="sng" baseline="30000" dirty="0">
                <a:solidFill>
                  <a:schemeClr val="bg2">
                    <a:lumMod val="10000"/>
                  </a:schemeClr>
                </a:solidFill>
                <a:latin typeface="Calibri" panose="020F0502020204030204" pitchFamily="34" charset="0"/>
                <a:cs typeface="Calibri" panose="020F0502020204030204" pitchFamily="34" charset="0"/>
              </a:rPr>
              <a:t>th</a:t>
            </a:r>
            <a:r>
              <a:rPr lang="en-US" altLang="en-US" sz="3200" b="1" u="sng" dirty="0">
                <a:solidFill>
                  <a:schemeClr val="bg2">
                    <a:lumMod val="10000"/>
                  </a:schemeClr>
                </a:solidFill>
                <a:latin typeface="Calibri" panose="020F0502020204030204" pitchFamily="34" charset="0"/>
                <a:cs typeface="Calibri" panose="020F0502020204030204" pitchFamily="34" charset="0"/>
              </a:rPr>
              <a:t> </a:t>
            </a:r>
            <a:r>
              <a:rPr lang="en-US" altLang="en-US" sz="3200" dirty="0">
                <a:solidFill>
                  <a:schemeClr val="bg2">
                    <a:lumMod val="10000"/>
                  </a:schemeClr>
                </a:solidFill>
                <a:latin typeface="Calibri" panose="020F0502020204030204" pitchFamily="34" charset="0"/>
                <a:cs typeface="Calibri" panose="020F0502020204030204" pitchFamily="34" charset="0"/>
              </a:rPr>
              <a:t>day of the </a:t>
            </a:r>
            <a:r>
              <a:rPr lang="en-US" altLang="en-US" sz="3200" b="1" u="sng" dirty="0">
                <a:solidFill>
                  <a:schemeClr val="bg2">
                    <a:lumMod val="10000"/>
                  </a:schemeClr>
                </a:solidFill>
                <a:latin typeface="Calibri" panose="020F0502020204030204" pitchFamily="34" charset="0"/>
                <a:cs typeface="Calibri" panose="020F0502020204030204" pitchFamily="34" charset="0"/>
              </a:rPr>
              <a:t>5</a:t>
            </a:r>
            <a:r>
              <a:rPr lang="en-US" altLang="en-US" sz="3200" b="1" u="sng" baseline="30000" dirty="0">
                <a:solidFill>
                  <a:schemeClr val="bg2">
                    <a:lumMod val="10000"/>
                  </a:schemeClr>
                </a:solidFill>
                <a:latin typeface="Calibri" panose="020F0502020204030204" pitchFamily="34" charset="0"/>
                <a:cs typeface="Calibri" panose="020F0502020204030204" pitchFamily="34" charset="0"/>
              </a:rPr>
              <a:t>th</a:t>
            </a:r>
            <a:r>
              <a:rPr lang="en-US" altLang="en-US" sz="3200" b="1" u="sng" dirty="0">
                <a:solidFill>
                  <a:schemeClr val="bg2">
                    <a:lumMod val="10000"/>
                  </a:schemeClr>
                </a:solidFill>
                <a:latin typeface="Calibri" panose="020F0502020204030204" pitchFamily="34" charset="0"/>
                <a:cs typeface="Calibri" panose="020F0502020204030204" pitchFamily="34" charset="0"/>
              </a:rPr>
              <a:t> </a:t>
            </a:r>
            <a:r>
              <a:rPr lang="en-US" altLang="en-US" sz="3200" dirty="0">
                <a:solidFill>
                  <a:schemeClr val="bg2">
                    <a:lumMod val="10000"/>
                  </a:schemeClr>
                </a:solidFill>
                <a:latin typeface="Calibri" panose="020F0502020204030204" pitchFamily="34" charset="0"/>
                <a:cs typeface="Calibri" panose="020F0502020204030204" pitchFamily="34" charset="0"/>
              </a:rPr>
              <a:t>month of your Local’s Year End</a:t>
            </a:r>
          </a:p>
          <a:p>
            <a:pPr lvl="2" eaLnBrk="1" hangingPunct="1"/>
            <a:r>
              <a:rPr lang="en-US" altLang="en-US" sz="3200" dirty="0">
                <a:solidFill>
                  <a:schemeClr val="bg2">
                    <a:lumMod val="10000"/>
                  </a:schemeClr>
                </a:solidFill>
                <a:latin typeface="Calibri" panose="020F0502020204030204" pitchFamily="34" charset="0"/>
                <a:cs typeface="Calibri" panose="020F0502020204030204" pitchFamily="34" charset="0"/>
              </a:rPr>
              <a:t>For a calendar year you will report on </a:t>
            </a:r>
            <a:r>
              <a:rPr lang="en-US" altLang="en-US" sz="3200" b="1" u="sng" dirty="0">
                <a:solidFill>
                  <a:schemeClr val="bg2">
                    <a:lumMod val="10000"/>
                  </a:schemeClr>
                </a:solidFill>
                <a:latin typeface="Calibri" panose="020F0502020204030204" pitchFamily="34" charset="0"/>
                <a:cs typeface="Calibri" panose="020F0502020204030204" pitchFamily="34" charset="0"/>
              </a:rPr>
              <a:t>5/15</a:t>
            </a:r>
          </a:p>
          <a:p>
            <a:pPr lvl="2" eaLnBrk="1" hangingPunct="1"/>
            <a:r>
              <a:rPr lang="en-US" altLang="en-US" sz="3200" b="1" u="sng" dirty="0">
                <a:solidFill>
                  <a:schemeClr val="bg2">
                    <a:lumMod val="10000"/>
                  </a:schemeClr>
                </a:solidFill>
                <a:latin typeface="Calibri" panose="020F0502020204030204" pitchFamily="34" charset="0"/>
                <a:cs typeface="Calibri" panose="020F0502020204030204" pitchFamily="34" charset="0"/>
              </a:rPr>
              <a:t>3 </a:t>
            </a:r>
            <a:r>
              <a:rPr lang="en-US" altLang="en-US" sz="3200" dirty="0">
                <a:solidFill>
                  <a:schemeClr val="bg2">
                    <a:lumMod val="10000"/>
                  </a:schemeClr>
                </a:solidFill>
                <a:latin typeface="Calibri" panose="020F0502020204030204" pitchFamily="34" charset="0"/>
                <a:cs typeface="Calibri" panose="020F0502020204030204" pitchFamily="34" charset="0"/>
              </a:rPr>
              <a:t>month extension  by submitting </a:t>
            </a:r>
            <a:r>
              <a:rPr lang="en-US" sz="3200" dirty="0">
                <a:solidFill>
                  <a:schemeClr val="bg2">
                    <a:lumMod val="10000"/>
                  </a:schemeClr>
                </a:solidFill>
                <a:latin typeface="Calibri" panose="020F0502020204030204" pitchFamily="34" charset="0"/>
                <a:cs typeface="Calibri" panose="020F0502020204030204" pitchFamily="34" charset="0"/>
              </a:rPr>
              <a:t>an IRS “Extension to File Form” 8868.</a:t>
            </a:r>
          </a:p>
          <a:p>
            <a:pPr lvl="2" eaLnBrk="1" hangingPunct="1"/>
            <a:endParaRPr lang="en-US" altLang="en-US" sz="2800" dirty="0">
              <a:solidFill>
                <a:schemeClr val="bg2">
                  <a:lumMod val="10000"/>
                </a:schemeClr>
              </a:solidFill>
              <a:latin typeface="Calibri" panose="020F0502020204030204" pitchFamily="34" charset="0"/>
            </a:endParaRPr>
          </a:p>
        </p:txBody>
      </p:sp>
      <p:sp>
        <p:nvSpPr>
          <p:cNvPr id="14643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92D172-D192-4152-89D1-8196E8ED8BAA}"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85398506"/>
      </p:ext>
    </p:extLst>
  </p:cSld>
  <p:clrMapOvr>
    <a:masterClrMapping/>
  </p:clrMapOvr>
  <p:transition spd="slow">
    <p:circle/>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8482" name="Title 1"/>
          <p:cNvSpPr>
            <a:spLocks noGrp="1"/>
          </p:cNvSpPr>
          <p:nvPr>
            <p:ph type="title"/>
          </p:nvPr>
        </p:nvSpPr>
        <p:spPr>
          <a:xfrm>
            <a:off x="1981200" y="-143397"/>
            <a:ext cx="8229600" cy="1143000"/>
          </a:xfrm>
        </p:spPr>
        <p:txBody>
          <a:bodyPr/>
          <a:lstStyle/>
          <a:p>
            <a:pPr eaLnBrk="1" hangingPunct="1"/>
            <a:r>
              <a:rPr lang="en-US" altLang="en-US" sz="3200" b="1" u="sng" dirty="0">
                <a:solidFill>
                  <a:schemeClr val="bg2">
                    <a:lumMod val="10000"/>
                  </a:schemeClr>
                </a:solidFill>
                <a:latin typeface="Calibri" panose="020F0502020204030204" pitchFamily="34" charset="0"/>
                <a:cs typeface="Calibri" panose="020F0502020204030204" pitchFamily="34" charset="0"/>
              </a:rPr>
              <a:t>Penalties for Not Filing on Time</a:t>
            </a:r>
          </a:p>
        </p:txBody>
      </p:sp>
      <p:sp>
        <p:nvSpPr>
          <p:cNvPr id="104451" name="Content Placeholder 2"/>
          <p:cNvSpPr>
            <a:spLocks noGrp="1"/>
          </p:cNvSpPr>
          <p:nvPr>
            <p:ph idx="1"/>
          </p:nvPr>
        </p:nvSpPr>
        <p:spPr bwMode="auto">
          <a:xfrm>
            <a:off x="300250" y="999602"/>
            <a:ext cx="11696131" cy="572187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anchor="t" anchorCtr="0" compatLnSpc="1">
            <a:prstTxWarp prst="textNoShape">
              <a:avLst/>
            </a:prstTxWarp>
          </a:bodyPr>
          <a:lstStyle/>
          <a:p>
            <a:pPr>
              <a:buClr>
                <a:schemeClr val="accent1"/>
              </a:buClr>
              <a:defRPr/>
            </a:pPr>
            <a:r>
              <a:rPr lang="en-US" altLang="en-US" sz="2400" b="1" dirty="0">
                <a:solidFill>
                  <a:schemeClr val="bg2">
                    <a:lumMod val="10000"/>
                  </a:schemeClr>
                </a:solidFill>
                <a:latin typeface="Calibri" panose="020F0502020204030204" pitchFamily="34" charset="0"/>
              </a:rPr>
              <a:t>$20.00 a day for each day the return is late or if required information is missing or incorrect. </a:t>
            </a:r>
          </a:p>
          <a:p>
            <a:pPr>
              <a:buClr>
                <a:schemeClr val="accent1"/>
              </a:buClr>
              <a:defRPr/>
            </a:pPr>
            <a:endParaRPr lang="en-US" altLang="en-US" sz="2400" b="1" dirty="0">
              <a:solidFill>
                <a:schemeClr val="bg2">
                  <a:lumMod val="10000"/>
                </a:schemeClr>
              </a:solidFill>
              <a:latin typeface="Calibri" panose="020F0502020204030204" pitchFamily="34" charset="0"/>
            </a:endParaRPr>
          </a:p>
          <a:p>
            <a:pPr>
              <a:buClr>
                <a:schemeClr val="accent1"/>
              </a:buClr>
              <a:defRPr/>
            </a:pPr>
            <a:r>
              <a:rPr lang="en-US" altLang="en-US" sz="2400" b="1" dirty="0">
                <a:solidFill>
                  <a:schemeClr val="bg2">
                    <a:lumMod val="10000"/>
                  </a:schemeClr>
                </a:solidFill>
                <a:latin typeface="Calibri" panose="020F0502020204030204" pitchFamily="34" charset="0"/>
              </a:rPr>
              <a:t>Maximum penalty is usually the lesser of $10,000 or 5% of the organization’s gross receipts for the year</a:t>
            </a:r>
          </a:p>
          <a:p>
            <a:pPr>
              <a:buClr>
                <a:schemeClr val="accent1"/>
              </a:buClr>
              <a:defRPr/>
            </a:pPr>
            <a:endParaRPr lang="en-US" altLang="en-US" sz="2400" b="1" dirty="0">
              <a:solidFill>
                <a:schemeClr val="bg2">
                  <a:lumMod val="10000"/>
                </a:schemeClr>
              </a:solidFill>
              <a:latin typeface="Calibri" panose="020F0502020204030204" pitchFamily="34" charset="0"/>
            </a:endParaRPr>
          </a:p>
          <a:p>
            <a:pPr>
              <a:buClr>
                <a:schemeClr val="accent1"/>
              </a:buClr>
              <a:defRPr/>
            </a:pPr>
            <a:endParaRPr lang="en-US" altLang="en-US" sz="2400" b="1" dirty="0">
              <a:solidFill>
                <a:schemeClr val="bg2">
                  <a:lumMod val="10000"/>
                </a:schemeClr>
              </a:solidFill>
              <a:latin typeface="Calibri" panose="020F0502020204030204" pitchFamily="34" charset="0"/>
            </a:endParaRPr>
          </a:p>
          <a:p>
            <a:pPr>
              <a:buClr>
                <a:schemeClr val="accent1"/>
              </a:buClr>
              <a:defRPr/>
            </a:pPr>
            <a:endParaRPr lang="en-US" altLang="en-US" sz="2400" b="1" dirty="0">
              <a:solidFill>
                <a:schemeClr val="bg2">
                  <a:lumMod val="10000"/>
                </a:schemeClr>
              </a:solidFill>
              <a:latin typeface="Calibri" panose="020F0502020204030204" pitchFamily="34" charset="0"/>
            </a:endParaRPr>
          </a:p>
          <a:p>
            <a:pPr>
              <a:buClr>
                <a:schemeClr val="accent1"/>
              </a:buClr>
              <a:defRPr/>
            </a:pPr>
            <a:endParaRPr lang="en-US" altLang="en-US" sz="2400" b="1" dirty="0">
              <a:solidFill>
                <a:schemeClr val="bg2">
                  <a:lumMod val="10000"/>
                </a:schemeClr>
              </a:solidFill>
              <a:latin typeface="Calibri" panose="020F0502020204030204" pitchFamily="34" charset="0"/>
            </a:endParaRPr>
          </a:p>
          <a:p>
            <a:pPr>
              <a:buClr>
                <a:schemeClr val="accent1"/>
              </a:buClr>
              <a:defRPr/>
            </a:pPr>
            <a:endParaRPr lang="en-US" altLang="en-US" sz="2400" b="1" dirty="0">
              <a:solidFill>
                <a:schemeClr val="bg2">
                  <a:lumMod val="10000"/>
                </a:schemeClr>
              </a:solidFill>
              <a:latin typeface="Calibri" panose="020F0502020204030204" pitchFamily="34" charset="0"/>
            </a:endParaRPr>
          </a:p>
          <a:p>
            <a:pPr>
              <a:buClr>
                <a:schemeClr val="accent1"/>
              </a:buClr>
              <a:defRPr/>
            </a:pPr>
            <a:endParaRPr lang="en-US" altLang="en-US" sz="2400" b="1" dirty="0">
              <a:solidFill>
                <a:schemeClr val="bg2">
                  <a:lumMod val="10000"/>
                </a:schemeClr>
              </a:solidFill>
              <a:latin typeface="Calibri" panose="020F0502020204030204" pitchFamily="34" charset="0"/>
            </a:endParaRPr>
          </a:p>
          <a:p>
            <a:pPr>
              <a:buClr>
                <a:schemeClr val="accent1"/>
              </a:buClr>
              <a:defRPr/>
            </a:pPr>
            <a:r>
              <a:rPr lang="en-US" altLang="en-US" sz="2400" b="1" dirty="0">
                <a:solidFill>
                  <a:schemeClr val="bg2">
                    <a:lumMod val="10000"/>
                  </a:schemeClr>
                </a:solidFill>
                <a:latin typeface="Calibri" panose="020F0502020204030204" pitchFamily="34" charset="0"/>
              </a:rPr>
              <a:t>Gross receipts are over $1 million for the year, the penalty is </a:t>
            </a:r>
            <a:r>
              <a:rPr lang="en-US" altLang="en-US" sz="2400" b="1" u="sng" dirty="0">
                <a:solidFill>
                  <a:schemeClr val="bg2">
                    <a:lumMod val="10000"/>
                  </a:schemeClr>
                </a:solidFill>
                <a:latin typeface="Calibri" panose="020F0502020204030204" pitchFamily="34" charset="0"/>
              </a:rPr>
              <a:t>$100 </a:t>
            </a:r>
            <a:r>
              <a:rPr lang="en-US" altLang="en-US" sz="2400" b="1" dirty="0">
                <a:solidFill>
                  <a:schemeClr val="bg2">
                    <a:lumMod val="10000"/>
                  </a:schemeClr>
                </a:solidFill>
                <a:latin typeface="Calibri" panose="020F0502020204030204" pitchFamily="34" charset="0"/>
              </a:rPr>
              <a:t>a day up to a maximum of $50,000.</a:t>
            </a:r>
          </a:p>
          <a:p>
            <a:pPr lvl="2">
              <a:buClr>
                <a:schemeClr val="accent1"/>
              </a:buClr>
              <a:defRPr/>
            </a:pPr>
            <a:r>
              <a:rPr lang="en-US" altLang="en-US" b="1" dirty="0">
                <a:solidFill>
                  <a:schemeClr val="bg2">
                    <a:lumMod val="10000"/>
                  </a:schemeClr>
                </a:solidFill>
                <a:latin typeface="Calibri" panose="020F0502020204030204" pitchFamily="34" charset="0"/>
              </a:rPr>
              <a:t>The IRS may specify a date   </a:t>
            </a:r>
          </a:p>
          <a:p>
            <a:pPr lvl="2">
              <a:buClr>
                <a:schemeClr val="accent1"/>
              </a:buClr>
              <a:defRPr/>
            </a:pPr>
            <a:r>
              <a:rPr lang="en-US" altLang="en-US" b="1" dirty="0">
                <a:solidFill>
                  <a:schemeClr val="bg2">
                    <a:lumMod val="10000"/>
                  </a:schemeClr>
                </a:solidFill>
                <a:latin typeface="Calibri" panose="020F0502020204030204" pitchFamily="34" charset="0"/>
              </a:rPr>
              <a:t>Failure to comply could result in a penalty for the responsible individual of </a:t>
            </a:r>
            <a:r>
              <a:rPr lang="en-US" altLang="en-US" b="1" u="sng" dirty="0">
                <a:solidFill>
                  <a:schemeClr val="bg2">
                    <a:lumMod val="10000"/>
                  </a:schemeClr>
                </a:solidFill>
                <a:latin typeface="Calibri" panose="020F0502020204030204" pitchFamily="34" charset="0"/>
              </a:rPr>
              <a:t>$10 </a:t>
            </a:r>
            <a:r>
              <a:rPr lang="en-US" altLang="en-US" b="1" dirty="0">
                <a:solidFill>
                  <a:schemeClr val="bg2">
                    <a:lumMod val="10000"/>
                  </a:schemeClr>
                </a:solidFill>
                <a:latin typeface="Calibri" panose="020F0502020204030204" pitchFamily="34" charset="0"/>
              </a:rPr>
              <a:t>a day to a maximum of $5,000.  </a:t>
            </a:r>
          </a:p>
          <a:p>
            <a:pPr lvl="2">
              <a:buClr>
                <a:schemeClr val="accent1"/>
              </a:buClr>
              <a:defRPr/>
            </a:pPr>
            <a:r>
              <a:rPr lang="en-US" altLang="en-US" b="1" dirty="0">
                <a:solidFill>
                  <a:schemeClr val="bg2">
                    <a:lumMod val="10000"/>
                  </a:schemeClr>
                </a:solidFill>
                <a:latin typeface="Calibri" panose="020F0502020204030204" pitchFamily="34" charset="0"/>
              </a:rPr>
              <a:t>Failure to file the required form for 3 consecutive  tax years will automatically lost its </a:t>
            </a:r>
            <a:r>
              <a:rPr lang="en-US" altLang="en-US" b="1" u="sng" dirty="0">
                <a:solidFill>
                  <a:schemeClr val="bg2">
                    <a:lumMod val="10000"/>
                  </a:schemeClr>
                </a:solidFill>
                <a:latin typeface="Calibri" panose="020F0502020204030204" pitchFamily="34" charset="0"/>
              </a:rPr>
              <a:t>tax-exempt status</a:t>
            </a:r>
            <a:r>
              <a:rPr lang="en-US" altLang="en-US" b="1" dirty="0">
                <a:solidFill>
                  <a:schemeClr val="bg2">
                    <a:lumMod val="10000"/>
                  </a:schemeClr>
                </a:solidFill>
                <a:latin typeface="Calibri" panose="020F0502020204030204" pitchFamily="34" charset="0"/>
              </a:rPr>
              <a:t>.</a:t>
            </a:r>
          </a:p>
          <a:p>
            <a:pPr lvl="2">
              <a:buClr>
                <a:schemeClr val="accent1"/>
              </a:buClr>
              <a:defRPr/>
            </a:pPr>
            <a:endParaRPr lang="en-US" altLang="en-US" dirty="0">
              <a:solidFill>
                <a:schemeClr val="bg2">
                  <a:lumMod val="10000"/>
                </a:schemeClr>
              </a:solidFill>
            </a:endParaRPr>
          </a:p>
        </p:txBody>
      </p:sp>
      <p:sp>
        <p:nvSpPr>
          <p:cNvPr id="14848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B0EAB68-5AFE-4D07-BBBF-25DAF7C6E9BC}"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9790151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Effect transition="in" filter="fade">
                                      <p:cBhvr>
                                        <p:cTn id="7" dur="1000"/>
                                        <p:tgtEl>
                                          <p:spTgt spid="104451">
                                            <p:txEl>
                                              <p:pRg st="0" end="0"/>
                                            </p:txEl>
                                          </p:spTgt>
                                        </p:tgtEl>
                                      </p:cBhvr>
                                    </p:animEffect>
                                    <p:anim calcmode="lin" valueType="num">
                                      <p:cBhvr>
                                        <p:cTn id="8" dur="10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44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4451">
                                            <p:txEl>
                                              <p:pRg st="2" end="2"/>
                                            </p:txEl>
                                          </p:spTgt>
                                        </p:tgtEl>
                                        <p:attrNameLst>
                                          <p:attrName>style.visibility</p:attrName>
                                        </p:attrNameLst>
                                      </p:cBhvr>
                                      <p:to>
                                        <p:strVal val="visible"/>
                                      </p:to>
                                    </p:set>
                                    <p:animEffect transition="in" filter="fade">
                                      <p:cBhvr>
                                        <p:cTn id="14" dur="1000"/>
                                        <p:tgtEl>
                                          <p:spTgt spid="104451">
                                            <p:txEl>
                                              <p:pRg st="2" end="2"/>
                                            </p:txEl>
                                          </p:spTgt>
                                        </p:tgtEl>
                                      </p:cBhvr>
                                    </p:animEffect>
                                    <p:anim calcmode="lin" valueType="num">
                                      <p:cBhvr>
                                        <p:cTn id="15" dur="10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44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4451">
                                            <p:txEl>
                                              <p:pRg st="9" end="9"/>
                                            </p:txEl>
                                          </p:spTgt>
                                        </p:tgtEl>
                                        <p:attrNameLst>
                                          <p:attrName>style.visibility</p:attrName>
                                        </p:attrNameLst>
                                      </p:cBhvr>
                                      <p:to>
                                        <p:strVal val="visible"/>
                                      </p:to>
                                    </p:set>
                                    <p:animEffect transition="in" filter="fade">
                                      <p:cBhvr>
                                        <p:cTn id="21" dur="1000"/>
                                        <p:tgtEl>
                                          <p:spTgt spid="104451">
                                            <p:txEl>
                                              <p:pRg st="9" end="9"/>
                                            </p:txEl>
                                          </p:spTgt>
                                        </p:tgtEl>
                                      </p:cBhvr>
                                    </p:animEffect>
                                    <p:anim calcmode="lin" valueType="num">
                                      <p:cBhvr>
                                        <p:cTn id="22" dur="1000" fill="hold"/>
                                        <p:tgtEl>
                                          <p:spTgt spid="104451">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104451">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4451">
                                            <p:txEl>
                                              <p:pRg st="10" end="10"/>
                                            </p:txEl>
                                          </p:spTgt>
                                        </p:tgtEl>
                                        <p:attrNameLst>
                                          <p:attrName>style.visibility</p:attrName>
                                        </p:attrNameLst>
                                      </p:cBhvr>
                                      <p:to>
                                        <p:strVal val="visible"/>
                                      </p:to>
                                    </p:set>
                                    <p:animEffect transition="in" filter="fade">
                                      <p:cBhvr>
                                        <p:cTn id="28" dur="1000"/>
                                        <p:tgtEl>
                                          <p:spTgt spid="104451">
                                            <p:txEl>
                                              <p:pRg st="10" end="10"/>
                                            </p:txEl>
                                          </p:spTgt>
                                        </p:tgtEl>
                                      </p:cBhvr>
                                    </p:animEffect>
                                    <p:anim calcmode="lin" valueType="num">
                                      <p:cBhvr>
                                        <p:cTn id="29" dur="1000" fill="hold"/>
                                        <p:tgtEl>
                                          <p:spTgt spid="104451">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10445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4451">
                                            <p:txEl>
                                              <p:pRg st="11" end="11"/>
                                            </p:txEl>
                                          </p:spTgt>
                                        </p:tgtEl>
                                        <p:attrNameLst>
                                          <p:attrName>style.visibility</p:attrName>
                                        </p:attrNameLst>
                                      </p:cBhvr>
                                      <p:to>
                                        <p:strVal val="visible"/>
                                      </p:to>
                                    </p:set>
                                    <p:animEffect transition="in" filter="fade">
                                      <p:cBhvr>
                                        <p:cTn id="35" dur="1000"/>
                                        <p:tgtEl>
                                          <p:spTgt spid="104451">
                                            <p:txEl>
                                              <p:pRg st="11" end="11"/>
                                            </p:txEl>
                                          </p:spTgt>
                                        </p:tgtEl>
                                      </p:cBhvr>
                                    </p:animEffect>
                                    <p:anim calcmode="lin" valueType="num">
                                      <p:cBhvr>
                                        <p:cTn id="36" dur="1000" fill="hold"/>
                                        <p:tgtEl>
                                          <p:spTgt spid="104451">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104451">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4451">
                                            <p:txEl>
                                              <p:pRg st="12" end="12"/>
                                            </p:txEl>
                                          </p:spTgt>
                                        </p:tgtEl>
                                        <p:attrNameLst>
                                          <p:attrName>style.visibility</p:attrName>
                                        </p:attrNameLst>
                                      </p:cBhvr>
                                      <p:to>
                                        <p:strVal val="visible"/>
                                      </p:to>
                                    </p:set>
                                    <p:animEffect transition="in" filter="fade">
                                      <p:cBhvr>
                                        <p:cTn id="42" dur="1000"/>
                                        <p:tgtEl>
                                          <p:spTgt spid="104451">
                                            <p:txEl>
                                              <p:pRg st="12" end="12"/>
                                            </p:txEl>
                                          </p:spTgt>
                                        </p:tgtEl>
                                      </p:cBhvr>
                                    </p:animEffect>
                                    <p:anim calcmode="lin" valueType="num">
                                      <p:cBhvr>
                                        <p:cTn id="43" dur="1000" fill="hold"/>
                                        <p:tgtEl>
                                          <p:spTgt spid="104451">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104451">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50530" name="Title 1"/>
          <p:cNvSpPr>
            <a:spLocks noGrp="1"/>
          </p:cNvSpPr>
          <p:nvPr>
            <p:ph type="title"/>
          </p:nvPr>
        </p:nvSpPr>
        <p:spPr>
          <a:xfrm>
            <a:off x="1981200" y="136524"/>
            <a:ext cx="8229600" cy="1143000"/>
          </a:xfrm>
        </p:spPr>
        <p:txBody>
          <a:bodyPr/>
          <a:lstStyle/>
          <a:p>
            <a:pPr eaLnBrk="1" hangingPunct="1"/>
            <a:r>
              <a:rPr lang="en-US" altLang="en-US" sz="4000" dirty="0">
                <a:solidFill>
                  <a:schemeClr val="bg2">
                    <a:lumMod val="10000"/>
                  </a:schemeClr>
                </a:solidFill>
              </a:rPr>
              <a:t>Can Penalties for Filing Late be Abated?</a:t>
            </a:r>
          </a:p>
        </p:txBody>
      </p:sp>
      <p:sp>
        <p:nvSpPr>
          <p:cNvPr id="150531" name="Content Placeholder 2"/>
          <p:cNvSpPr>
            <a:spLocks noGrp="1"/>
          </p:cNvSpPr>
          <p:nvPr>
            <p:ph idx="1"/>
          </p:nvPr>
        </p:nvSpPr>
        <p:spPr bwMode="auto">
          <a:xfrm>
            <a:off x="1981200" y="2230439"/>
            <a:ext cx="8229600" cy="389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0000"/>
              </a:lnSpc>
            </a:pPr>
            <a:r>
              <a:rPr lang="en-US" altLang="en-US" b="1" dirty="0">
                <a:solidFill>
                  <a:schemeClr val="bg2">
                    <a:lumMod val="10000"/>
                  </a:schemeClr>
                </a:solidFill>
                <a:latin typeface="Calibri" panose="020F0502020204030204" pitchFamily="34" charset="0"/>
              </a:rPr>
              <a:t>Penalty under section 6652 of the Code. </a:t>
            </a:r>
          </a:p>
          <a:p>
            <a:pPr>
              <a:lnSpc>
                <a:spcPct val="90000"/>
              </a:lnSpc>
              <a:buFont typeface="Symbol" panose="05050102010706020507" pitchFamily="18" charset="2"/>
              <a:buNone/>
            </a:pPr>
            <a:endParaRPr lang="en-US" altLang="en-US" b="1" dirty="0">
              <a:solidFill>
                <a:schemeClr val="bg2">
                  <a:lumMod val="10000"/>
                </a:schemeClr>
              </a:solidFill>
              <a:latin typeface="Calibri" panose="020F0502020204030204" pitchFamily="34" charset="0"/>
            </a:endParaRPr>
          </a:p>
          <a:p>
            <a:pPr>
              <a:lnSpc>
                <a:spcPct val="90000"/>
              </a:lnSpc>
            </a:pPr>
            <a:r>
              <a:rPr lang="en-US" altLang="en-US" b="1" dirty="0">
                <a:solidFill>
                  <a:schemeClr val="bg2">
                    <a:lumMod val="10000"/>
                  </a:schemeClr>
                </a:solidFill>
                <a:latin typeface="Calibri" panose="020F0502020204030204" pitchFamily="34" charset="0"/>
              </a:rPr>
              <a:t>Request for abatement of penalties </a:t>
            </a:r>
          </a:p>
          <a:p>
            <a:pPr lvl="1">
              <a:lnSpc>
                <a:spcPct val="90000"/>
              </a:lnSpc>
            </a:pPr>
            <a:r>
              <a:rPr lang="en-US" altLang="en-US" sz="3200" b="1" dirty="0">
                <a:solidFill>
                  <a:schemeClr val="bg2">
                    <a:lumMod val="10000"/>
                  </a:schemeClr>
                </a:solidFill>
                <a:latin typeface="Calibri" panose="020F0502020204030204" pitchFamily="34" charset="0"/>
              </a:rPr>
              <a:t>in the form of a written statement</a:t>
            </a:r>
          </a:p>
          <a:p>
            <a:pPr lvl="1">
              <a:lnSpc>
                <a:spcPct val="90000"/>
              </a:lnSpc>
            </a:pPr>
            <a:r>
              <a:rPr lang="en-US" altLang="en-US" sz="3200" b="1" dirty="0">
                <a:solidFill>
                  <a:schemeClr val="bg2">
                    <a:lumMod val="10000"/>
                  </a:schemeClr>
                </a:solidFill>
                <a:latin typeface="Calibri" panose="020F0502020204030204" pitchFamily="34" charset="0"/>
              </a:rPr>
              <a:t> should be made as an attachment to the Form 990</a:t>
            </a:r>
          </a:p>
          <a:p>
            <a:pPr eaLnBrk="1" hangingPunct="1"/>
            <a:endParaRPr lang="en-US" altLang="en-US" dirty="0">
              <a:solidFill>
                <a:schemeClr val="bg2">
                  <a:lumMod val="10000"/>
                </a:schemeClr>
              </a:solidFill>
            </a:endParaRPr>
          </a:p>
        </p:txBody>
      </p:sp>
      <p:sp>
        <p:nvSpPr>
          <p:cNvPr id="1505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E6DAE4B-0879-45DC-8A91-A1380A5ECFF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68125387"/>
      </p:ext>
    </p:extLst>
  </p:cSld>
  <p:clrMapOvr>
    <a:masterClrMapping/>
  </p:clrMapOvr>
  <p:transition spd="slow">
    <p:circle/>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shadeToTitle="1">
        <a:solidFill>
          <a:schemeClr val="bg1"/>
        </a:solidFill>
        <a:effectLst/>
      </p:bgPr>
    </p:bg>
    <p:spTree>
      <p:nvGrpSpPr>
        <p:cNvPr id="1" name=""/>
        <p:cNvGrpSpPr/>
        <p:nvPr/>
      </p:nvGrpSpPr>
      <p:grpSpPr>
        <a:xfrm>
          <a:off x="0" y="0"/>
          <a:ext cx="0" cy="0"/>
          <a:chOff x="0" y="0"/>
          <a:chExt cx="0" cy="0"/>
        </a:xfrm>
      </p:grpSpPr>
      <p:sp>
        <p:nvSpPr>
          <p:cNvPr id="154626" name="Title 1"/>
          <p:cNvSpPr>
            <a:spLocks noGrp="1"/>
          </p:cNvSpPr>
          <p:nvPr>
            <p:ph type="title"/>
          </p:nvPr>
        </p:nvSpPr>
        <p:spPr>
          <a:xfrm>
            <a:off x="2325688" y="401638"/>
            <a:ext cx="8229600" cy="1143000"/>
          </a:xfrm>
        </p:spPr>
        <p:txBody>
          <a:bodyPr/>
          <a:lstStyle/>
          <a:p>
            <a:pPr eaLnBrk="1" hangingPunct="1"/>
            <a:r>
              <a:rPr lang="en-US" altLang="en-US" dirty="0">
                <a:solidFill>
                  <a:schemeClr val="bg2">
                    <a:lumMod val="10000"/>
                  </a:schemeClr>
                </a:solidFill>
              </a:rPr>
              <a:t>Is your Local an Employer?</a:t>
            </a:r>
          </a:p>
        </p:txBody>
      </p:sp>
      <p:sp>
        <p:nvSpPr>
          <p:cNvPr id="154627" name="Content Placeholder 2"/>
          <p:cNvSpPr>
            <a:spLocks noGrp="1"/>
          </p:cNvSpPr>
          <p:nvPr>
            <p:ph idx="1"/>
          </p:nvPr>
        </p:nvSpPr>
        <p:spPr bwMode="auto">
          <a:xfrm>
            <a:off x="1981200" y="2230439"/>
            <a:ext cx="8229600" cy="3895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a:solidFill>
                  <a:schemeClr val="bg2">
                    <a:lumMod val="10000"/>
                  </a:schemeClr>
                </a:solidFill>
              </a:rPr>
              <a:t>Do you pay Officers, Stewards, Staff or others </a:t>
            </a:r>
          </a:p>
          <a:p>
            <a:pPr>
              <a:buFontTx/>
              <a:buNone/>
            </a:pPr>
            <a:r>
              <a:rPr lang="en-US" altLang="en-US" sz="2800" dirty="0">
                <a:solidFill>
                  <a:schemeClr val="bg2">
                    <a:lumMod val="10000"/>
                  </a:schemeClr>
                </a:solidFill>
              </a:rPr>
              <a:t>     to perform duties or services for the Local:</a:t>
            </a:r>
          </a:p>
          <a:p>
            <a:pPr lvl="2"/>
            <a:r>
              <a:rPr lang="en-US" altLang="en-US" dirty="0">
                <a:solidFill>
                  <a:schemeClr val="bg2">
                    <a:lumMod val="10000"/>
                  </a:schemeClr>
                </a:solidFill>
              </a:rPr>
              <a:t>Salaries</a:t>
            </a:r>
          </a:p>
          <a:p>
            <a:pPr lvl="2"/>
            <a:r>
              <a:rPr lang="en-US" altLang="en-US" dirty="0">
                <a:solidFill>
                  <a:schemeClr val="bg2">
                    <a:lumMod val="10000"/>
                  </a:schemeClr>
                </a:solidFill>
              </a:rPr>
              <a:t>Payment for Lost Time (LWOP)</a:t>
            </a:r>
          </a:p>
          <a:p>
            <a:pPr lvl="2"/>
            <a:r>
              <a:rPr lang="en-US" altLang="en-US" dirty="0">
                <a:solidFill>
                  <a:schemeClr val="bg2">
                    <a:lumMod val="10000"/>
                  </a:schemeClr>
                </a:solidFill>
              </a:rPr>
              <a:t>Annual Leave Reimbursements </a:t>
            </a:r>
          </a:p>
          <a:p>
            <a:pPr lvl="2"/>
            <a:r>
              <a:rPr lang="en-US" altLang="en-US" dirty="0">
                <a:solidFill>
                  <a:schemeClr val="bg2">
                    <a:lumMod val="10000"/>
                  </a:schemeClr>
                </a:solidFill>
              </a:rPr>
              <a:t>Stipends</a:t>
            </a:r>
            <a:r>
              <a:rPr lang="en-US" altLang="en-US" b="1" dirty="0">
                <a:solidFill>
                  <a:schemeClr val="bg2">
                    <a:lumMod val="10000"/>
                  </a:schemeClr>
                </a:solidFill>
                <a:latin typeface="Arial" panose="020B0604020202020204" pitchFamily="34" charset="0"/>
              </a:rPr>
              <a:t> </a:t>
            </a:r>
          </a:p>
          <a:p>
            <a:pPr lvl="2">
              <a:buFont typeface="Arial" panose="020B0604020202020204" pitchFamily="34" charset="0"/>
              <a:buNone/>
            </a:pPr>
            <a:endParaRPr lang="en-US" altLang="en-US" b="1" dirty="0">
              <a:solidFill>
                <a:schemeClr val="bg2">
                  <a:lumMod val="10000"/>
                </a:schemeClr>
              </a:solidFill>
              <a:latin typeface="Arial" panose="020B0604020202020204" pitchFamily="34" charset="0"/>
            </a:endParaRPr>
          </a:p>
          <a:p>
            <a:r>
              <a:rPr lang="en-US" altLang="en-US" dirty="0">
                <a:solidFill>
                  <a:schemeClr val="bg2">
                    <a:lumMod val="10000"/>
                  </a:schemeClr>
                </a:solidFill>
                <a:latin typeface="Arial" panose="020B0604020202020204" pitchFamily="34" charset="0"/>
              </a:rPr>
              <a:t>All employers must pay payroll taxes.</a:t>
            </a:r>
          </a:p>
          <a:p>
            <a:pPr eaLnBrk="1" hangingPunct="1"/>
            <a:endParaRPr lang="en-US" altLang="en-US" dirty="0">
              <a:solidFill>
                <a:schemeClr val="bg2">
                  <a:lumMod val="10000"/>
                </a:schemeClr>
              </a:solidFill>
            </a:endParaRPr>
          </a:p>
        </p:txBody>
      </p:sp>
      <p:sp>
        <p:nvSpPr>
          <p:cNvPr id="15462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732888-21CB-4498-A94E-678D5FF12F66}"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64578550"/>
      </p:ext>
    </p:extLst>
  </p:cSld>
  <p:clrMapOvr>
    <a:masterClrMapping/>
  </p:clrMapOvr>
  <p:transition spd="slow">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GE Power Point Template" id="{A12034AD-029F-47A4-B0A6-C24DD15AFD80}" vid="{F27EBA32-BFE2-4039-BC76-9821B84C7C62}"/>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Leadership-themed PowerPoint 2007 template">
  <a:themeElements>
    <a:clrScheme name="Custom 37">
      <a:dk1>
        <a:srgbClr val="FFD965"/>
      </a:dk1>
      <a:lt1>
        <a:sysClr val="window" lastClr="FFFFFF"/>
      </a:lt1>
      <a:dk2>
        <a:srgbClr val="1F497D"/>
      </a:dk2>
      <a:lt2>
        <a:srgbClr val="EEECE1"/>
      </a:lt2>
      <a:accent1>
        <a:srgbClr val="4F81BD"/>
      </a:accent1>
      <a:accent2>
        <a:srgbClr val="C0504D"/>
      </a:accent2>
      <a:accent3>
        <a:srgbClr val="FFC000"/>
      </a:accent3>
      <a:accent4>
        <a:srgbClr val="65ADE9"/>
      </a:accent4>
      <a:accent5>
        <a:srgbClr val="0070C0"/>
      </a:accent5>
      <a:accent6>
        <a:srgbClr val="FF0000"/>
      </a:accent6>
      <a:hlink>
        <a:srgbClr val="0000FF"/>
      </a:hlink>
      <a:folHlink>
        <a:srgbClr val="80008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Leadership-themed PowerPoint 2007 template">
  <a:themeElements>
    <a:clrScheme name="Custom 37">
      <a:dk1>
        <a:srgbClr val="FFD965"/>
      </a:dk1>
      <a:lt1>
        <a:sysClr val="window" lastClr="FFFFFF"/>
      </a:lt1>
      <a:dk2>
        <a:srgbClr val="1F497D"/>
      </a:dk2>
      <a:lt2>
        <a:srgbClr val="EEECE1"/>
      </a:lt2>
      <a:accent1>
        <a:srgbClr val="4F81BD"/>
      </a:accent1>
      <a:accent2>
        <a:srgbClr val="C0504D"/>
      </a:accent2>
      <a:accent3>
        <a:srgbClr val="FFC000"/>
      </a:accent3>
      <a:accent4>
        <a:srgbClr val="65ADE9"/>
      </a:accent4>
      <a:accent5>
        <a:srgbClr val="0070C0"/>
      </a:accent5>
      <a:accent6>
        <a:srgbClr val="FF0000"/>
      </a:accent6>
      <a:hlink>
        <a:srgbClr val="0000FF"/>
      </a:hlink>
      <a:folHlink>
        <a:srgbClr val="800080"/>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FB87B532791EB4296E307F2492DED80" ma:contentTypeVersion="16" ma:contentTypeDescription="Create a new document." ma:contentTypeScope="" ma:versionID="8c7385a95c2a934397d4c503e1651a15">
  <xsd:schema xmlns:xsd="http://www.w3.org/2001/XMLSchema" xmlns:xs="http://www.w3.org/2001/XMLSchema" xmlns:p="http://schemas.microsoft.com/office/2006/metadata/properties" xmlns:ns2="b48d9065-903e-4d3c-bb3a-94ac8776c02f" xmlns:ns3="ca2d3a36-bdf6-41ec-af82-4600cdb6bf1c" targetNamespace="http://schemas.microsoft.com/office/2006/metadata/properties" ma:root="true" ma:fieldsID="405bf6e13d61031a3f2e34e4661ea0a7" ns2:_="" ns3:_="">
    <xsd:import namespace="b48d9065-903e-4d3c-bb3a-94ac8776c02f"/>
    <xsd:import namespace="ca2d3a36-bdf6-41ec-af82-4600cdb6bf1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Format"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Item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8d9065-903e-4d3c-bb3a-94ac8776c0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Format" ma:index="11" nillable="true" ma:displayName="Format" ma:default="Classroom" ma:description="SELECTION" ma:format="Dropdown" ma:internalName="Format">
      <xsd:simpleType>
        <xsd:restriction base="dms:Choice">
          <xsd:enumeration value="Virtual Webinar"/>
          <xsd:enumeration value="Classroom"/>
          <xsd:enumeration value="Blended"/>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52757fd-6d1b-4a8c-9ebd-ed7e699804a2"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Items" ma:index="23" nillable="true" ma:displayName="Items" ma:format="Dropdown" ma:internalName="Items"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ca2d3a36-bdf6-41ec-af82-4600cdb6bf1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8621063-544d-4d17-9838-8004dfd56062}" ma:internalName="TaxCatchAll" ma:showField="CatchAllData" ma:web="ca2d3a36-bdf6-41ec-af82-4600cdb6bf1c">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Format xmlns="b48d9065-903e-4d3c-bb3a-94ac8776c02f">Classroom</Format>
    <TaxCatchAll xmlns="ca2d3a36-bdf6-41ec-af82-4600cdb6bf1c" xsi:nil="true"/>
    <lcf76f155ced4ddcb4097134ff3c332f xmlns="b48d9065-903e-4d3c-bb3a-94ac8776c02f">
      <Terms xmlns="http://schemas.microsoft.com/office/infopath/2007/PartnerControls"/>
    </lcf76f155ced4ddcb4097134ff3c332f>
    <Items xmlns="b48d9065-903e-4d3c-bb3a-94ac8776c02f" xsi:nil="true"/>
  </documentManagement>
</p:properties>
</file>

<file path=customXml/itemProps1.xml><?xml version="1.0" encoding="utf-8"?>
<ds:datastoreItem xmlns:ds="http://schemas.openxmlformats.org/officeDocument/2006/customXml" ds:itemID="{BADF7DD2-80DB-4DA9-9904-D279EDC0192C}"/>
</file>

<file path=customXml/itemProps2.xml><?xml version="1.0" encoding="utf-8"?>
<ds:datastoreItem xmlns:ds="http://schemas.openxmlformats.org/officeDocument/2006/customXml" ds:itemID="{506DE477-5A7E-413E-97D3-DCB15981A36D}"/>
</file>

<file path=customXml/itemProps3.xml><?xml version="1.0" encoding="utf-8"?>
<ds:datastoreItem xmlns:ds="http://schemas.openxmlformats.org/officeDocument/2006/customXml" ds:itemID="{EF568289-3D55-4C52-B5DE-780374B023CA}"/>
</file>

<file path=docProps/app.xml><?xml version="1.0" encoding="utf-8"?>
<Properties xmlns="http://schemas.openxmlformats.org/officeDocument/2006/extended-properties" xmlns:vt="http://schemas.openxmlformats.org/officeDocument/2006/docPropsVTypes">
  <TotalTime>18</TotalTime>
  <Words>22016</Words>
  <Application>Microsoft Office PowerPoint</Application>
  <PresentationFormat>Widescreen</PresentationFormat>
  <Paragraphs>1905</Paragraphs>
  <Slides>136</Slides>
  <Notes>127</Notes>
  <HiddenSlides>0</HiddenSlides>
  <MMClips>0</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136</vt:i4>
      </vt:variant>
    </vt:vector>
  </HeadingPairs>
  <TitlesOfParts>
    <vt:vector size="162" baseType="lpstr">
      <vt:lpstr>Arial</vt:lpstr>
      <vt:lpstr>Arial Black</vt:lpstr>
      <vt:lpstr>Arial Narrow</vt:lpstr>
      <vt:lpstr>Berlin Sans FB Demi</vt:lpstr>
      <vt:lpstr>Calibri</vt:lpstr>
      <vt:lpstr>Calibri Light</vt:lpstr>
      <vt:lpstr>Carlito</vt:lpstr>
      <vt:lpstr>Courier New</vt:lpstr>
      <vt:lpstr>Helvetica</vt:lpstr>
      <vt:lpstr>helvetica neue</vt:lpstr>
      <vt:lpstr>League Gothic</vt:lpstr>
      <vt:lpstr>League Gothic Bold</vt:lpstr>
      <vt:lpstr>Merriweather</vt:lpstr>
      <vt:lpstr>Symbol</vt:lpstr>
      <vt:lpstr>Trebuchet MS</vt:lpstr>
      <vt:lpstr>Wingdings</vt:lpstr>
      <vt:lpstr>Wingdings 3</vt:lpstr>
      <vt:lpstr>Office Theme</vt:lpstr>
      <vt:lpstr>1_Office Theme</vt:lpstr>
      <vt:lpstr>2_Office Theme</vt:lpstr>
      <vt:lpstr>1_Simple Light</vt:lpstr>
      <vt:lpstr>3_Office Theme</vt:lpstr>
      <vt:lpstr>4_Office Theme</vt:lpstr>
      <vt:lpstr>1_Leadership-themed PowerPoint 2007 template</vt:lpstr>
      <vt:lpstr>2_Leadership-themed PowerPoint 2007 template</vt:lpstr>
      <vt:lpstr>5_Office Theme</vt:lpstr>
      <vt:lpstr>NEW LOCAL OFFICERS TRAINING </vt:lpstr>
      <vt:lpstr>COURSE OBJECTIVES</vt:lpstr>
      <vt:lpstr>PowerPoint Presentation</vt:lpstr>
      <vt:lpstr>What Norms  can we agree to follow in this  Learning Community? </vt:lpstr>
      <vt:lpstr>INTRODUCTIONS</vt:lpstr>
      <vt:lpstr>Reflection Point #1: What is Leadership to Me?</vt:lpstr>
      <vt:lpstr>PowerPoint Presentation</vt:lpstr>
      <vt:lpstr>PowerPoint Presentation</vt:lpstr>
      <vt:lpstr>PowerPoint Presentation</vt:lpstr>
      <vt:lpstr>PowerPoint Presentation</vt:lpstr>
      <vt:lpstr>LEADERSHIP STYLES </vt:lpstr>
      <vt:lpstr>PowerPoint Presentation</vt:lpstr>
      <vt:lpstr>PowerPoint Presentation</vt:lpstr>
      <vt:lpstr>PowerPoint Presentation</vt:lpstr>
      <vt:lpstr>PowerPoint Presentation</vt:lpstr>
      <vt:lpstr>PowerPoint Presentation</vt:lpstr>
      <vt:lpstr>PowerPoint Presentation</vt:lpstr>
      <vt:lpstr>AFGE Local Leaders Build Strong &amp; Effective Locals </vt:lpstr>
      <vt:lpstr>….Building Strong Locals </vt:lpstr>
      <vt:lpstr>Key Areas of Local Leadership</vt:lpstr>
      <vt:lpstr>Labor Movement &amp; AFGE History</vt:lpstr>
      <vt:lpstr>Group Activity: The Impact of Labor &amp; AFGE History</vt:lpstr>
      <vt:lpstr>PowerPoint Presentation</vt:lpstr>
      <vt:lpstr>STRUCTURE  AND  GOVERNANCE</vt:lpstr>
      <vt:lpstr>AFGE National Constitution</vt:lpstr>
      <vt:lpstr>PowerPoint Presentation</vt:lpstr>
      <vt:lpstr>Group Activity: AFGE National Constitution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AFGE Councils</vt:lpstr>
      <vt:lpstr>PowerPoint Presentation</vt:lpstr>
      <vt:lpstr>Dues Are an Important Part of Union Structure</vt:lpstr>
      <vt:lpstr>LEGAL FRAMEWORK for  Local Leadership</vt:lpstr>
      <vt:lpstr>   Relevant Laws  </vt:lpstr>
      <vt:lpstr>5 USC Chapter 71 (The Statute) </vt:lpstr>
      <vt:lpstr>5 USC Chapter 71 (The Statute) </vt:lpstr>
      <vt:lpstr>Activity: In Your Own Words</vt:lpstr>
      <vt:lpstr>PowerPoint Presentation</vt:lpstr>
      <vt:lpstr>PowerPoint Presentation</vt:lpstr>
      <vt:lpstr>PowerPoint Presentation</vt:lpstr>
      <vt:lpstr>PowerPoint Presentation</vt:lpstr>
      <vt:lpstr>Activity: In Your Own Words</vt:lpstr>
      <vt:lpstr>Activity: In Your Own Words</vt:lpstr>
      <vt:lpstr>PowerPoint Presentation</vt:lpstr>
      <vt:lpstr>29 CFR IV, Subchapter B, Parts 457-459 (Standards of Conduct)</vt:lpstr>
      <vt:lpstr>Trusteeship</vt:lpstr>
      <vt:lpstr>Trusteeship</vt:lpstr>
      <vt:lpstr>PowerPoint Presentation</vt:lpstr>
      <vt:lpstr>Agencies| Enforcement/Accountability </vt:lpstr>
      <vt:lpstr>Small Group Activity: Hard Cases</vt:lpstr>
      <vt:lpstr>Chuck attends all local membership meetings, but he is loud and critical of the leadership at virtually every meeting.   Because of his antics and verbal abuse of officers and other members, attendance of other members has declined, and it is difficult to conduct business at the meetings.   The Executive Board is meeting to consider what to do about Chuck. What options does it have? Can it bar him from meetings, order him to leave if he criticizes, file disciplinary charges against him, or suspend him from membership? </vt:lpstr>
      <vt:lpstr>PowerPoint Presentation</vt:lpstr>
      <vt:lpstr>PowerPoint Presentation</vt:lpstr>
      <vt:lpstr>PowerPoint Presentation</vt:lpstr>
      <vt:lpstr>Judy wants to join your Local.   Unfortunately, in the past she has loudly criticized AFGE and has urged other employees to seek another union.   Now she brags that she will get into the Local in order to “destroy it from the inside.” She has signed and submitted a SF-1187, dues allotment form, to become a member.   What can your Local do? </vt:lpstr>
      <vt:lpstr>PowerPoint Presentation</vt:lpstr>
      <vt:lpstr>Your Local Vice President has just come to you, Local 3333’s President, and confessed that he was convicted of a felony – obstruction of justice – seven years ago, but never served time in jail because he was sentenced to two years on parole, which ended five years ago.   Is this a problem? If so, what should you do?</vt:lpstr>
      <vt:lpstr>PowerPoint Presentation</vt:lpstr>
      <vt:lpstr>FIDUCIARY RESPONSIBILTIES</vt:lpstr>
      <vt:lpstr>Individual Activity: PUT YOUR FIDUCIARY IQ TO THE TEST!</vt:lpstr>
      <vt:lpstr>Who Are The  Financial Officers ? </vt:lpstr>
      <vt:lpstr>General Responsibilities</vt:lpstr>
      <vt:lpstr>Fiduciary Responsibilities</vt:lpstr>
      <vt:lpstr>Where is this Information? </vt:lpstr>
      <vt:lpstr>Paired Activity: AFGE Constitution and Fiduciary Responsibilities </vt:lpstr>
      <vt:lpstr>AFGE Constitution and Fiduciary Responsibilities </vt:lpstr>
      <vt:lpstr>29 U.S.C. and DOL </vt:lpstr>
      <vt:lpstr>Fiduciary Responsibilities  Under Section 501 of the Labor-Management Reporting and Disclosure Act of 1959 (LMRDA)</vt:lpstr>
      <vt:lpstr>Local Credit Cards</vt:lpstr>
      <vt:lpstr>LOANS</vt:lpstr>
      <vt:lpstr>Guilty of a Violation?</vt:lpstr>
      <vt:lpstr>Annual Local Audit Checks and Balances</vt:lpstr>
      <vt:lpstr>Conducting A Local Audit</vt:lpstr>
      <vt:lpstr>Conducting Local Audits</vt:lpstr>
      <vt:lpstr>Records Needed to Perform Audit</vt:lpstr>
      <vt:lpstr>    Examples of Red Flag Items During an Audit</vt:lpstr>
      <vt:lpstr>Local Bonds </vt:lpstr>
      <vt:lpstr>Bonding Requirements</vt:lpstr>
      <vt:lpstr>LMRDA Bonding Requirements</vt:lpstr>
      <vt:lpstr>Individual Activity: True or False?</vt:lpstr>
      <vt:lpstr>TRUE or FALSE</vt:lpstr>
      <vt:lpstr>TRUE or FALSE</vt:lpstr>
      <vt:lpstr>True or False</vt:lpstr>
      <vt:lpstr>True or False</vt:lpstr>
      <vt:lpstr>True or False</vt:lpstr>
      <vt:lpstr>Fiduciary Reporting</vt:lpstr>
      <vt:lpstr>Who Do You Report To?</vt:lpstr>
      <vt:lpstr>     Reporting</vt:lpstr>
      <vt:lpstr> Annual Informational Return</vt:lpstr>
      <vt:lpstr>Penalties for Not Filing on Time</vt:lpstr>
      <vt:lpstr>Can Penalties for Filing Late be Abated?</vt:lpstr>
      <vt:lpstr>Is your Local an Employer?</vt:lpstr>
      <vt:lpstr>IRS’s Description of an Employee (only one needs to exist)</vt:lpstr>
      <vt:lpstr>PowerPoint Presentation</vt:lpstr>
      <vt:lpstr>When are the Labor Department Reports Due?</vt:lpstr>
      <vt:lpstr>Reporting to your Local Membership </vt:lpstr>
      <vt:lpstr>Retention of Documents and Other Important Items</vt:lpstr>
      <vt:lpstr>Retention of Documents and Other Important Items</vt:lpstr>
      <vt:lpstr>Retention of Documents and Other Important Items</vt:lpstr>
      <vt:lpstr>Payments that are Not-Taxable</vt:lpstr>
      <vt:lpstr>  IRS 1099 Reporting</vt:lpstr>
      <vt:lpstr>AFGE Local’s Financial System</vt:lpstr>
      <vt:lpstr>Foundational Leadership Skills for Local Officers </vt:lpstr>
      <vt:lpstr>Reflection Point #2: Leadership Skills &amp; Qualities</vt:lpstr>
      <vt:lpstr>PowerPoint Presentation</vt:lpstr>
      <vt:lpstr>Organizing your Team</vt:lpstr>
      <vt:lpstr>PowerPoint Presentation</vt:lpstr>
      <vt:lpstr>PowerPoint Presentation</vt:lpstr>
      <vt:lpstr>PowerPoint Presentation</vt:lpstr>
      <vt:lpstr>Time Management as a Local Leader</vt:lpstr>
      <vt:lpstr>Eisenhower's Urgent Important </vt:lpstr>
      <vt:lpstr>Problem Solving</vt:lpstr>
      <vt:lpstr>Communications</vt:lpstr>
      <vt:lpstr>Communications</vt:lpstr>
      <vt:lpstr>Communications</vt:lpstr>
      <vt:lpstr>Newsletters</vt:lpstr>
      <vt:lpstr>Your Message</vt:lpstr>
      <vt:lpstr>Your Audience</vt:lpstr>
      <vt:lpstr>Talking to the Media</vt:lpstr>
      <vt:lpstr>Legal Restrictions</vt:lpstr>
      <vt:lpstr>Local Communications Planning</vt:lpstr>
      <vt:lpstr>Running Local Meetings</vt:lpstr>
      <vt:lpstr>Union Meetings</vt:lpstr>
      <vt:lpstr>Planning Meetings</vt:lpstr>
      <vt:lpstr>Sample Local Meeting Agenda</vt:lpstr>
      <vt:lpstr>Parliamentary Procedure</vt:lpstr>
      <vt:lpstr>Parliamentary Procedure and Robert’s Rules</vt:lpstr>
      <vt:lpstr>Reflection Point #3: Leadership Development Commitment</vt:lpstr>
      <vt:lpstr>Close Out/Next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LOCAL OFFICERS TRAINING </dc:title>
  <dc:creator>Shara Smith</dc:creator>
  <cp:lastModifiedBy>Shara Smith</cp:lastModifiedBy>
  <cp:revision>1</cp:revision>
  <dcterms:created xsi:type="dcterms:W3CDTF">2023-08-24T16:09:38Z</dcterms:created>
  <dcterms:modified xsi:type="dcterms:W3CDTF">2023-08-24T16:28:29Z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0x010100DFB87B532791EB4296E307F2492DED80</vt:lpwstr>
  </property>
</Properties>
</file>